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4" r:id="rId9"/>
    <p:sldId id="265" r:id="rId10"/>
    <p:sldId id="268" r:id="rId11"/>
    <p:sldId id="269" r:id="rId12"/>
    <p:sldId id="267" r:id="rId13"/>
    <p:sldId id="266" r:id="rId14"/>
    <p:sldId id="270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14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35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626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043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42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642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569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912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710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45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07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293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C8B7-6EAF-1D46-8F74-2B8C27AB5A85}" type="datetimeFigureOut">
              <a:rPr lang="de-DE" smtClean="0"/>
              <a:t>09.11.22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D1E8-A91E-C945-BAB9-B8D27B1795C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08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gus-selbsthilfe.de/" TargetMode="External"/><Relationship Id="rId3" Type="http://schemas.openxmlformats.org/officeDocument/2006/relationships/hyperlink" Target="https://suizidpraevention-gatekeeper.a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64581"/>
          </a:xfrm>
        </p:spPr>
        <p:txBody>
          <a:bodyPr/>
          <a:lstStyle/>
          <a:p>
            <a:pPr algn="r"/>
            <a:r>
              <a:rPr lang="de-DE" b="1" dirty="0" smtClean="0"/>
              <a:t>Unterstützung für Hinterbliebene nach Suizid 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778828"/>
            <a:ext cx="9144000" cy="478971"/>
          </a:xfrm>
        </p:spPr>
        <p:txBody>
          <a:bodyPr/>
          <a:lstStyle/>
          <a:p>
            <a:pPr algn="r"/>
            <a:r>
              <a:rPr lang="de-DE" dirty="0" smtClean="0"/>
              <a:t>Mag. Dr. Regina Seibl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75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verändert sich die Trauer über die Zeit?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Zeithorizont 3 </a:t>
            </a:r>
            <a:r>
              <a:rPr lang="mr-IN" sz="3200" dirty="0" smtClean="0"/>
              <a:t>–</a:t>
            </a:r>
            <a:r>
              <a:rPr lang="de-DE" sz="3200" dirty="0" smtClean="0"/>
              <a:t> 5 Jahre (Paul 2015)</a:t>
            </a:r>
            <a:endParaRPr lang="de-DE" sz="3200" dirty="0"/>
          </a:p>
          <a:p>
            <a:r>
              <a:rPr lang="de-DE" sz="3200" dirty="0" smtClean="0"/>
              <a:t>Daten im Jahreskreislauf als Herausforderung und Marker für Veränderung (Geburtstage, Todestag, Weihnachten etc.)</a:t>
            </a:r>
            <a:endParaRPr lang="de-DE" sz="3200" dirty="0"/>
          </a:p>
          <a:p>
            <a:r>
              <a:rPr lang="de-DE" sz="3200" dirty="0" smtClean="0"/>
              <a:t>Auseinandersetzung mit Fragen, Finden von Narrativen als komplexe, längere </a:t>
            </a:r>
            <a:r>
              <a:rPr lang="de-DE" sz="3200" dirty="0"/>
              <a:t>und </a:t>
            </a:r>
            <a:r>
              <a:rPr lang="de-DE" sz="3200" dirty="0" smtClean="0"/>
              <a:t>wiederkehrende reflexive Prozesse</a:t>
            </a:r>
            <a:r>
              <a:rPr lang="de-DE" sz="3200" dirty="0"/>
              <a:t> </a:t>
            </a:r>
            <a:endParaRPr lang="de-DE" sz="3200" dirty="0" smtClean="0"/>
          </a:p>
          <a:p>
            <a:r>
              <a:rPr lang="de-DE" sz="3200" dirty="0" smtClean="0"/>
              <a:t>Trauer als offener Prozess, begleitet Betroffene durch ihr Leben </a:t>
            </a:r>
            <a:endParaRPr lang="de-DE" sz="3200" dirty="0"/>
          </a:p>
          <a:p>
            <a:r>
              <a:rPr lang="de-DE" sz="3200" dirty="0" smtClean="0"/>
              <a:t>Posttraumatisches Wachstum   </a:t>
            </a:r>
          </a:p>
        </p:txBody>
      </p:sp>
    </p:spTree>
    <p:extLst>
      <p:ext uri="{BB962C8B-B14F-4D97-AF65-F5344CB8AC3E}">
        <p14:creationId xmlns:p14="http://schemas.microsoft.com/office/powerpoint/2010/main" val="161774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Posttraumatisches Wachstum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80827"/>
            <a:ext cx="10515600" cy="45961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3200" i="1" dirty="0"/>
              <a:t>„From mourning to meaning, from grief to growth</a:t>
            </a:r>
            <a:r>
              <a:rPr lang="de-DE" sz="3200" i="1" dirty="0" smtClean="0"/>
              <a:t>.“</a:t>
            </a:r>
          </a:p>
          <a:p>
            <a:pPr marL="0" indent="0">
              <a:buNone/>
            </a:pPr>
            <a:r>
              <a:rPr lang="de-DE" sz="2400" dirty="0" smtClean="0"/>
              <a:t>                                                                                                  (Sands et al. 2011)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3200" dirty="0" smtClean="0"/>
              <a:t>Narrative enthalten Elemente von...</a:t>
            </a:r>
            <a:endParaRPr lang="de-DE" sz="3200" dirty="0"/>
          </a:p>
          <a:p>
            <a:pPr marL="0" indent="0">
              <a:buNone/>
            </a:pPr>
            <a:r>
              <a:rPr lang="de-DE" sz="3200" dirty="0" smtClean="0"/>
              <a:t>Containment des Traumas, Vergebung, Verbundenheit, erhöhter Wertschätzung des Lebens/von Beziehungen, </a:t>
            </a:r>
          </a:p>
          <a:p>
            <a:pPr marL="0" indent="0">
              <a:buNone/>
            </a:pPr>
            <a:r>
              <a:rPr lang="de-DE" sz="3200" dirty="0" smtClean="0"/>
              <a:t>Einsatz für andere Betroffene </a:t>
            </a:r>
            <a:endParaRPr lang="de-DE" sz="3200" dirty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/>
              <a:t>„Alchemie“ intensiver Reflexion und gedanklicher Rekonstruktion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96108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Was ist hilfreich?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200" dirty="0" smtClean="0"/>
              <a:t>Gute Copingstrategien und Ressourcen</a:t>
            </a:r>
          </a:p>
          <a:p>
            <a:r>
              <a:rPr lang="de-DE" sz="3200" dirty="0" smtClean="0"/>
              <a:t>Tragfähige und belastbare </a:t>
            </a:r>
            <a:r>
              <a:rPr lang="de-DE" sz="3200" dirty="0"/>
              <a:t>Beziehungen </a:t>
            </a:r>
            <a:r>
              <a:rPr lang="de-DE" sz="3200" dirty="0" smtClean="0"/>
              <a:t>(Familie, Freundeskreis) </a:t>
            </a:r>
          </a:p>
          <a:p>
            <a:r>
              <a:rPr lang="de-DE" sz="3200" dirty="0" smtClean="0"/>
              <a:t>Aktives Hilfesuchverhalten</a:t>
            </a:r>
          </a:p>
          <a:p>
            <a:r>
              <a:rPr lang="de-DE" sz="3200" dirty="0" smtClean="0"/>
              <a:t>Über den Verlust sprechen können</a:t>
            </a:r>
          </a:p>
          <a:p>
            <a:r>
              <a:rPr lang="de-DE" sz="3200" dirty="0" smtClean="0"/>
              <a:t>Spiritualität/Glaube</a:t>
            </a:r>
          </a:p>
          <a:p>
            <a:r>
              <a:rPr lang="de-DE" sz="3200" dirty="0" smtClean="0"/>
              <a:t>Peer support (SHG, online, Literatur)</a:t>
            </a:r>
          </a:p>
          <a:p>
            <a:r>
              <a:rPr lang="de-DE" sz="3200" dirty="0" smtClean="0"/>
              <a:t>Begleitung durch Beratung/Therapie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87349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Begleitung von Suizidhinterbliebenen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Sichere und verlässliche Beziehung </a:t>
            </a:r>
            <a:r>
              <a:rPr lang="de-DE" dirty="0" smtClean="0"/>
              <a:t>(nährend</a:t>
            </a:r>
            <a:r>
              <a:rPr lang="de-DE" dirty="0"/>
              <a:t>, haltend, einfühlsam, </a:t>
            </a:r>
            <a:r>
              <a:rPr lang="de-DE" dirty="0" smtClean="0"/>
              <a:t>geduldig)</a:t>
            </a:r>
            <a:endParaRPr lang="de-DE" dirty="0"/>
          </a:p>
          <a:p>
            <a:pPr lvl="0"/>
            <a:r>
              <a:rPr lang="de-DE" dirty="0"/>
              <a:t>Beratung als emotional sicherer Ort für die Betroffenen </a:t>
            </a:r>
          </a:p>
          <a:p>
            <a:pPr lvl="0"/>
            <a:r>
              <a:rPr lang="de-DE" dirty="0"/>
              <a:t>Längerfristige </a:t>
            </a:r>
            <a:r>
              <a:rPr lang="de-DE" dirty="0" smtClean="0"/>
              <a:t>Angebote </a:t>
            </a:r>
            <a:r>
              <a:rPr lang="mr-IN" dirty="0" smtClean="0"/>
              <a:t>–</a:t>
            </a:r>
            <a:r>
              <a:rPr lang="de-DE" dirty="0" smtClean="0"/>
              <a:t> Begleitung von Selbstregulierung 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smtClean="0"/>
              <a:t>und </a:t>
            </a:r>
            <a:r>
              <a:rPr lang="de-DE" dirty="0"/>
              <a:t>Integration des </a:t>
            </a:r>
            <a:r>
              <a:rPr lang="de-DE" dirty="0" smtClean="0"/>
              <a:t>Verlusts</a:t>
            </a:r>
            <a:endParaRPr lang="de-DE" dirty="0"/>
          </a:p>
          <a:p>
            <a:pPr lvl="0"/>
            <a:r>
              <a:rPr lang="de-DE" dirty="0"/>
              <a:t>Unterstützung beim Finden eines aushaltbaren und brauchbaren Narrativs, Realitätsprüfung</a:t>
            </a:r>
          </a:p>
          <a:p>
            <a:pPr lvl="0"/>
            <a:r>
              <a:rPr lang="de-DE" dirty="0"/>
              <a:t>Psychoedukation zu Trauer, Suizid, </a:t>
            </a:r>
            <a:r>
              <a:rPr lang="de-DE" dirty="0" smtClean="0"/>
              <a:t>Trauma</a:t>
            </a:r>
          </a:p>
          <a:p>
            <a:pPr marL="0" lvl="0" indent="0">
              <a:buNone/>
            </a:pPr>
            <a:r>
              <a:rPr lang="de-DE" sz="2400" dirty="0" smtClean="0"/>
              <a:t>(Jordan 2020)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179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3332"/>
          </a:xfrm>
        </p:spPr>
        <p:txBody>
          <a:bodyPr>
            <a:normAutofit fontScale="90000"/>
          </a:bodyPr>
          <a:lstStyle/>
          <a:p>
            <a:r>
              <a:rPr lang="de-DE" sz="2000" b="1" dirty="0" smtClean="0"/>
              <a:t>Infomaterial und Quellen</a:t>
            </a:r>
            <a:endParaRPr lang="de-DE" sz="2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718458"/>
            <a:ext cx="10515600" cy="5458505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AT" sz="4800" dirty="0"/>
              <a:t>AGUS (Angehörige um Suizid):  </a:t>
            </a:r>
            <a:r>
              <a:rPr lang="de-AT" sz="4800" u="sng" dirty="0">
                <a:hlinkClick r:id="rId2"/>
              </a:rPr>
              <a:t>www.agus-selbsthilfe.de</a:t>
            </a:r>
            <a:endParaRPr lang="de-DE" sz="4800" dirty="0"/>
          </a:p>
          <a:p>
            <a:pPr marL="0" indent="0">
              <a:buNone/>
            </a:pPr>
            <a:r>
              <a:rPr lang="de-DE" sz="4800" dirty="0"/>
              <a:t> </a:t>
            </a:r>
          </a:p>
          <a:p>
            <a:pPr marL="0" indent="0">
              <a:buNone/>
            </a:pPr>
            <a:r>
              <a:rPr lang="de-DE" sz="4800" dirty="0"/>
              <a:t>SUPRA - Empfehlungen </a:t>
            </a:r>
            <a:r>
              <a:rPr lang="de-DE" sz="4800" dirty="0" err="1"/>
              <a:t>für</a:t>
            </a:r>
            <a:r>
              <a:rPr lang="de-DE" sz="4800" dirty="0"/>
              <a:t> Suizid-Postvention in psychosozialen und medizinischen Einrichtungen (Zielgruppe professionell Helfende):</a:t>
            </a:r>
          </a:p>
          <a:p>
            <a:pPr marL="0" indent="0">
              <a:buNone/>
            </a:pPr>
            <a:r>
              <a:rPr lang="de-DE" sz="4800" u="sng" dirty="0">
                <a:hlinkClick r:id="rId3"/>
              </a:rPr>
              <a:t>https://suizidpraevention-gatekeeper.at</a:t>
            </a:r>
            <a:endParaRPr lang="de-DE" sz="4800" dirty="0"/>
          </a:p>
          <a:p>
            <a:pPr marL="0" indent="0">
              <a:buNone/>
            </a:pPr>
            <a:endParaRPr lang="de-DE" sz="4800" dirty="0"/>
          </a:p>
          <a:p>
            <a:pPr marL="0" indent="0">
              <a:buNone/>
            </a:pPr>
            <a:r>
              <a:rPr lang="de-AT" sz="4800" dirty="0"/>
              <a:t>Andriessen, K., Krysinska, K., Grad, O.: </a:t>
            </a:r>
            <a:r>
              <a:rPr lang="de-AT" sz="4800" dirty="0" err="1"/>
              <a:t>Current</a:t>
            </a:r>
            <a:r>
              <a:rPr lang="de-AT" sz="4800" dirty="0"/>
              <a:t> </a:t>
            </a:r>
            <a:r>
              <a:rPr lang="de-AT" sz="4800" dirty="0" err="1"/>
              <a:t>understandings</a:t>
            </a:r>
            <a:r>
              <a:rPr lang="de-AT" sz="4800" dirty="0"/>
              <a:t> of suicide bereavement (2017) In: K. Andriessen, K. Krysinska, O. Grad (Hrsg.): Postvention in Action. The International Handbook of Suicide Bereavement Support, S 3-16, Hogrefe, Göttingen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 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Berman, A.L. (2011): </a:t>
            </a:r>
            <a:r>
              <a:rPr lang="de-AT" sz="4800" dirty="0" err="1"/>
              <a:t>Estimating</a:t>
            </a:r>
            <a:r>
              <a:rPr lang="de-AT" sz="4800" dirty="0"/>
              <a:t> the population of survivors of suicide: Seeking an evidence base. Suicide and life-threatening behavior, 41(1), S 110-116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 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Erlangsen, A., Pitman, A. (2017): Effects of suicide bereavement on mental and physical health. In: K. Andriessen, K. Krysinska, O. Grad (Hrsg.): Postvention in Action. The International Handbook of Suicide Bereavement Support, S 17–26, Hogrefe, Göttingen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 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Jordan, J.R. (2020): Lessons learned: Forty years of clinical work with suicide loss survivors. Hypothesis and Theory, April 2020, Volume 11, Article 766, Frontiers in Psychology, open access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 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Sands, D.C., Jordan, J.R., Neimeyer, R.A. (2011): The meanings of suicide. A narrative approach to healing. In: J.R. Jordan, McIntosh J.L.: Grief After Suicide. Understanding the Consequences and Caring for the Survivors. Routledge, New York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 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Paul, C. (2010): Schuld Macht Sinn. Arbeitsbuch für die Begleitung von Schuldfragen im Trauerprozess. Gütersloher Verlagshaus, Gütersloh  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 </a:t>
            </a:r>
            <a:endParaRPr lang="de-DE" sz="4800" dirty="0"/>
          </a:p>
          <a:p>
            <a:pPr marL="0" indent="0">
              <a:buNone/>
            </a:pPr>
            <a:r>
              <a:rPr lang="de-AT" sz="4800" dirty="0"/>
              <a:t>Shneidman, E. (1969): Prologue: Fifty-eight years. In: E. Shneidman (Hrsg.): On the nature of suicide. S 1-30, Jossey-Bass, San Fransisco </a:t>
            </a:r>
            <a:endParaRPr lang="de-DE" sz="4800" dirty="0"/>
          </a:p>
          <a:p>
            <a:pPr marL="0" indent="0">
              <a:buNone/>
            </a:pP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9547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38200" y="598714"/>
            <a:ext cx="10515600" cy="740230"/>
          </a:xfrm>
        </p:spPr>
        <p:txBody>
          <a:bodyPr/>
          <a:lstStyle/>
          <a:p>
            <a:r>
              <a:rPr lang="de-DE" b="1" dirty="0" smtClean="0"/>
              <a:t>Erhöhtes Risiko für: </a:t>
            </a:r>
            <a:endParaRPr lang="de-DE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38200" y="1894114"/>
            <a:ext cx="10515600" cy="4282849"/>
          </a:xfrm>
        </p:spPr>
        <p:txBody>
          <a:bodyPr>
            <a:noAutofit/>
          </a:bodyPr>
          <a:lstStyle/>
          <a:p>
            <a:r>
              <a:rPr lang="de-DE" sz="3200" dirty="0" smtClean="0"/>
              <a:t>Depressive Erkrankungen</a:t>
            </a:r>
          </a:p>
          <a:p>
            <a:r>
              <a:rPr lang="de-DE" sz="3200" dirty="0" smtClean="0"/>
              <a:t>Substanzmissbrauch und Abhängigkeitserkrankungen</a:t>
            </a:r>
          </a:p>
          <a:p>
            <a:r>
              <a:rPr lang="de-DE" sz="3200" dirty="0" smtClean="0"/>
              <a:t>Angsterkrankungen</a:t>
            </a:r>
          </a:p>
          <a:p>
            <a:r>
              <a:rPr lang="de-DE" sz="3200" dirty="0" smtClean="0"/>
              <a:t>Posttraumatische Belastungsstörungen</a:t>
            </a:r>
          </a:p>
          <a:p>
            <a:r>
              <a:rPr lang="de-DE" sz="3200" dirty="0" smtClean="0"/>
              <a:t>Suizidales Verhalten</a:t>
            </a:r>
            <a:endParaRPr lang="de-DE" sz="3200" dirty="0"/>
          </a:p>
          <a:p>
            <a:pPr marL="0" indent="0">
              <a:buNone/>
            </a:pPr>
            <a:r>
              <a:rPr lang="de-DE" sz="2400" dirty="0" smtClean="0"/>
              <a:t>(Andriessen et al. 2017, Erlangsen &amp; Pittman 2017, Jordan 2020)</a:t>
            </a:r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71472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viele Hinterbliebene gibt es?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Shneidman (1969): 6 nahe Angehörige/Suizid</a:t>
            </a:r>
          </a:p>
          <a:p>
            <a:r>
              <a:rPr lang="de-DE" sz="3200" dirty="0" smtClean="0"/>
              <a:t>Berman (2011): 5 nahe Angehörige/Suizid</a:t>
            </a:r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/>
              <a:t>Ca. 1200 Suizide/a in Österreich: </a:t>
            </a:r>
          </a:p>
          <a:p>
            <a:pPr marL="0" indent="0">
              <a:buNone/>
            </a:pPr>
            <a:r>
              <a:rPr lang="de-DE" sz="3200" dirty="0" smtClean="0"/>
              <a:t>Etwa 6000 </a:t>
            </a:r>
            <a:r>
              <a:rPr lang="mr-IN" sz="3200" dirty="0" smtClean="0"/>
              <a:t>–</a:t>
            </a:r>
            <a:r>
              <a:rPr lang="de-DE" sz="3200" dirty="0" smtClean="0"/>
              <a:t> 7200 Hinterbliebene jährlich </a:t>
            </a:r>
            <a:endParaRPr lang="de-DE" sz="3200" dirty="0"/>
          </a:p>
          <a:p>
            <a:pPr marL="0" indent="0">
              <a:buNone/>
            </a:pPr>
            <a:r>
              <a:rPr lang="de-DE" sz="3200" dirty="0" smtClean="0"/>
              <a:t>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5373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Postvention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44298"/>
            <a:ext cx="10515600" cy="4332665"/>
          </a:xfrm>
        </p:spPr>
        <p:txBody>
          <a:bodyPr/>
          <a:lstStyle/>
          <a:p>
            <a:pPr marL="0" indent="0">
              <a:buNone/>
            </a:pPr>
            <a:r>
              <a:rPr lang="de-DE" sz="3200" dirty="0" smtClean="0"/>
              <a:t>Shneidman (1969):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3200" dirty="0" smtClean="0"/>
              <a:t>“Alle hilfreichen Aktivitäten, die Hinterbliebene in der Verarbeitung des Suizids unterstützen und dessen weitere negative Folgen, z.B. suizidales Verhalten, zu verhindern suchen.“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0299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WHO-Empfehlung für Postvention 2014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46514"/>
            <a:ext cx="10515600" cy="4130449"/>
          </a:xfrm>
        </p:spPr>
        <p:txBody>
          <a:bodyPr/>
          <a:lstStyle/>
          <a:p>
            <a:pPr marL="0" indent="0">
              <a:buNone/>
            </a:pPr>
            <a:r>
              <a:rPr lang="de-DE" sz="3600" dirty="0" smtClean="0"/>
              <a:t>„(...) um effektiv zu sein, sollten die Ziele nationaler Suizidpräventionsstrategien auch Unterstützung für jene Personen umfassen, die von den Folgen eines Suizids betroffen sind.“ </a:t>
            </a:r>
            <a:endParaRPr lang="de-DE" sz="3600" dirty="0"/>
          </a:p>
          <a:p>
            <a:pPr marL="0" indent="0">
              <a:buNone/>
            </a:pPr>
            <a:r>
              <a:rPr lang="de-DE" sz="2400" dirty="0" smtClean="0"/>
              <a:t>(Andriessen et al. 2017)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4808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e-DE" b="1" dirty="0" smtClean="0"/>
              <a:t>Traumatische Aspekte der Trauer nach Suizid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198913"/>
            <a:ext cx="10515600" cy="3978049"/>
          </a:xfrm>
        </p:spPr>
        <p:txBody>
          <a:bodyPr>
            <a:normAutofit/>
          </a:bodyPr>
          <a:lstStyle/>
          <a:p>
            <a:r>
              <a:rPr lang="de-DE" sz="3600" dirty="0" smtClean="0"/>
              <a:t>Plötzlicher und gewaltvoller Tod</a:t>
            </a:r>
          </a:p>
          <a:p>
            <a:r>
              <a:rPr lang="de-DE" sz="3600" dirty="0" smtClean="0"/>
              <a:t>Schock (v.a. bei Auffinden des Leichnams)</a:t>
            </a:r>
          </a:p>
          <a:p>
            <a:r>
              <a:rPr lang="de-DE" sz="3600" dirty="0" smtClean="0"/>
              <a:t>Intensives Ohnmachtserleben, Kontrollverlust</a:t>
            </a:r>
          </a:p>
          <a:p>
            <a:r>
              <a:rPr lang="de-DE" sz="3600" dirty="0" smtClean="0"/>
              <a:t>Tiefe Erschütterung grundlegender Annahmen und Sicherheiten</a:t>
            </a:r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52898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Besonderheiten der Trauer nach Suizid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de-AT" sz="3200" dirty="0"/>
              <a:t>Erhöhtes Bedürfnis, </a:t>
            </a:r>
            <a:r>
              <a:rPr lang="de-AT" sz="3200" dirty="0" smtClean="0"/>
              <a:t>Erklärungen </a:t>
            </a:r>
            <a:r>
              <a:rPr lang="de-AT" sz="3200" dirty="0"/>
              <a:t>für den Suizid zu finden und das Geschehene </a:t>
            </a:r>
            <a:r>
              <a:rPr lang="de-AT" sz="3200" dirty="0" smtClean="0"/>
              <a:t>zu </a:t>
            </a:r>
            <a:r>
              <a:rPr lang="de-AT" sz="3200" dirty="0"/>
              <a:t>verstehen</a:t>
            </a:r>
            <a:endParaRPr lang="de-DE" sz="3200" dirty="0"/>
          </a:p>
          <a:p>
            <a:r>
              <a:rPr lang="de-AT" sz="3200" dirty="0" smtClean="0"/>
              <a:t>Häufiger Gefühle von Schuld und Verantwortung für </a:t>
            </a:r>
            <a:r>
              <a:rPr lang="de-AT" sz="3200" dirty="0"/>
              <a:t>den </a:t>
            </a:r>
            <a:r>
              <a:rPr lang="de-AT" sz="3200" dirty="0" smtClean="0"/>
              <a:t>Suizid</a:t>
            </a:r>
            <a:endParaRPr lang="de-DE" sz="3200" dirty="0"/>
          </a:p>
          <a:p>
            <a:r>
              <a:rPr lang="de-AT" sz="3200" dirty="0" smtClean="0"/>
              <a:t>Erhöhtes </a:t>
            </a:r>
            <a:r>
              <a:rPr lang="de-AT" sz="3200" dirty="0"/>
              <a:t>Maß an Stigmatisierung und Scham, </a:t>
            </a:r>
            <a:r>
              <a:rPr lang="de-AT" sz="3200" dirty="0" smtClean="0"/>
              <a:t>verstärkte </a:t>
            </a:r>
            <a:r>
              <a:rPr lang="de-AT" sz="3200" dirty="0"/>
              <a:t>Bemühungen, die Todesursache </a:t>
            </a:r>
            <a:r>
              <a:rPr lang="de-AT" sz="3200" dirty="0" smtClean="0"/>
              <a:t>zu verheimlichen</a:t>
            </a:r>
            <a:endParaRPr lang="de-DE" sz="3200" dirty="0"/>
          </a:p>
          <a:p>
            <a:r>
              <a:rPr lang="de-AT" sz="3200" dirty="0" smtClean="0"/>
              <a:t>Verlust der Unterstützung durch das soziale Umfeld </a:t>
            </a:r>
          </a:p>
          <a:p>
            <a:r>
              <a:rPr lang="de-AT" sz="3200" dirty="0" smtClean="0"/>
              <a:t>Erhöhtes Risiko </a:t>
            </a:r>
            <a:r>
              <a:rPr lang="de-AT" sz="3200" dirty="0"/>
              <a:t>für suizidales </a:t>
            </a:r>
            <a:r>
              <a:rPr lang="de-AT" sz="3200" dirty="0" smtClean="0"/>
              <a:t>Verhalten</a:t>
            </a:r>
          </a:p>
          <a:p>
            <a:pPr marL="0" indent="0">
              <a:buNone/>
            </a:pPr>
            <a:r>
              <a:rPr lang="de-DE" sz="2400" dirty="0" smtClean="0"/>
              <a:t>   (Jordan 2020)</a:t>
            </a:r>
            <a:endParaRPr lang="de-AT" sz="2400" dirty="0" smtClean="0"/>
          </a:p>
        </p:txBody>
      </p:sp>
    </p:spTree>
    <p:extLst>
      <p:ext uri="{BB962C8B-B14F-4D97-AF65-F5344CB8AC3E}">
        <p14:creationId xmlns:p14="http://schemas.microsoft.com/office/powerpoint/2010/main" val="4128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3561"/>
          </a:xfrm>
        </p:spPr>
        <p:txBody>
          <a:bodyPr/>
          <a:lstStyle/>
          <a:p>
            <a:r>
              <a:rPr lang="de-DE" b="1" dirty="0" smtClean="0"/>
              <a:t>Zentrale Themen der Trauer nach Suizid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56656"/>
            <a:ext cx="10515600" cy="4620307"/>
          </a:xfrm>
        </p:spPr>
        <p:txBody>
          <a:bodyPr>
            <a:normAutofit fontScale="92500"/>
          </a:bodyPr>
          <a:lstStyle/>
          <a:p>
            <a:r>
              <a:rPr lang="de-DE" dirty="0" smtClean="0"/>
              <a:t>Viele offene Fragen: </a:t>
            </a:r>
          </a:p>
          <a:p>
            <a:pPr marL="0" indent="0">
              <a:buNone/>
            </a:pPr>
            <a:r>
              <a:rPr lang="de-DE" dirty="0" smtClean="0"/>
              <a:t>Warum....</a:t>
            </a:r>
            <a:r>
              <a:rPr lang="de-DE" b="1" dirty="0" smtClean="0"/>
              <a:t> </a:t>
            </a:r>
            <a:r>
              <a:rPr lang="de-DE" sz="2400" dirty="0" smtClean="0"/>
              <a:t>ist der Suizid passiert</a:t>
            </a:r>
            <a:r>
              <a:rPr lang="de-DE" sz="2400" dirty="0"/>
              <a:t>? Hätte man ihn verhindern können?</a:t>
            </a:r>
          </a:p>
          <a:p>
            <a:pPr marL="0" indent="0">
              <a:buNone/>
            </a:pPr>
            <a:r>
              <a:rPr lang="de-DE" sz="2400" dirty="0" smtClean="0"/>
              <a:t>Warum hast du mir/uns das angetan? War ich es nicht wert, dass man bei mir bleibt?</a:t>
            </a:r>
          </a:p>
          <a:p>
            <a:pPr marL="0" indent="0">
              <a:buNone/>
            </a:pPr>
            <a:r>
              <a:rPr lang="de-DE" sz="2400" dirty="0" smtClean="0"/>
              <a:t>Wer trägt die Schuld am Suizid? Was habe ich/was haben andere falsch gemacht?</a:t>
            </a:r>
          </a:p>
          <a:p>
            <a:r>
              <a:rPr lang="de-DE" dirty="0" smtClean="0"/>
              <a:t>Beziehungen verändern sich (Verstorbene/r, Familie, Partnerschaft, Umfeld)</a:t>
            </a:r>
          </a:p>
          <a:p>
            <a:r>
              <a:rPr lang="de-DE" dirty="0" smtClean="0"/>
              <a:t>Scham/Rückzug/Isolation</a:t>
            </a:r>
          </a:p>
          <a:p>
            <a:r>
              <a:rPr lang="de-DE" dirty="0" smtClean="0"/>
              <a:t>Chaos/Widersprüchlichkeit der Gefühle</a:t>
            </a:r>
          </a:p>
          <a:p>
            <a:r>
              <a:rPr lang="de-DE" dirty="0" smtClean="0"/>
              <a:t>Suizid als tiefer Einschnitt ins eigene Leben (Vorher/Nachher) </a:t>
            </a:r>
          </a:p>
          <a:p>
            <a:r>
              <a:rPr lang="de-DE" dirty="0" smtClean="0"/>
              <a:t>Enorme seelische Belastung und Herausforderung!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2751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Aufgaben/Facetten des Trauerns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de-DE" sz="3000" dirty="0" smtClean="0"/>
              <a:t>Überleben (Funktionalität sichern)</a:t>
            </a:r>
          </a:p>
          <a:p>
            <a:r>
              <a:rPr lang="de-AT" sz="3000" dirty="0"/>
              <a:t>Die Wirklichkeit des Verlusts </a:t>
            </a:r>
            <a:r>
              <a:rPr lang="de-AT" sz="3000" dirty="0" smtClean="0"/>
              <a:t>begreifen</a:t>
            </a:r>
          </a:p>
          <a:p>
            <a:r>
              <a:rPr lang="de-AT" sz="3000" dirty="0" smtClean="0"/>
              <a:t>Einordnen/Sortieren/Verstehen </a:t>
            </a:r>
            <a:r>
              <a:rPr lang="mr-IN" sz="3000" dirty="0" smtClean="0"/>
              <a:t>–</a:t>
            </a:r>
            <a:r>
              <a:rPr lang="de-AT" sz="3000" dirty="0" smtClean="0"/>
              <a:t> </a:t>
            </a:r>
            <a:r>
              <a:rPr lang="de-AT" sz="3000" i="1" dirty="0" smtClean="0"/>
              <a:t>Meaning making </a:t>
            </a:r>
            <a:r>
              <a:rPr lang="de-AT" sz="3000" dirty="0" smtClean="0"/>
              <a:t>und ein Narrativ finden</a:t>
            </a:r>
          </a:p>
          <a:p>
            <a:r>
              <a:rPr lang="de-DE" sz="3000" dirty="0"/>
              <a:t>Gefühle/Schmerz aushalten und durchleben</a:t>
            </a:r>
            <a:r>
              <a:rPr lang="de-DE" sz="3000" dirty="0" smtClean="0">
                <a:effectLst/>
              </a:rPr>
              <a:t> </a:t>
            </a:r>
          </a:p>
          <a:p>
            <a:r>
              <a:rPr lang="de-DE" sz="3000" dirty="0"/>
              <a:t>Die Beziehung zum Verstorbenen wiederfinden/reparieren/klären – </a:t>
            </a:r>
            <a:r>
              <a:rPr lang="de-AT" sz="3000" dirty="0"/>
              <a:t>Verbunden </a:t>
            </a:r>
            <a:r>
              <a:rPr lang="de-AT" sz="3000" dirty="0" smtClean="0"/>
              <a:t>bleiben </a:t>
            </a:r>
            <a:r>
              <a:rPr lang="mr-IN" sz="3000" dirty="0" smtClean="0"/>
              <a:t>–</a:t>
            </a:r>
            <a:r>
              <a:rPr lang="de-AT" sz="3000" dirty="0" smtClean="0"/>
              <a:t> </a:t>
            </a:r>
            <a:r>
              <a:rPr lang="de-AT" sz="3000" i="1" dirty="0" smtClean="0"/>
              <a:t>continuing bonds</a:t>
            </a:r>
            <a:endParaRPr lang="de-DE" sz="3000" i="1" dirty="0" smtClean="0"/>
          </a:p>
          <a:p>
            <a:r>
              <a:rPr lang="de-DE" sz="3000" dirty="0"/>
              <a:t>Weitergehen, das eigene Leben neu </a:t>
            </a:r>
            <a:r>
              <a:rPr lang="de-DE" sz="3000" dirty="0" smtClean="0"/>
              <a:t>ordnen/</a:t>
            </a:r>
            <a:r>
              <a:rPr lang="de-AT" sz="3000" dirty="0" smtClean="0"/>
              <a:t>lernen, mit der neuen </a:t>
            </a:r>
            <a:r>
              <a:rPr lang="de-AT" sz="3000" dirty="0"/>
              <a:t>Realität </a:t>
            </a:r>
            <a:r>
              <a:rPr lang="de-AT" sz="3000" dirty="0" smtClean="0"/>
              <a:t>zu leben - </a:t>
            </a:r>
            <a:r>
              <a:rPr lang="de-DE" sz="3000" dirty="0" smtClean="0"/>
              <a:t> </a:t>
            </a:r>
            <a:r>
              <a:rPr lang="de-DE" sz="3000" i="1" dirty="0" smtClean="0"/>
              <a:t>reinvestment in living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2600" dirty="0" smtClean="0"/>
              <a:t>(Andriessen et al. 2017, Jordan 2020, Paul 2015) 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92540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</Words>
  <Application>Microsoft Macintosh PowerPoint</Application>
  <PresentationFormat>Breitbild</PresentationFormat>
  <Paragraphs>110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Office-Design</vt:lpstr>
      <vt:lpstr>Unterstützung für Hinterbliebene nach Suizid </vt:lpstr>
      <vt:lpstr>Erhöhtes Risiko für: </vt:lpstr>
      <vt:lpstr>Wie viele Hinterbliebene gibt es?</vt:lpstr>
      <vt:lpstr>Postvention</vt:lpstr>
      <vt:lpstr>WHO-Empfehlung für Postvention 2014</vt:lpstr>
      <vt:lpstr>Traumatische Aspekte der Trauer nach Suizid</vt:lpstr>
      <vt:lpstr>Besonderheiten der Trauer nach Suizid</vt:lpstr>
      <vt:lpstr>Zentrale Themen der Trauer nach Suizid</vt:lpstr>
      <vt:lpstr>Aufgaben/Facetten des Trauerns</vt:lpstr>
      <vt:lpstr>Wie verändert sich die Trauer über die Zeit?</vt:lpstr>
      <vt:lpstr>Posttraumatisches Wachstum</vt:lpstr>
      <vt:lpstr>Was ist hilfreich?</vt:lpstr>
      <vt:lpstr>Begleitung von Suizidhinterbliebenen</vt:lpstr>
      <vt:lpstr>Infomaterial und Quellen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Unterstützung für Hinterbliebene nach Suizid </dc:title>
  <dc:creator>Microsoft Office-Anwender</dc:creator>
  <cp:lastModifiedBy>Microsoft Office-Anwender</cp:lastModifiedBy>
  <cp:revision>48</cp:revision>
  <dcterms:created xsi:type="dcterms:W3CDTF">2022-10-25T09:06:01Z</dcterms:created>
  <dcterms:modified xsi:type="dcterms:W3CDTF">2022-11-09T10:45:17Z</dcterms:modified>
</cp:coreProperties>
</file>