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6" r:id="rId3"/>
    <p:sldId id="270" r:id="rId4"/>
    <p:sldId id="273" r:id="rId5"/>
    <p:sldId id="274" r:id="rId6"/>
    <p:sldId id="282" r:id="rId7"/>
    <p:sldId id="257" r:id="rId8"/>
    <p:sldId id="288" r:id="rId9"/>
    <p:sldId id="259" r:id="rId10"/>
    <p:sldId id="260" r:id="rId11"/>
    <p:sldId id="261" r:id="rId12"/>
    <p:sldId id="280" r:id="rId13"/>
    <p:sldId id="285" r:id="rId14"/>
    <p:sldId id="284" r:id="rId15"/>
    <p:sldId id="281" r:id="rId16"/>
    <p:sldId id="262" r:id="rId17"/>
    <p:sldId id="263" r:id="rId18"/>
    <p:sldId id="264" r:id="rId19"/>
    <p:sldId id="265" r:id="rId20"/>
    <p:sldId id="266" r:id="rId21"/>
    <p:sldId id="267" r:id="rId22"/>
    <p:sldId id="268" r:id="rId23"/>
    <p:sldId id="269" r:id="rId24"/>
    <p:sldId id="276" r:id="rId25"/>
    <p:sldId id="277" r:id="rId26"/>
    <p:sldId id="278" r:id="rId27"/>
    <p:sldId id="272" r:id="rId28"/>
  </p:sldIdLst>
  <p:sldSz cx="12192000" cy="6858000"/>
  <p:notesSz cx="6858000"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76" d="100"/>
          <a:sy n="76" d="100"/>
        </p:scale>
        <p:origin x="55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ttina Zehetner" userId="e174ae25-66a5-475b-aadb-298c6786849e" providerId="ADAL" clId="{8D5BF033-02B9-4465-9C52-798E0D7F3DD9}"/>
    <pc:docChg chg="custSel modSld">
      <pc:chgData name="Bettina Zehetner" userId="e174ae25-66a5-475b-aadb-298c6786849e" providerId="ADAL" clId="{8D5BF033-02B9-4465-9C52-798E0D7F3DD9}" dt="2022-10-25T10:25:36.399" v="66" actId="20577"/>
      <pc:docMkLst>
        <pc:docMk/>
      </pc:docMkLst>
      <pc:sldChg chg="modSp mod">
        <pc:chgData name="Bettina Zehetner" userId="e174ae25-66a5-475b-aadb-298c6786849e" providerId="ADAL" clId="{8D5BF033-02B9-4465-9C52-798E0D7F3DD9}" dt="2022-10-25T10:25:36.399" v="66" actId="20577"/>
        <pc:sldMkLst>
          <pc:docMk/>
          <pc:sldMk cId="1112122119" sldId="280"/>
        </pc:sldMkLst>
        <pc:spChg chg="mod">
          <ac:chgData name="Bettina Zehetner" userId="e174ae25-66a5-475b-aadb-298c6786849e" providerId="ADAL" clId="{8D5BF033-02B9-4465-9C52-798E0D7F3DD9}" dt="2022-10-25T10:25:36.399" v="66" actId="20577"/>
          <ac:spMkLst>
            <pc:docMk/>
            <pc:sldMk cId="1112122119" sldId="280"/>
            <ac:spMk id="3" creationId="{EE0CB132-C879-7531-8056-42B17E3F402A}"/>
          </ac:spMkLst>
        </pc:spChg>
      </pc:sldChg>
      <pc:sldChg chg="modSp mod">
        <pc:chgData name="Bettina Zehetner" userId="e174ae25-66a5-475b-aadb-298c6786849e" providerId="ADAL" clId="{8D5BF033-02B9-4465-9C52-798E0D7F3DD9}" dt="2022-10-25T10:23:53.334" v="25" actId="20577"/>
        <pc:sldMkLst>
          <pc:docMk/>
          <pc:sldMk cId="1718882833" sldId="282"/>
        </pc:sldMkLst>
        <pc:spChg chg="mod">
          <ac:chgData name="Bettina Zehetner" userId="e174ae25-66a5-475b-aadb-298c6786849e" providerId="ADAL" clId="{8D5BF033-02B9-4465-9C52-798E0D7F3DD9}" dt="2022-10-25T10:23:53.334" v="25" actId="20577"/>
          <ac:spMkLst>
            <pc:docMk/>
            <pc:sldMk cId="1718882833" sldId="282"/>
            <ac:spMk id="3" creationId="{AFF26112-42B9-4129-A724-D015C60F4FA1}"/>
          </ac:spMkLst>
        </pc:spChg>
      </pc:sldChg>
      <pc:sldChg chg="modSp mod">
        <pc:chgData name="Bettina Zehetner" userId="e174ae25-66a5-475b-aadb-298c6786849e" providerId="ADAL" clId="{8D5BF033-02B9-4465-9C52-798E0D7F3DD9}" dt="2022-10-25T10:22:20.394" v="2" actId="20577"/>
        <pc:sldMkLst>
          <pc:docMk/>
          <pc:sldMk cId="3284821468" sldId="286"/>
        </pc:sldMkLst>
        <pc:spChg chg="mod">
          <ac:chgData name="Bettina Zehetner" userId="e174ae25-66a5-475b-aadb-298c6786849e" providerId="ADAL" clId="{8D5BF033-02B9-4465-9C52-798E0D7F3DD9}" dt="2022-10-25T10:22:20.394" v="2" actId="20577"/>
          <ac:spMkLst>
            <pc:docMk/>
            <pc:sldMk cId="3284821468" sldId="286"/>
            <ac:spMk id="3" creationId="{19D38B0F-4AEB-58D7-74A1-B404363572B7}"/>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D3EB3054-B75A-4BD7-8B3E-8DC0F614FAF3}" type="datetimeFigureOut">
              <a:rPr lang="de-DE" smtClean="0"/>
              <a:t>25.10.2022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4043166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D3EB3054-B75A-4BD7-8B3E-8DC0F614FAF3}" type="datetimeFigureOut">
              <a:rPr lang="de-DE" smtClean="0"/>
              <a:t>25.10.2022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1699206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D3EB3054-B75A-4BD7-8B3E-8DC0F614FAF3}" type="datetimeFigureOut">
              <a:rPr lang="de-DE" smtClean="0"/>
              <a:t>25.10.2022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2809958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D3EB3054-B75A-4BD7-8B3E-8DC0F614FAF3}" type="datetimeFigureOut">
              <a:rPr lang="de-DE" smtClean="0"/>
              <a:t>25.10.2022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3433200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D3EB3054-B75A-4BD7-8B3E-8DC0F614FAF3}" type="datetimeFigureOut">
              <a:rPr lang="de-DE" smtClean="0"/>
              <a:t>25.10.2022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2835585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D3EB3054-B75A-4BD7-8B3E-8DC0F614FAF3}" type="datetimeFigureOut">
              <a:rPr lang="de-DE" smtClean="0"/>
              <a:t>25.10.2022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742901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D3EB3054-B75A-4BD7-8B3E-8DC0F614FAF3}" type="datetimeFigureOut">
              <a:rPr lang="de-DE" smtClean="0"/>
              <a:t>25.10.2022</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2024084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D3EB3054-B75A-4BD7-8B3E-8DC0F614FAF3}" type="datetimeFigureOut">
              <a:rPr lang="de-DE" smtClean="0"/>
              <a:t>25.10.2022</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2440206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D3EB3054-B75A-4BD7-8B3E-8DC0F614FAF3}" type="datetimeFigureOut">
              <a:rPr lang="de-DE" smtClean="0"/>
              <a:t>25.10.2022</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3087692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D3EB3054-B75A-4BD7-8B3E-8DC0F614FAF3}" type="datetimeFigureOut">
              <a:rPr lang="de-DE" smtClean="0"/>
              <a:t>25.10.2022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3453883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D3EB3054-B75A-4BD7-8B3E-8DC0F614FAF3}" type="datetimeFigureOut">
              <a:rPr lang="de-DE" smtClean="0"/>
              <a:t>25.10.2022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2509888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EB3054-B75A-4BD7-8B3E-8DC0F614FAF3}" type="datetimeFigureOut">
              <a:rPr lang="de-DE" smtClean="0"/>
              <a:t>25.10.2022</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2006FE-6571-4354-8775-F8708372C227}" type="slidenum">
              <a:rPr lang="de-DE" smtClean="0"/>
              <a:t>‹Nr.›</a:t>
            </a:fld>
            <a:endParaRPr lang="de-DE"/>
          </a:p>
        </p:txBody>
      </p:sp>
    </p:spTree>
    <p:extLst>
      <p:ext uri="{BB962C8B-B14F-4D97-AF65-F5344CB8AC3E}">
        <p14:creationId xmlns:p14="http://schemas.microsoft.com/office/powerpoint/2010/main" val="5947254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frauenberatenfrauen.at/download/FBF-Handbuch-final-Screen.pdf" TargetMode="External"/><Relationship Id="rId2" Type="http://schemas.openxmlformats.org/officeDocument/2006/relationships/hyperlink" Target="https://frauenberatenfrauen.at/download/Studie_Gegen_Gewalt.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272988" y="1247869"/>
            <a:ext cx="9807388" cy="2755152"/>
          </a:xfrm>
        </p:spPr>
        <p:txBody>
          <a:bodyPr>
            <a:normAutofit fontScale="90000"/>
          </a:bodyPr>
          <a:lstStyle/>
          <a:p>
            <a:br>
              <a:rPr lang="de-DE" dirty="0">
                <a:cs typeface="Calibri Light"/>
              </a:rPr>
            </a:br>
            <a:br>
              <a:rPr lang="de-DE" dirty="0">
                <a:cs typeface="Calibri Light"/>
              </a:rPr>
            </a:br>
            <a:r>
              <a:rPr lang="de-DE" dirty="0">
                <a:cs typeface="Calibri Light"/>
              </a:rPr>
              <a:t>Gewalt in der Familie als gesellschaftliches Problem. </a:t>
            </a:r>
            <a:br>
              <a:rPr lang="de-DE" dirty="0">
                <a:cs typeface="Calibri Light"/>
              </a:rPr>
            </a:br>
            <a:r>
              <a:rPr lang="de-DE" dirty="0">
                <a:cs typeface="Calibri Light"/>
              </a:rPr>
              <a:t>Die Situation betroffener Frauen</a:t>
            </a:r>
          </a:p>
        </p:txBody>
      </p:sp>
      <p:sp>
        <p:nvSpPr>
          <p:cNvPr id="3" name="Untertitel 2"/>
          <p:cNvSpPr>
            <a:spLocks noGrp="1"/>
          </p:cNvSpPr>
          <p:nvPr>
            <p:ph type="subTitle" idx="1"/>
          </p:nvPr>
        </p:nvSpPr>
        <p:spPr>
          <a:xfrm>
            <a:off x="1524000" y="4381966"/>
            <a:ext cx="9144000" cy="875834"/>
          </a:xfrm>
        </p:spPr>
        <p:txBody>
          <a:bodyPr vert="horz" lIns="91440" tIns="45720" rIns="91440" bIns="45720" rtlCol="0" anchor="t">
            <a:noAutofit/>
          </a:bodyPr>
          <a:lstStyle/>
          <a:p>
            <a:endParaRPr lang="de-DE" dirty="0">
              <a:cs typeface="Calibri"/>
            </a:endParaRPr>
          </a:p>
          <a:p>
            <a:r>
              <a:rPr lang="de-DE" sz="4000" dirty="0">
                <a:latin typeface="Calibri"/>
                <a:cs typeface="Calibri"/>
              </a:rPr>
              <a:t>Dr.</a:t>
            </a:r>
            <a:r>
              <a:rPr lang="de-DE" sz="4000" baseline="30000" dirty="0">
                <a:latin typeface="Calibri"/>
                <a:cs typeface="Calibri"/>
              </a:rPr>
              <a:t>in</a:t>
            </a:r>
            <a:r>
              <a:rPr lang="de-DE" sz="4000" dirty="0">
                <a:latin typeface="Calibri"/>
                <a:cs typeface="Calibri"/>
              </a:rPr>
              <a:t> Bettina Zehetner</a:t>
            </a:r>
            <a:endParaRPr lang="de-DE" sz="4000">
              <a:latin typeface="Calibri"/>
            </a:endParaRPr>
          </a:p>
          <a:p>
            <a:endParaRPr lang="de-DE" sz="2800" dirty="0">
              <a:latin typeface="Arial Nova"/>
              <a:cs typeface="Calibri"/>
            </a:endParaRPr>
          </a:p>
          <a:p>
            <a:endParaRPr lang="de-DE" dirty="0">
              <a:cs typeface="Calibri"/>
            </a:endParaRPr>
          </a:p>
          <a:p>
            <a:endParaRPr lang="de-DE" dirty="0">
              <a:cs typeface="Calibri"/>
            </a:endParaRPr>
          </a:p>
        </p:txBody>
      </p:sp>
      <p:pic>
        <p:nvPicPr>
          <p:cNvPr id="4" name="Grafik 4" descr="Ein Bild, das Text, ClipArt enthält.&#10;&#10;Beschreibung automatisch generiert.">
            <a:extLst>
              <a:ext uri="{FF2B5EF4-FFF2-40B4-BE49-F238E27FC236}">
                <a16:creationId xmlns:a16="http://schemas.microsoft.com/office/drawing/2014/main" id="{92A8C01F-77B5-A086-7EA6-F0F60AEC6FD5}"/>
              </a:ext>
            </a:extLst>
          </p:cNvPr>
          <p:cNvPicPr>
            <a:picLocks noChangeAspect="1"/>
          </p:cNvPicPr>
          <p:nvPr/>
        </p:nvPicPr>
        <p:blipFill>
          <a:blip r:embed="rId2"/>
          <a:stretch>
            <a:fillRect/>
          </a:stretch>
        </p:blipFill>
        <p:spPr>
          <a:xfrm>
            <a:off x="3180137" y="5697012"/>
            <a:ext cx="5990488" cy="684943"/>
          </a:xfrm>
          <a:prstGeom prst="rect">
            <a:avLst/>
          </a:prstGeom>
        </p:spPr>
      </p:pic>
    </p:spTree>
    <p:extLst>
      <p:ext uri="{BB962C8B-B14F-4D97-AF65-F5344CB8AC3E}">
        <p14:creationId xmlns:p14="http://schemas.microsoft.com/office/powerpoint/2010/main" val="1577499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C0FB3F-28C8-AA4C-FA6D-9C9FF6CDF89E}"/>
              </a:ext>
            </a:extLst>
          </p:cNvPr>
          <p:cNvSpPr>
            <a:spLocks noGrp="1"/>
          </p:cNvSpPr>
          <p:nvPr>
            <p:ph type="title"/>
          </p:nvPr>
        </p:nvSpPr>
        <p:spPr>
          <a:xfrm>
            <a:off x="927847" y="911972"/>
            <a:ext cx="10515600" cy="1863445"/>
          </a:xfrm>
        </p:spPr>
        <p:txBody>
          <a:bodyPr>
            <a:normAutofit/>
          </a:bodyPr>
          <a:lstStyle/>
          <a:p>
            <a:r>
              <a:rPr lang="de-DE" dirty="0">
                <a:cs typeface="Calibri Light"/>
              </a:rPr>
              <a:t>Klare Positionierung und Solidarität </a:t>
            </a:r>
            <a:br>
              <a:rPr lang="de-DE" dirty="0">
                <a:ea typeface="+mj-lt"/>
                <a:cs typeface="+mj-lt"/>
              </a:rPr>
            </a:br>
            <a:r>
              <a:rPr lang="de-AT" sz="2800" dirty="0">
                <a:latin typeface="Calibri"/>
                <a:ea typeface="+mj-lt"/>
                <a:cs typeface="+mj-lt"/>
              </a:rPr>
              <a:t>Konsequente Verurteilung von Gewalt wirkt.</a:t>
            </a:r>
            <a:endParaRPr lang="de-DE" sz="2800" dirty="0">
              <a:latin typeface="Calibri"/>
              <a:ea typeface="+mj-lt"/>
              <a:cs typeface="+mj-lt"/>
            </a:endParaRPr>
          </a:p>
          <a:p>
            <a:r>
              <a:rPr lang="de-AT" sz="2800" dirty="0">
                <a:latin typeface="Calibri"/>
                <a:ea typeface="+mj-lt"/>
                <a:cs typeface="+mj-lt"/>
              </a:rPr>
              <a:t>Solidarität mit den Gewalt Erleidenden wirkt.</a:t>
            </a:r>
          </a:p>
          <a:p>
            <a:endParaRPr lang="de-DE" dirty="0">
              <a:cs typeface="Calibri Light"/>
            </a:endParaRPr>
          </a:p>
        </p:txBody>
      </p:sp>
      <p:sp>
        <p:nvSpPr>
          <p:cNvPr id="3" name="Inhaltsplatzhalter 2">
            <a:extLst>
              <a:ext uri="{FF2B5EF4-FFF2-40B4-BE49-F238E27FC236}">
                <a16:creationId xmlns:a16="http://schemas.microsoft.com/office/drawing/2014/main" id="{79F3A1A4-1460-5205-E822-0A748527C35F}"/>
              </a:ext>
            </a:extLst>
          </p:cNvPr>
          <p:cNvSpPr>
            <a:spLocks noGrp="1"/>
          </p:cNvSpPr>
          <p:nvPr>
            <p:ph idx="1"/>
          </p:nvPr>
        </p:nvSpPr>
        <p:spPr>
          <a:xfrm>
            <a:off x="775447" y="2883460"/>
            <a:ext cx="10515600" cy="3732774"/>
          </a:xfrm>
        </p:spPr>
        <p:txBody>
          <a:bodyPr vert="horz" lIns="91440" tIns="45720" rIns="91440" bIns="45720" rtlCol="0" anchor="t">
            <a:normAutofit/>
          </a:bodyPr>
          <a:lstStyle/>
          <a:p>
            <a:pPr marL="0" indent="0">
              <a:buNone/>
            </a:pPr>
            <a:r>
              <a:rPr lang="de-AT" dirty="0">
                <a:latin typeface="Calibri"/>
                <a:ea typeface="+mn-lt"/>
                <a:cs typeface="+mn-lt"/>
              </a:rPr>
              <a:t>„Diese Solidarität braucht‘s, diese Zivilcourage zu wem zu sagen: „So wie du dich verhältst, ist das nicht in Ordnung“. </a:t>
            </a:r>
            <a:endParaRPr lang="de-DE">
              <a:latin typeface="Calibri"/>
              <a:ea typeface="+mn-lt"/>
              <a:cs typeface="+mn-lt"/>
            </a:endParaRPr>
          </a:p>
          <a:p>
            <a:pPr marL="0" indent="0">
              <a:buNone/>
            </a:pPr>
            <a:r>
              <a:rPr lang="de-AT" dirty="0">
                <a:latin typeface="Calibri"/>
                <a:ea typeface="+mn-lt"/>
                <a:cs typeface="+mn-lt"/>
              </a:rPr>
              <a:t>Dieses </a:t>
            </a:r>
            <a:r>
              <a:rPr lang="de-AT" dirty="0" err="1">
                <a:latin typeface="Calibri"/>
                <a:ea typeface="+mn-lt"/>
                <a:cs typeface="+mn-lt"/>
              </a:rPr>
              <a:t>Aufstehn</a:t>
            </a:r>
            <a:r>
              <a:rPr lang="de-AT" dirty="0">
                <a:latin typeface="Calibri"/>
                <a:ea typeface="+mn-lt"/>
                <a:cs typeface="+mn-lt"/>
              </a:rPr>
              <a:t> der Gesellschaft zu sagen: “Hör auf damit“. […] Da braucht‘s a größeres Forum! </a:t>
            </a:r>
            <a:endParaRPr lang="de-DE">
              <a:latin typeface="Calibri"/>
              <a:ea typeface="+mn-lt"/>
              <a:cs typeface="+mn-lt"/>
            </a:endParaRPr>
          </a:p>
          <a:p>
            <a:pPr marL="0" indent="0">
              <a:buNone/>
            </a:pPr>
            <a:r>
              <a:rPr lang="de-AT" dirty="0">
                <a:latin typeface="Calibri"/>
                <a:ea typeface="+mn-lt"/>
                <a:cs typeface="+mn-lt"/>
              </a:rPr>
              <a:t>Da </a:t>
            </a:r>
            <a:r>
              <a:rPr lang="de-AT" dirty="0" err="1">
                <a:latin typeface="Calibri"/>
                <a:ea typeface="+mn-lt"/>
                <a:cs typeface="+mn-lt"/>
              </a:rPr>
              <a:t>bräucht‘s</a:t>
            </a:r>
            <a:r>
              <a:rPr lang="de-AT" dirty="0">
                <a:latin typeface="Calibri"/>
                <a:ea typeface="+mn-lt"/>
                <a:cs typeface="+mn-lt"/>
              </a:rPr>
              <a:t> a ganze Gemeinschaft, die sagt: </a:t>
            </a:r>
            <a:endParaRPr lang="de-DE">
              <a:latin typeface="Calibri"/>
              <a:ea typeface="+mn-lt"/>
              <a:cs typeface="+mn-lt"/>
            </a:endParaRPr>
          </a:p>
          <a:p>
            <a:pPr marL="0" indent="0">
              <a:buNone/>
            </a:pPr>
            <a:r>
              <a:rPr lang="de-AT" dirty="0">
                <a:latin typeface="Calibri"/>
                <a:ea typeface="+mn-lt"/>
                <a:cs typeface="+mn-lt"/>
              </a:rPr>
              <a:t>„Des </a:t>
            </a:r>
            <a:r>
              <a:rPr lang="de-AT" dirty="0" err="1">
                <a:latin typeface="Calibri"/>
                <a:ea typeface="+mn-lt"/>
                <a:cs typeface="+mn-lt"/>
              </a:rPr>
              <a:t>is</a:t>
            </a:r>
            <a:r>
              <a:rPr lang="de-AT" dirty="0">
                <a:latin typeface="Calibri"/>
                <a:ea typeface="+mn-lt"/>
                <a:cs typeface="+mn-lt"/>
              </a:rPr>
              <a:t> nicht in Ordnung.“ (P5) </a:t>
            </a:r>
            <a:endParaRPr lang="de-DE" dirty="0">
              <a:latin typeface="Calibri"/>
              <a:ea typeface="+mn-lt"/>
              <a:cs typeface="+mn-lt"/>
            </a:endParaRPr>
          </a:p>
        </p:txBody>
      </p:sp>
    </p:spTree>
    <p:extLst>
      <p:ext uri="{BB962C8B-B14F-4D97-AF65-F5344CB8AC3E}">
        <p14:creationId xmlns:p14="http://schemas.microsoft.com/office/powerpoint/2010/main" val="2785162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F04708-84ED-9A95-5EC5-9BAA0D694E5C}"/>
              </a:ext>
            </a:extLst>
          </p:cNvPr>
          <p:cNvSpPr>
            <a:spLocks noGrp="1"/>
          </p:cNvSpPr>
          <p:nvPr>
            <p:ph type="title"/>
          </p:nvPr>
        </p:nvSpPr>
        <p:spPr/>
        <p:txBody>
          <a:bodyPr/>
          <a:lstStyle/>
          <a:p>
            <a:r>
              <a:rPr lang="de-DE" dirty="0">
                <a:cs typeface="Calibri Light"/>
              </a:rPr>
              <a:t>Öffentliches Sprechen über Partnergewalt</a:t>
            </a:r>
            <a:endParaRPr lang="de-DE" dirty="0"/>
          </a:p>
        </p:txBody>
      </p:sp>
      <p:sp>
        <p:nvSpPr>
          <p:cNvPr id="3" name="Inhaltsplatzhalter 2">
            <a:extLst>
              <a:ext uri="{FF2B5EF4-FFF2-40B4-BE49-F238E27FC236}">
                <a16:creationId xmlns:a16="http://schemas.microsoft.com/office/drawing/2014/main" id="{B94B2ACC-94C8-82D9-A6DE-3E0D5F5621B2}"/>
              </a:ext>
            </a:extLst>
          </p:cNvPr>
          <p:cNvSpPr>
            <a:spLocks noGrp="1"/>
          </p:cNvSpPr>
          <p:nvPr>
            <p:ph idx="1"/>
          </p:nvPr>
        </p:nvSpPr>
        <p:spPr>
          <a:xfrm>
            <a:off x="838200" y="1825625"/>
            <a:ext cx="10779369" cy="4566261"/>
          </a:xfrm>
        </p:spPr>
        <p:txBody>
          <a:bodyPr vert="horz" lIns="91440" tIns="45720" rIns="91440" bIns="45720" rtlCol="0" anchor="t">
            <a:normAutofit/>
          </a:bodyPr>
          <a:lstStyle/>
          <a:p>
            <a:pPr marL="0" indent="0">
              <a:buNone/>
            </a:pPr>
            <a:r>
              <a:rPr lang="de-AT" sz="3200" dirty="0">
                <a:latin typeface="Calibri"/>
                <a:ea typeface="+mn-lt"/>
                <a:cs typeface="+mn-lt"/>
              </a:rPr>
              <a:t>“ich glaub, dass das unglaublich wichtig war, die </a:t>
            </a:r>
            <a:r>
              <a:rPr lang="de-AT" sz="3200" b="1" dirty="0">
                <a:latin typeface="Calibri"/>
                <a:ea typeface="+mn-lt"/>
                <a:cs typeface="+mn-lt"/>
              </a:rPr>
              <a:t>Berichterstattung zu den Femiziden, der Diskurs dazu auch in den sozialen Medien</a:t>
            </a:r>
            <a:r>
              <a:rPr lang="de-AT" sz="3200" dirty="0">
                <a:latin typeface="Calibri"/>
                <a:ea typeface="+mn-lt"/>
                <a:cs typeface="+mn-lt"/>
              </a:rPr>
              <a:t>, ich find das unglaublich wichtig, weil ich muss sagen, für mich hat sich dadurch ganz viel geändert, wenn man plötzlich anfängt Muster zu erkennen, zu sehen ich bin nicht alleine, und das hat zwei Auswirkungen auf mich gehabt, das eine ist, </a:t>
            </a:r>
            <a:r>
              <a:rPr lang="de-AT" sz="3200" b="1" dirty="0">
                <a:latin typeface="Calibri"/>
                <a:ea typeface="+mn-lt"/>
                <a:cs typeface="+mn-lt"/>
              </a:rPr>
              <a:t>ich erkenne diese Muster und ich kann sie nicht mehr leugnen mir selbst gegenüber</a:t>
            </a:r>
            <a:r>
              <a:rPr lang="de-AT" sz="3200" dirty="0">
                <a:latin typeface="Calibri"/>
                <a:ea typeface="+mn-lt"/>
                <a:cs typeface="+mn-lt"/>
              </a:rPr>
              <a:t>, und das andere, dieses </a:t>
            </a:r>
            <a:r>
              <a:rPr lang="de-AT" sz="3200" b="1" dirty="0">
                <a:latin typeface="Calibri"/>
                <a:ea typeface="+mn-lt"/>
                <a:cs typeface="+mn-lt"/>
              </a:rPr>
              <a:t>ich bin nicht allein damit</a:t>
            </a:r>
            <a:r>
              <a:rPr lang="de-AT" sz="3200" dirty="0">
                <a:latin typeface="Calibri"/>
                <a:ea typeface="+mn-lt"/>
                <a:cs typeface="+mn-lt"/>
              </a:rPr>
              <a:t>“. (P10) </a:t>
            </a:r>
            <a:endParaRPr lang="de-DE" sz="3200" dirty="0">
              <a:latin typeface="Calibri"/>
              <a:ea typeface="+mn-lt"/>
              <a:cs typeface="+mn-lt"/>
            </a:endParaRPr>
          </a:p>
        </p:txBody>
      </p:sp>
    </p:spTree>
    <p:extLst>
      <p:ext uri="{BB962C8B-B14F-4D97-AF65-F5344CB8AC3E}">
        <p14:creationId xmlns:p14="http://schemas.microsoft.com/office/powerpoint/2010/main" val="3888821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C9E172-57E1-D1D8-4E79-8365DB1FA962}"/>
              </a:ext>
            </a:extLst>
          </p:cNvPr>
          <p:cNvSpPr>
            <a:spLocks noGrp="1"/>
          </p:cNvSpPr>
          <p:nvPr>
            <p:ph type="title"/>
          </p:nvPr>
        </p:nvSpPr>
        <p:spPr/>
        <p:txBody>
          <a:bodyPr/>
          <a:lstStyle/>
          <a:p>
            <a:r>
              <a:rPr lang="de-DE" dirty="0">
                <a:cs typeface="Calibri Light"/>
              </a:rPr>
              <a:t>Was brauchen Gewalt-betroffene Frauen von uns Berater*innen und Therapeut*innen?</a:t>
            </a:r>
            <a:endParaRPr lang="de-DE" dirty="0"/>
          </a:p>
        </p:txBody>
      </p:sp>
      <p:sp>
        <p:nvSpPr>
          <p:cNvPr id="3" name="Inhaltsplatzhalter 2">
            <a:extLst>
              <a:ext uri="{FF2B5EF4-FFF2-40B4-BE49-F238E27FC236}">
                <a16:creationId xmlns:a16="http://schemas.microsoft.com/office/drawing/2014/main" id="{EE0CB132-C879-7531-8056-42B17E3F402A}"/>
              </a:ext>
            </a:extLst>
          </p:cNvPr>
          <p:cNvSpPr>
            <a:spLocks noGrp="1"/>
          </p:cNvSpPr>
          <p:nvPr>
            <p:ph idx="1"/>
          </p:nvPr>
        </p:nvSpPr>
        <p:spPr>
          <a:xfrm>
            <a:off x="838200" y="2453154"/>
            <a:ext cx="10515600" cy="3723809"/>
          </a:xfrm>
        </p:spPr>
        <p:txBody>
          <a:bodyPr vert="horz" lIns="91440" tIns="45720" rIns="91440" bIns="45720" rtlCol="0" anchor="t">
            <a:normAutofit lnSpcReduction="10000"/>
          </a:bodyPr>
          <a:lstStyle/>
          <a:p>
            <a:r>
              <a:rPr lang="de-DE" dirty="0">
                <a:ea typeface="+mn-lt"/>
                <a:cs typeface="+mn-lt"/>
              </a:rPr>
              <a:t>Wissen über Gewalt: Formen, Folgen und Dynamik von Gewalt </a:t>
            </a:r>
          </a:p>
          <a:p>
            <a:r>
              <a:rPr lang="de-DE" dirty="0">
                <a:ea typeface="+mn-lt"/>
                <a:cs typeface="+mn-lt"/>
              </a:rPr>
              <a:t>Bewusstsein, dass es schwierig und schambehaftet ist, über Gewalt zu sprechen</a:t>
            </a:r>
          </a:p>
          <a:p>
            <a:r>
              <a:rPr lang="de-DE" dirty="0">
                <a:cs typeface="Calibri" panose="020F0502020204030204"/>
              </a:rPr>
              <a:t>Zeit und Raum, um eine Sprache für das Erlebte zu finden</a:t>
            </a:r>
          </a:p>
          <a:p>
            <a:pPr marL="0" indent="0">
              <a:buNone/>
            </a:pPr>
            <a:endParaRPr lang="de-DE" dirty="0">
              <a:ea typeface="+mn-lt"/>
              <a:cs typeface="+mn-lt"/>
            </a:endParaRPr>
          </a:p>
          <a:p>
            <a:pPr marL="0" indent="0">
              <a:buNone/>
            </a:pPr>
            <a:r>
              <a:rPr lang="de-DE" dirty="0">
                <a:ea typeface="+mn-lt"/>
                <a:cs typeface="+mn-lt"/>
              </a:rPr>
              <a:t>–&gt; Verankerung in der Ausbildung für alle Berufsgruppen im psychosozialen, medizinischen und juristischen Feld </a:t>
            </a:r>
          </a:p>
          <a:p>
            <a:pPr marL="0" indent="0">
              <a:buNone/>
            </a:pPr>
            <a:r>
              <a:rPr lang="de-DE">
                <a:ea typeface="+mn-lt"/>
                <a:cs typeface="+mn-lt"/>
              </a:rPr>
              <a:t>–&gt; </a:t>
            </a:r>
            <a:r>
              <a:rPr lang="de-DE" dirty="0">
                <a:ea typeface="+mn-lt"/>
                <a:cs typeface="+mn-lt"/>
              </a:rPr>
              <a:t>sensibilisierter Blick</a:t>
            </a:r>
          </a:p>
          <a:p>
            <a:pPr marL="0" indent="0">
              <a:buNone/>
            </a:pPr>
            <a:endParaRPr lang="de-DE" dirty="0">
              <a:cs typeface="Calibri"/>
            </a:endParaRPr>
          </a:p>
        </p:txBody>
      </p:sp>
    </p:spTree>
    <p:extLst>
      <p:ext uri="{BB962C8B-B14F-4D97-AF65-F5344CB8AC3E}">
        <p14:creationId xmlns:p14="http://schemas.microsoft.com/office/powerpoint/2010/main" val="1112122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E6829C-C261-396D-4508-D0E654EF0AF3}"/>
              </a:ext>
            </a:extLst>
          </p:cNvPr>
          <p:cNvSpPr>
            <a:spLocks noGrp="1"/>
          </p:cNvSpPr>
          <p:nvPr>
            <p:ph type="title"/>
          </p:nvPr>
        </p:nvSpPr>
        <p:spPr/>
        <p:txBody>
          <a:bodyPr/>
          <a:lstStyle/>
          <a:p>
            <a:r>
              <a:rPr lang="de-DE" dirty="0">
                <a:cs typeface="Calibri Light"/>
              </a:rPr>
              <a:t>Was braucht es noch?</a:t>
            </a:r>
            <a:endParaRPr lang="de-DE" dirty="0"/>
          </a:p>
        </p:txBody>
      </p:sp>
      <p:sp>
        <p:nvSpPr>
          <p:cNvPr id="3" name="Inhaltsplatzhalter 2">
            <a:extLst>
              <a:ext uri="{FF2B5EF4-FFF2-40B4-BE49-F238E27FC236}">
                <a16:creationId xmlns:a16="http://schemas.microsoft.com/office/drawing/2014/main" id="{6AA38B1C-4FEC-9400-7796-9E402D5858BB}"/>
              </a:ext>
            </a:extLst>
          </p:cNvPr>
          <p:cNvSpPr>
            <a:spLocks noGrp="1"/>
          </p:cNvSpPr>
          <p:nvPr>
            <p:ph idx="1"/>
          </p:nvPr>
        </p:nvSpPr>
        <p:spPr/>
        <p:txBody>
          <a:bodyPr vert="horz" lIns="91440" tIns="45720" rIns="91440" bIns="45720" rtlCol="0" anchor="t">
            <a:normAutofit/>
          </a:bodyPr>
          <a:lstStyle/>
          <a:p>
            <a:r>
              <a:rPr lang="de-AT" dirty="0">
                <a:ea typeface="+mn-lt"/>
                <a:cs typeface="+mn-lt"/>
              </a:rPr>
              <a:t>Einen gesellschaftskritischen Blick, damit in Beratung und Psychotherapie nicht dieselben Strukturen wie “draußen”, in der Paarbeziehung einfach nur wiederholt und verfestigt werden. </a:t>
            </a:r>
            <a:endParaRPr lang="de-DE">
              <a:ea typeface="+mn-lt"/>
              <a:cs typeface="+mn-lt"/>
            </a:endParaRPr>
          </a:p>
          <a:p>
            <a:pPr marL="0" indent="0">
              <a:buNone/>
            </a:pPr>
            <a:endParaRPr lang="de-AT" dirty="0">
              <a:ea typeface="+mn-lt"/>
              <a:cs typeface="+mn-lt"/>
            </a:endParaRPr>
          </a:p>
          <a:p>
            <a:r>
              <a:rPr lang="de-AT" dirty="0">
                <a:ea typeface="+mn-lt"/>
                <a:cs typeface="+mn-lt"/>
              </a:rPr>
              <a:t>Beratung ist kein unschuldiger, kein machtfreier Raum. Bewusstsein über die eigenen Geschlechterbilder und -normen, über das Patriarchat im eigenen Kopf ist dringend notwendig, um es nicht unhinterfragt zu reproduzieren. </a:t>
            </a:r>
            <a:endParaRPr lang="de-DE" dirty="0">
              <a:ea typeface="+mn-lt"/>
              <a:cs typeface="+mn-lt"/>
            </a:endParaRPr>
          </a:p>
          <a:p>
            <a:endParaRPr lang="de-DE" dirty="0">
              <a:cs typeface="Calibri"/>
            </a:endParaRPr>
          </a:p>
        </p:txBody>
      </p:sp>
    </p:spTree>
    <p:extLst>
      <p:ext uri="{BB962C8B-B14F-4D97-AF65-F5344CB8AC3E}">
        <p14:creationId xmlns:p14="http://schemas.microsoft.com/office/powerpoint/2010/main" val="3305019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E53F18-F005-D8EA-A6F0-9EF5E90B5A24}"/>
              </a:ext>
            </a:extLst>
          </p:cNvPr>
          <p:cNvSpPr>
            <a:spLocks noGrp="1"/>
          </p:cNvSpPr>
          <p:nvPr>
            <p:ph type="title"/>
          </p:nvPr>
        </p:nvSpPr>
        <p:spPr/>
        <p:txBody>
          <a:bodyPr/>
          <a:lstStyle/>
          <a:p>
            <a:r>
              <a:rPr lang="de-DE" dirty="0">
                <a:ea typeface="+mj-lt"/>
                <a:cs typeface="+mj-lt"/>
              </a:rPr>
              <a:t>Mythos "Neutralität", "Wertfreiheit"</a:t>
            </a:r>
            <a:endParaRPr lang="de-DE" dirty="0"/>
          </a:p>
        </p:txBody>
      </p:sp>
      <p:sp>
        <p:nvSpPr>
          <p:cNvPr id="3" name="Inhaltsplatzhalter 2">
            <a:extLst>
              <a:ext uri="{FF2B5EF4-FFF2-40B4-BE49-F238E27FC236}">
                <a16:creationId xmlns:a16="http://schemas.microsoft.com/office/drawing/2014/main" id="{64CFA463-FDF2-63E7-BEFB-97FE4810DD54}"/>
              </a:ext>
            </a:extLst>
          </p:cNvPr>
          <p:cNvSpPr>
            <a:spLocks noGrp="1"/>
          </p:cNvSpPr>
          <p:nvPr>
            <p:ph idx="1"/>
          </p:nvPr>
        </p:nvSpPr>
        <p:spPr/>
        <p:txBody>
          <a:bodyPr vert="horz" lIns="91440" tIns="45720" rIns="91440" bIns="45720" rtlCol="0" anchor="t">
            <a:normAutofit/>
          </a:bodyPr>
          <a:lstStyle/>
          <a:p>
            <a:pPr marL="0" indent="0">
              <a:buNone/>
            </a:pPr>
            <a:r>
              <a:rPr lang="de-DE" dirty="0">
                <a:cs typeface="Calibri"/>
              </a:rPr>
              <a:t>Bei Gewalt gibt es keine Neutralität. </a:t>
            </a:r>
            <a:endParaRPr lang="de-DE"/>
          </a:p>
          <a:p>
            <a:pPr marL="0" indent="0">
              <a:buNone/>
            </a:pPr>
            <a:r>
              <a:rPr lang="de-DE" dirty="0">
                <a:cs typeface="Calibri"/>
              </a:rPr>
              <a:t>Bei Gewalt bedeutet ein scheinbar neutraler Standpunkt Toleranz dieser Gewalt ( = implizite Parteilichkeit ).</a:t>
            </a:r>
          </a:p>
          <a:p>
            <a:pPr marL="0" indent="0">
              <a:buNone/>
            </a:pPr>
            <a:r>
              <a:rPr lang="de-DE" dirty="0">
                <a:cs typeface="Calibri"/>
              </a:rPr>
              <a:t>Es braucht eine </a:t>
            </a:r>
            <a:r>
              <a:rPr lang="de-DE" b="1" dirty="0">
                <a:cs typeface="Calibri"/>
              </a:rPr>
              <a:t>klare Positionierung gegen Gewalt, eine </a:t>
            </a:r>
            <a:r>
              <a:rPr lang="de-DE" b="1" u="sng" dirty="0">
                <a:cs typeface="Calibri"/>
              </a:rPr>
              <a:t>explizit</a:t>
            </a:r>
            <a:r>
              <a:rPr lang="de-DE" b="1" dirty="0">
                <a:cs typeface="Calibri"/>
              </a:rPr>
              <a:t> parteiliche Haltung für die Gewalt erleidende Person</a:t>
            </a:r>
            <a:r>
              <a:rPr lang="de-DE" dirty="0">
                <a:cs typeface="Calibri"/>
              </a:rPr>
              <a:t> - in Beratung und Psychotherapie, bei Institutionen und auf jeder gesellschaftlichen und politischen Ebene.</a:t>
            </a:r>
          </a:p>
          <a:p>
            <a:pPr marL="0" indent="0">
              <a:buNone/>
            </a:pPr>
            <a:r>
              <a:rPr lang="de-DE" dirty="0">
                <a:cs typeface="Calibri"/>
              </a:rPr>
              <a:t>Emanzipatorische Beratung ist nicht "wertneutral", sondern beruht auf Werten wie Selbstbestimmung und Gewaltfreiheit. </a:t>
            </a:r>
          </a:p>
          <a:p>
            <a:pPr marL="0" indent="0">
              <a:buNone/>
            </a:pPr>
            <a:endParaRPr lang="de-DE" dirty="0">
              <a:cs typeface="Calibri"/>
            </a:endParaRPr>
          </a:p>
        </p:txBody>
      </p:sp>
    </p:spTree>
    <p:extLst>
      <p:ext uri="{BB962C8B-B14F-4D97-AF65-F5344CB8AC3E}">
        <p14:creationId xmlns:p14="http://schemas.microsoft.com/office/powerpoint/2010/main" val="32070189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C6C44A-6766-9E30-EE6B-580920468E12}"/>
              </a:ext>
            </a:extLst>
          </p:cNvPr>
          <p:cNvSpPr>
            <a:spLocks noGrp="1"/>
          </p:cNvSpPr>
          <p:nvPr>
            <p:ph type="title"/>
          </p:nvPr>
        </p:nvSpPr>
        <p:spPr/>
        <p:txBody>
          <a:bodyPr/>
          <a:lstStyle/>
          <a:p>
            <a:r>
              <a:rPr lang="de-DE" dirty="0">
                <a:cs typeface="Calibri Light"/>
              </a:rPr>
              <a:t>Auf den Punkt gebracht -&gt; Studie</a:t>
            </a:r>
            <a:endParaRPr lang="de-DE" dirty="0"/>
          </a:p>
        </p:txBody>
      </p:sp>
      <p:sp>
        <p:nvSpPr>
          <p:cNvPr id="3" name="Inhaltsplatzhalter 2">
            <a:extLst>
              <a:ext uri="{FF2B5EF4-FFF2-40B4-BE49-F238E27FC236}">
                <a16:creationId xmlns:a16="http://schemas.microsoft.com/office/drawing/2014/main" id="{A7B68762-4DD9-337E-7236-2086F7DC3AE2}"/>
              </a:ext>
            </a:extLst>
          </p:cNvPr>
          <p:cNvSpPr>
            <a:spLocks noGrp="1"/>
          </p:cNvSpPr>
          <p:nvPr>
            <p:ph idx="1"/>
          </p:nvPr>
        </p:nvSpPr>
        <p:spPr/>
        <p:txBody>
          <a:bodyPr vert="horz" lIns="91440" tIns="45720" rIns="91440" bIns="45720" rtlCol="0" anchor="t">
            <a:normAutofit fontScale="92500"/>
          </a:bodyPr>
          <a:lstStyle/>
          <a:p>
            <a:r>
              <a:rPr lang="de-AT" dirty="0">
                <a:ea typeface="+mn-lt"/>
                <a:cs typeface="+mn-lt"/>
              </a:rPr>
              <a:t>Es braucht eine klare Haltung von Berater*in/Psychotherapeut*in gegen Gewalt. </a:t>
            </a:r>
            <a:endParaRPr lang="de-DE" dirty="0">
              <a:ea typeface="+mn-lt"/>
              <a:cs typeface="+mn-lt"/>
            </a:endParaRPr>
          </a:p>
          <a:p>
            <a:r>
              <a:rPr lang="de-AT" dirty="0">
                <a:ea typeface="+mn-lt"/>
                <a:cs typeface="+mn-lt"/>
              </a:rPr>
              <a:t>Das Benennen von Gewalt sowie die dezidierte Positionierung „Es gibt keine Rechtfertigung für Gewalt. Sie sind nicht schuld an der Gewalt, die Sie erleben. Sie haben das Recht, sich zu schützen und zu wehren.“ ermächtigt Frauen*, sich aus einer Gewaltbeziehung zu lösen. </a:t>
            </a:r>
            <a:endParaRPr lang="de-DE" dirty="0">
              <a:ea typeface="+mn-lt"/>
              <a:cs typeface="+mn-lt"/>
            </a:endParaRPr>
          </a:p>
          <a:p>
            <a:r>
              <a:rPr lang="de-AT" dirty="0">
                <a:ea typeface="+mn-lt"/>
                <a:cs typeface="+mn-lt"/>
              </a:rPr>
              <a:t>Diese eindeutige Haltung steht im Gegensatz zur oft propagierten </a:t>
            </a:r>
            <a:r>
              <a:rPr lang="de-AT" u="sng" dirty="0">
                <a:ea typeface="+mn-lt"/>
                <a:cs typeface="+mn-lt"/>
              </a:rPr>
              <a:t>vermeintlichen </a:t>
            </a:r>
            <a:r>
              <a:rPr lang="de-AT" dirty="0">
                <a:ea typeface="+mn-lt"/>
                <a:cs typeface="+mn-lt"/>
              </a:rPr>
              <a:t>„Neutralität“ oder „Objektivität“, die Gewalt verharmlost als „Konflikt“ oder „Streit“ zwischen zwei scheinbar gleich mächtigen Personen („Zum Streiten gehören halt schon immer zwei.“)</a:t>
            </a:r>
            <a:r>
              <a:rPr lang="de-AT" b="1" dirty="0">
                <a:ea typeface="+mn-lt"/>
                <a:cs typeface="+mn-lt"/>
              </a:rPr>
              <a:t>. </a:t>
            </a:r>
            <a:endParaRPr lang="de-DE" dirty="0">
              <a:ea typeface="+mn-lt"/>
              <a:cs typeface="+mn-lt"/>
            </a:endParaRPr>
          </a:p>
          <a:p>
            <a:endParaRPr lang="de-DE" dirty="0">
              <a:cs typeface="Calibri"/>
            </a:endParaRPr>
          </a:p>
        </p:txBody>
      </p:sp>
    </p:spTree>
    <p:extLst>
      <p:ext uri="{BB962C8B-B14F-4D97-AF65-F5344CB8AC3E}">
        <p14:creationId xmlns:p14="http://schemas.microsoft.com/office/powerpoint/2010/main" val="32036119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25B164-68BC-4C60-D445-1A493DA217D0}"/>
              </a:ext>
            </a:extLst>
          </p:cNvPr>
          <p:cNvSpPr>
            <a:spLocks noGrp="1"/>
          </p:cNvSpPr>
          <p:nvPr>
            <p:ph type="title"/>
          </p:nvPr>
        </p:nvSpPr>
        <p:spPr/>
        <p:txBody>
          <a:bodyPr/>
          <a:lstStyle/>
          <a:p>
            <a:r>
              <a:rPr lang="de-DE" dirty="0">
                <a:cs typeface="Calibri Light"/>
              </a:rPr>
              <a:t>Beratung wirkt -</a:t>
            </a:r>
            <a:br>
              <a:rPr lang="de-DE" dirty="0">
                <a:cs typeface="Calibri Light"/>
              </a:rPr>
            </a:br>
            <a:r>
              <a:rPr lang="de-DE" dirty="0">
                <a:cs typeface="Calibri Light"/>
              </a:rPr>
              <a:t>eine Sprache für die erlebte Gewalt finden</a:t>
            </a:r>
            <a:endParaRPr lang="de-DE" dirty="0"/>
          </a:p>
        </p:txBody>
      </p:sp>
      <p:sp>
        <p:nvSpPr>
          <p:cNvPr id="3" name="Inhaltsplatzhalter 2">
            <a:extLst>
              <a:ext uri="{FF2B5EF4-FFF2-40B4-BE49-F238E27FC236}">
                <a16:creationId xmlns:a16="http://schemas.microsoft.com/office/drawing/2014/main" id="{5643AC4C-4A84-1412-5D43-56BC5A49C91F}"/>
              </a:ext>
            </a:extLst>
          </p:cNvPr>
          <p:cNvSpPr>
            <a:spLocks noGrp="1"/>
          </p:cNvSpPr>
          <p:nvPr>
            <p:ph idx="1"/>
          </p:nvPr>
        </p:nvSpPr>
        <p:spPr/>
        <p:txBody>
          <a:bodyPr vert="horz" lIns="91440" tIns="45720" rIns="91440" bIns="45720" rtlCol="0" anchor="t">
            <a:normAutofit/>
          </a:bodyPr>
          <a:lstStyle/>
          <a:p>
            <a:pPr marL="0" indent="0">
              <a:buNone/>
            </a:pPr>
            <a:endParaRPr lang="de-DE" dirty="0">
              <a:ea typeface="+mn-lt"/>
              <a:cs typeface="+mn-lt"/>
            </a:endParaRPr>
          </a:p>
          <a:p>
            <a:pPr marL="0" indent="0">
              <a:buNone/>
            </a:pPr>
            <a:endParaRPr lang="de-DE" dirty="0">
              <a:ea typeface="+mn-lt"/>
              <a:cs typeface="+mn-lt"/>
            </a:endParaRPr>
          </a:p>
          <a:p>
            <a:pPr marL="0" indent="0">
              <a:buNone/>
            </a:pPr>
            <a:r>
              <a:rPr lang="de-DE" sz="3200" dirty="0">
                <a:latin typeface="Calibri"/>
                <a:ea typeface="+mn-lt"/>
                <a:cs typeface="+mn-lt"/>
              </a:rPr>
              <a:t>„Aber je mehr ich erzählt habe, umso leichter ist es mir gegangen. Es war so wie Steine, die da irgendwie abrollen, weggehen.“ (P4) </a:t>
            </a:r>
            <a:endParaRPr lang="de-DE" sz="3200" dirty="0">
              <a:latin typeface="Calibri"/>
              <a:cs typeface="Calibri"/>
            </a:endParaRPr>
          </a:p>
        </p:txBody>
      </p:sp>
    </p:spTree>
    <p:extLst>
      <p:ext uri="{BB962C8B-B14F-4D97-AF65-F5344CB8AC3E}">
        <p14:creationId xmlns:p14="http://schemas.microsoft.com/office/powerpoint/2010/main" val="2387661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AA882B-AD47-6CAF-07A4-0F9B09258F33}"/>
              </a:ext>
            </a:extLst>
          </p:cNvPr>
          <p:cNvSpPr>
            <a:spLocks noGrp="1"/>
          </p:cNvSpPr>
          <p:nvPr>
            <p:ph type="title"/>
          </p:nvPr>
        </p:nvSpPr>
        <p:spPr/>
        <p:txBody>
          <a:bodyPr>
            <a:normAutofit fontScale="90000"/>
          </a:bodyPr>
          <a:lstStyle/>
          <a:p>
            <a:r>
              <a:rPr lang="de-DE" dirty="0">
                <a:cs typeface="Calibri Light"/>
              </a:rPr>
              <a:t>Beratung wirkt -</a:t>
            </a:r>
            <a:br>
              <a:rPr lang="de-DE" dirty="0">
                <a:cs typeface="Calibri Light"/>
              </a:rPr>
            </a:br>
            <a:r>
              <a:rPr lang="de-DE" dirty="0">
                <a:cs typeface="Calibri Light"/>
              </a:rPr>
              <a:t>der eigenen Wahrnehmung, dem eigenen Urteilsvermögen wieder vertrauen lernen</a:t>
            </a:r>
            <a:endParaRPr lang="de-DE" dirty="0"/>
          </a:p>
        </p:txBody>
      </p:sp>
      <p:sp>
        <p:nvSpPr>
          <p:cNvPr id="3" name="Inhaltsplatzhalter 2">
            <a:extLst>
              <a:ext uri="{FF2B5EF4-FFF2-40B4-BE49-F238E27FC236}">
                <a16:creationId xmlns:a16="http://schemas.microsoft.com/office/drawing/2014/main" id="{039EF5E4-E553-6AF4-C4FA-33B5F19161E7}"/>
              </a:ext>
            </a:extLst>
          </p:cNvPr>
          <p:cNvSpPr>
            <a:spLocks noGrp="1"/>
          </p:cNvSpPr>
          <p:nvPr>
            <p:ph idx="1"/>
          </p:nvPr>
        </p:nvSpPr>
        <p:spPr/>
        <p:txBody>
          <a:bodyPr vert="horz" lIns="91440" tIns="45720" rIns="91440" bIns="45720" rtlCol="0" anchor="t">
            <a:normAutofit/>
          </a:bodyPr>
          <a:lstStyle/>
          <a:p>
            <a:pPr marL="0" indent="0">
              <a:buNone/>
            </a:pPr>
            <a:endParaRPr lang="de-AT" dirty="0">
              <a:latin typeface="Arial Nova"/>
              <a:ea typeface="+mn-lt"/>
              <a:cs typeface="+mn-lt"/>
            </a:endParaRPr>
          </a:p>
          <a:p>
            <a:pPr marL="0" indent="0">
              <a:buNone/>
            </a:pPr>
            <a:r>
              <a:rPr lang="de-AT" dirty="0">
                <a:latin typeface="Calibri"/>
                <a:ea typeface="+mn-lt"/>
                <a:cs typeface="+mn-lt"/>
              </a:rPr>
              <a:t>"obwohl bei mir die Sachen so intensiv waren und so arg waren, immer wieder hab ich trotzdem zurück geschaut, spinn ich eh nicht, ist das eh alles wirklich so schlimm gewesen. </a:t>
            </a:r>
          </a:p>
          <a:p>
            <a:pPr marL="0" indent="0">
              <a:buNone/>
            </a:pPr>
            <a:r>
              <a:rPr lang="de-AT" dirty="0">
                <a:latin typeface="Calibri"/>
                <a:ea typeface="+mn-lt"/>
                <a:cs typeface="+mn-lt"/>
              </a:rPr>
              <a:t>Als Bestätigung nämlich, hab </a:t>
            </a:r>
            <a:r>
              <a:rPr lang="de-AT" u="sng" dirty="0">
                <a:latin typeface="Calibri"/>
                <a:ea typeface="+mn-lt"/>
                <a:cs typeface="+mn-lt"/>
              </a:rPr>
              <a:t>ich</a:t>
            </a:r>
            <a:r>
              <a:rPr lang="de-AT" dirty="0">
                <a:latin typeface="Calibri"/>
                <a:ea typeface="+mn-lt"/>
                <a:cs typeface="+mn-lt"/>
              </a:rPr>
              <a:t> das gebraucht und natürlich </a:t>
            </a:r>
            <a:r>
              <a:rPr lang="de-AT" u="sng" dirty="0">
                <a:latin typeface="Calibri"/>
                <a:ea typeface="+mn-lt"/>
                <a:cs typeface="+mn-lt"/>
              </a:rPr>
              <a:t>nicht</a:t>
            </a:r>
            <a:r>
              <a:rPr lang="de-AT" dirty="0">
                <a:latin typeface="Calibri"/>
                <a:ea typeface="+mn-lt"/>
                <a:cs typeface="+mn-lt"/>
              </a:rPr>
              <a:t>, natürlich spinn ich nicht und hab ich mir das </a:t>
            </a:r>
            <a:r>
              <a:rPr lang="de-AT" u="sng" dirty="0">
                <a:latin typeface="Calibri"/>
                <a:ea typeface="+mn-lt"/>
                <a:cs typeface="+mn-lt"/>
              </a:rPr>
              <a:t>nicht</a:t>
            </a:r>
            <a:r>
              <a:rPr lang="de-AT" dirty="0">
                <a:latin typeface="Calibri"/>
                <a:ea typeface="+mn-lt"/>
                <a:cs typeface="+mn-lt"/>
              </a:rPr>
              <a:t> nur ausgemalt und vorgestellt, sondern das </a:t>
            </a:r>
            <a:r>
              <a:rPr lang="de-AT" u="sng" dirty="0">
                <a:latin typeface="Calibri"/>
                <a:ea typeface="+mn-lt"/>
                <a:cs typeface="+mn-lt"/>
              </a:rPr>
              <a:t>ist</a:t>
            </a:r>
            <a:r>
              <a:rPr lang="de-AT" dirty="0">
                <a:latin typeface="Calibri"/>
                <a:ea typeface="+mn-lt"/>
                <a:cs typeface="+mn-lt"/>
              </a:rPr>
              <a:t>, das sind Tatsachen, die einfach passiert sind und das brauchte ich immer wieder, um mich zu erinnern.  Das war eine Hilfestellung für mich.“ (P9) </a:t>
            </a:r>
            <a:endParaRPr lang="de-DE" dirty="0">
              <a:latin typeface="Calibri"/>
              <a:cs typeface="Calibri" panose="020F0502020204030204"/>
            </a:endParaRPr>
          </a:p>
        </p:txBody>
      </p:sp>
    </p:spTree>
    <p:extLst>
      <p:ext uri="{BB962C8B-B14F-4D97-AF65-F5344CB8AC3E}">
        <p14:creationId xmlns:p14="http://schemas.microsoft.com/office/powerpoint/2010/main" val="10276085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772FFB-CB92-6F16-BAB4-A5273AB2252A}"/>
              </a:ext>
            </a:extLst>
          </p:cNvPr>
          <p:cNvSpPr>
            <a:spLocks noGrp="1"/>
          </p:cNvSpPr>
          <p:nvPr>
            <p:ph type="title"/>
          </p:nvPr>
        </p:nvSpPr>
        <p:spPr/>
        <p:txBody>
          <a:bodyPr/>
          <a:lstStyle/>
          <a:p>
            <a:r>
              <a:rPr lang="de-DE" dirty="0">
                <a:cs typeface="Calibri Light"/>
              </a:rPr>
              <a:t>Beratung wirkt -</a:t>
            </a:r>
            <a:br>
              <a:rPr lang="de-DE" dirty="0">
                <a:cs typeface="Calibri Light"/>
              </a:rPr>
            </a:br>
            <a:r>
              <a:rPr lang="de-DE" dirty="0">
                <a:cs typeface="Calibri Light"/>
              </a:rPr>
              <a:t>Klarheit entwickeln</a:t>
            </a:r>
          </a:p>
        </p:txBody>
      </p:sp>
      <p:sp>
        <p:nvSpPr>
          <p:cNvPr id="3" name="Inhaltsplatzhalter 2">
            <a:extLst>
              <a:ext uri="{FF2B5EF4-FFF2-40B4-BE49-F238E27FC236}">
                <a16:creationId xmlns:a16="http://schemas.microsoft.com/office/drawing/2014/main" id="{CE1BA733-B3C7-9D5F-1D5D-07B46E39872F}"/>
              </a:ext>
            </a:extLst>
          </p:cNvPr>
          <p:cNvSpPr>
            <a:spLocks noGrp="1"/>
          </p:cNvSpPr>
          <p:nvPr>
            <p:ph idx="1"/>
          </p:nvPr>
        </p:nvSpPr>
        <p:spPr/>
        <p:txBody>
          <a:bodyPr vert="horz" lIns="91440" tIns="45720" rIns="91440" bIns="45720" rtlCol="0" anchor="t">
            <a:normAutofit/>
          </a:bodyPr>
          <a:lstStyle/>
          <a:p>
            <a:pPr>
              <a:buNone/>
            </a:pPr>
            <a:endParaRPr lang="de-DE" dirty="0">
              <a:ea typeface="+mn-lt"/>
              <a:cs typeface="+mn-lt"/>
            </a:endParaRPr>
          </a:p>
          <a:p>
            <a:pPr>
              <a:buNone/>
            </a:pPr>
            <a:r>
              <a:rPr lang="de-AT" dirty="0">
                <a:latin typeface="Calibri"/>
                <a:ea typeface="+mn-lt"/>
                <a:cs typeface="+mn-lt"/>
              </a:rPr>
              <a:t>  „Die Beraterin hat mit mir genau herausgearbeitet </a:t>
            </a:r>
            <a:r>
              <a:rPr lang="de-AT" b="1" dirty="0">
                <a:latin typeface="Calibri"/>
                <a:ea typeface="+mn-lt"/>
                <a:cs typeface="+mn-lt"/>
              </a:rPr>
              <a:t>was </a:t>
            </a:r>
            <a:r>
              <a:rPr lang="de-AT" b="1" dirty="0" err="1">
                <a:latin typeface="Calibri"/>
                <a:ea typeface="+mn-lt"/>
                <a:cs typeface="+mn-lt"/>
              </a:rPr>
              <a:t>is</a:t>
            </a:r>
            <a:r>
              <a:rPr lang="de-AT" b="1" dirty="0">
                <a:latin typeface="Calibri"/>
                <a:ea typeface="+mn-lt"/>
                <a:cs typeface="+mn-lt"/>
              </a:rPr>
              <a:t> normal, was </a:t>
            </a:r>
            <a:r>
              <a:rPr lang="de-AT" b="1" dirty="0" err="1">
                <a:latin typeface="Calibri"/>
                <a:ea typeface="+mn-lt"/>
                <a:cs typeface="+mn-lt"/>
              </a:rPr>
              <a:t>is</a:t>
            </a:r>
            <a:r>
              <a:rPr lang="de-AT" b="1" dirty="0">
                <a:latin typeface="Calibri"/>
                <a:ea typeface="+mn-lt"/>
                <a:cs typeface="+mn-lt"/>
              </a:rPr>
              <a:t> nicht normal, was </a:t>
            </a:r>
            <a:r>
              <a:rPr lang="de-AT" b="1" dirty="0" err="1">
                <a:latin typeface="Calibri"/>
                <a:ea typeface="+mn-lt"/>
                <a:cs typeface="+mn-lt"/>
              </a:rPr>
              <a:t>is</a:t>
            </a:r>
            <a:r>
              <a:rPr lang="de-AT" b="1" dirty="0">
                <a:latin typeface="Calibri"/>
                <a:ea typeface="+mn-lt"/>
                <a:cs typeface="+mn-lt"/>
              </a:rPr>
              <a:t> Lüge, was </a:t>
            </a:r>
            <a:r>
              <a:rPr lang="de-AT" b="1" dirty="0" err="1">
                <a:latin typeface="Calibri"/>
                <a:ea typeface="+mn-lt"/>
                <a:cs typeface="+mn-lt"/>
              </a:rPr>
              <a:t>is</a:t>
            </a:r>
            <a:r>
              <a:rPr lang="de-AT" b="1" dirty="0">
                <a:latin typeface="Calibri"/>
                <a:ea typeface="+mn-lt"/>
                <a:cs typeface="+mn-lt"/>
              </a:rPr>
              <a:t> Verblendung was </a:t>
            </a:r>
            <a:r>
              <a:rPr lang="de-AT" b="1" dirty="0" err="1">
                <a:latin typeface="Calibri"/>
                <a:ea typeface="+mn-lt"/>
                <a:cs typeface="+mn-lt"/>
              </a:rPr>
              <a:t>is</a:t>
            </a:r>
            <a:r>
              <a:rPr lang="de-AT" b="1" dirty="0">
                <a:latin typeface="Calibri"/>
                <a:ea typeface="+mn-lt"/>
                <a:cs typeface="+mn-lt"/>
              </a:rPr>
              <a:t> diese ganzen Gaslighting-Geschichten</a:t>
            </a:r>
            <a:r>
              <a:rPr lang="de-AT" dirty="0">
                <a:latin typeface="Calibri"/>
                <a:ea typeface="+mn-lt"/>
                <a:cs typeface="+mn-lt"/>
              </a:rPr>
              <a:t>. Was </a:t>
            </a:r>
            <a:r>
              <a:rPr lang="de-AT" dirty="0" err="1">
                <a:latin typeface="Calibri"/>
                <a:ea typeface="+mn-lt"/>
                <a:cs typeface="+mn-lt"/>
              </a:rPr>
              <a:t>is</a:t>
            </a:r>
            <a:r>
              <a:rPr lang="de-AT" dirty="0">
                <a:latin typeface="Calibri"/>
                <a:ea typeface="+mn-lt"/>
                <a:cs typeface="+mn-lt"/>
              </a:rPr>
              <a:t> des was ich will? Was </a:t>
            </a:r>
            <a:r>
              <a:rPr lang="de-AT" dirty="0" err="1">
                <a:latin typeface="Calibri"/>
                <a:ea typeface="+mn-lt"/>
                <a:cs typeface="+mn-lt"/>
              </a:rPr>
              <a:t>is</a:t>
            </a:r>
            <a:r>
              <a:rPr lang="de-AT" dirty="0">
                <a:latin typeface="Calibri"/>
                <a:ea typeface="+mn-lt"/>
                <a:cs typeface="+mn-lt"/>
              </a:rPr>
              <a:t> des was mein Mann will? Was </a:t>
            </a:r>
            <a:r>
              <a:rPr lang="de-AT" dirty="0" err="1">
                <a:latin typeface="Calibri"/>
                <a:ea typeface="+mn-lt"/>
                <a:cs typeface="+mn-lt"/>
              </a:rPr>
              <a:t>is</a:t>
            </a:r>
            <a:r>
              <a:rPr lang="de-AT" dirty="0">
                <a:latin typeface="Calibri"/>
                <a:ea typeface="+mn-lt"/>
                <a:cs typeface="+mn-lt"/>
              </a:rPr>
              <a:t> des was ich brauche? Und was die Kinder brauchen? Die hat mir kommunizieren gelernt, die hat mir sprechen gelernt, die hat mir mit mein Emotionen gelernt, die war so der Anker in der Woche, einmal pro Woche war ich dort bei ihr.</a:t>
            </a:r>
            <a:r>
              <a:rPr lang="de-AT" b="1" dirty="0">
                <a:latin typeface="Calibri"/>
                <a:ea typeface="+mn-lt"/>
                <a:cs typeface="+mn-lt"/>
              </a:rPr>
              <a:t> Und dieses Herausfinden, dass </a:t>
            </a:r>
            <a:r>
              <a:rPr lang="de-AT" b="1" dirty="0" err="1">
                <a:latin typeface="Calibri"/>
                <a:ea typeface="+mn-lt"/>
                <a:cs typeface="+mn-lt"/>
              </a:rPr>
              <a:t>ma</a:t>
            </a:r>
            <a:r>
              <a:rPr lang="de-AT" b="1" dirty="0">
                <a:latin typeface="Calibri"/>
                <a:ea typeface="+mn-lt"/>
                <a:cs typeface="+mn-lt"/>
              </a:rPr>
              <a:t> selber richtig tickt und dass der andre einem nur den Kopf verdreht </a:t>
            </a:r>
            <a:r>
              <a:rPr lang="de-AT" b="1" dirty="0" err="1">
                <a:latin typeface="Calibri"/>
                <a:ea typeface="+mn-lt"/>
                <a:cs typeface="+mn-lt"/>
              </a:rPr>
              <a:t>is</a:t>
            </a:r>
            <a:r>
              <a:rPr lang="de-AT" b="1" dirty="0">
                <a:latin typeface="Calibri"/>
                <a:ea typeface="+mn-lt"/>
                <a:cs typeface="+mn-lt"/>
              </a:rPr>
              <a:t> des wichtigste </a:t>
            </a:r>
            <a:r>
              <a:rPr lang="de-AT" b="1" dirty="0" err="1">
                <a:latin typeface="Calibri"/>
                <a:ea typeface="+mn-lt"/>
                <a:cs typeface="+mn-lt"/>
              </a:rPr>
              <a:t>gwesen</a:t>
            </a:r>
            <a:r>
              <a:rPr lang="de-AT" b="1" dirty="0">
                <a:latin typeface="Calibri"/>
                <a:ea typeface="+mn-lt"/>
                <a:cs typeface="+mn-lt"/>
              </a:rPr>
              <a:t>.“ </a:t>
            </a:r>
            <a:r>
              <a:rPr lang="de-AT" dirty="0">
                <a:latin typeface="Calibri"/>
                <a:ea typeface="+mn-lt"/>
                <a:cs typeface="+mn-lt"/>
              </a:rPr>
              <a:t>(P5)</a:t>
            </a:r>
            <a:endParaRPr lang="de-DE" dirty="0">
              <a:latin typeface="Calibri"/>
            </a:endParaRPr>
          </a:p>
          <a:p>
            <a:pPr marL="0" indent="0">
              <a:buNone/>
            </a:pPr>
            <a:endParaRPr lang="de-DE" dirty="0">
              <a:cs typeface="Calibri" panose="020F0502020204030204"/>
            </a:endParaRPr>
          </a:p>
        </p:txBody>
      </p:sp>
    </p:spTree>
    <p:extLst>
      <p:ext uri="{BB962C8B-B14F-4D97-AF65-F5344CB8AC3E}">
        <p14:creationId xmlns:p14="http://schemas.microsoft.com/office/powerpoint/2010/main" val="34549084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8819D4-C494-94A5-11FD-3A6EDAF89CF5}"/>
              </a:ext>
            </a:extLst>
          </p:cNvPr>
          <p:cNvSpPr>
            <a:spLocks noGrp="1"/>
          </p:cNvSpPr>
          <p:nvPr>
            <p:ph type="title"/>
          </p:nvPr>
        </p:nvSpPr>
        <p:spPr>
          <a:xfrm>
            <a:off x="838200" y="365125"/>
            <a:ext cx="10515600" cy="2313080"/>
          </a:xfrm>
        </p:spPr>
        <p:txBody>
          <a:bodyPr>
            <a:normAutofit/>
          </a:bodyPr>
          <a:lstStyle/>
          <a:p>
            <a:r>
              <a:rPr lang="de-DE" sz="4000" dirty="0">
                <a:cs typeface="Calibri Light"/>
              </a:rPr>
              <a:t>Beratung wirkt – </a:t>
            </a:r>
            <a:br>
              <a:rPr lang="de-DE" sz="4000" dirty="0">
                <a:cs typeface="Calibri Light"/>
              </a:rPr>
            </a:br>
            <a:r>
              <a:rPr lang="de-DE" sz="4000" dirty="0">
                <a:cs typeface="Calibri Light"/>
              </a:rPr>
              <a:t>Gewalt erkennen und benennen</a:t>
            </a:r>
            <a:br>
              <a:rPr lang="de-DE" dirty="0">
                <a:cs typeface="Calibri Light"/>
              </a:rPr>
            </a:br>
            <a:endParaRPr lang="de-DE" dirty="0">
              <a:cs typeface="Calibri Light"/>
            </a:endParaRPr>
          </a:p>
        </p:txBody>
      </p:sp>
      <p:sp>
        <p:nvSpPr>
          <p:cNvPr id="3" name="Inhaltsplatzhalter 2">
            <a:extLst>
              <a:ext uri="{FF2B5EF4-FFF2-40B4-BE49-F238E27FC236}">
                <a16:creationId xmlns:a16="http://schemas.microsoft.com/office/drawing/2014/main" id="{119D735E-606A-6CD0-E3AD-8DD62C195853}"/>
              </a:ext>
            </a:extLst>
          </p:cNvPr>
          <p:cNvSpPr>
            <a:spLocks noGrp="1"/>
          </p:cNvSpPr>
          <p:nvPr>
            <p:ph idx="1"/>
          </p:nvPr>
        </p:nvSpPr>
        <p:spPr>
          <a:xfrm>
            <a:off x="685799" y="2569695"/>
            <a:ext cx="10228730" cy="4351338"/>
          </a:xfrm>
        </p:spPr>
        <p:txBody>
          <a:bodyPr vert="horz" lIns="91440" tIns="45720" rIns="91440" bIns="45720" rtlCol="0" anchor="t">
            <a:normAutofit/>
          </a:bodyPr>
          <a:lstStyle/>
          <a:p>
            <a:pPr marL="0" indent="0">
              <a:buNone/>
            </a:pPr>
            <a:endParaRPr lang="de-DE" dirty="0">
              <a:cs typeface="Calibri" panose="020F0502020204030204"/>
            </a:endParaRPr>
          </a:p>
          <a:p>
            <a:pPr marL="0" indent="0">
              <a:buNone/>
            </a:pPr>
            <a:r>
              <a:rPr lang="de-AT" sz="3200" dirty="0">
                <a:latin typeface="Calibri"/>
                <a:ea typeface="+mn-lt"/>
                <a:cs typeface="+mn-lt"/>
              </a:rPr>
              <a:t>“Für mich als Betroffene war das Aufmerksam-Machen in der Frauenberatung, dass das Gewalt ist, was ich erlebe, bahnbrechend für meine Zukunft.“ </a:t>
            </a:r>
            <a:endParaRPr lang="de-DE" sz="3200">
              <a:latin typeface="Calibri"/>
              <a:ea typeface="+mn-lt"/>
              <a:cs typeface="+mn-lt"/>
            </a:endParaRPr>
          </a:p>
          <a:p>
            <a:pPr marL="0" indent="0">
              <a:buNone/>
            </a:pPr>
            <a:r>
              <a:rPr lang="de-AT" sz="3200" dirty="0">
                <a:latin typeface="Calibri"/>
                <a:ea typeface="+mn-lt"/>
                <a:cs typeface="+mn-lt"/>
              </a:rPr>
              <a:t>(Klientin aus der Onlineberatung)</a:t>
            </a:r>
            <a:endParaRPr lang="de-DE" sz="3200" dirty="0">
              <a:latin typeface="Calibri"/>
              <a:ea typeface="+mn-lt"/>
              <a:cs typeface="+mn-lt"/>
            </a:endParaRPr>
          </a:p>
        </p:txBody>
      </p:sp>
    </p:spTree>
    <p:extLst>
      <p:ext uri="{BB962C8B-B14F-4D97-AF65-F5344CB8AC3E}">
        <p14:creationId xmlns:p14="http://schemas.microsoft.com/office/powerpoint/2010/main" val="2731979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9FEF9F-472A-F0DD-A59D-A3C06A929A13}"/>
              </a:ext>
            </a:extLst>
          </p:cNvPr>
          <p:cNvSpPr>
            <a:spLocks noGrp="1"/>
          </p:cNvSpPr>
          <p:nvPr>
            <p:ph type="title"/>
          </p:nvPr>
        </p:nvSpPr>
        <p:spPr/>
        <p:txBody>
          <a:bodyPr/>
          <a:lstStyle/>
          <a:p>
            <a:r>
              <a:rPr lang="de-DE" dirty="0">
                <a:cs typeface="Calibri Light"/>
              </a:rPr>
              <a:t>Themen im Fokus</a:t>
            </a:r>
          </a:p>
        </p:txBody>
      </p:sp>
      <p:sp>
        <p:nvSpPr>
          <p:cNvPr id="3" name="Inhaltsplatzhalter 2">
            <a:extLst>
              <a:ext uri="{FF2B5EF4-FFF2-40B4-BE49-F238E27FC236}">
                <a16:creationId xmlns:a16="http://schemas.microsoft.com/office/drawing/2014/main" id="{19D38B0F-4AEB-58D7-74A1-B404363572B7}"/>
              </a:ext>
            </a:extLst>
          </p:cNvPr>
          <p:cNvSpPr>
            <a:spLocks noGrp="1"/>
          </p:cNvSpPr>
          <p:nvPr>
            <p:ph idx="1"/>
          </p:nvPr>
        </p:nvSpPr>
        <p:spPr/>
        <p:txBody>
          <a:bodyPr vert="horz" lIns="91440" tIns="45720" rIns="91440" bIns="45720" rtlCol="0" anchor="t">
            <a:normAutofit/>
          </a:bodyPr>
          <a:lstStyle/>
          <a:p>
            <a:pPr algn="just"/>
            <a:r>
              <a:rPr lang="de-AT" dirty="0">
                <a:ea typeface="+mn-lt"/>
                <a:cs typeface="+mn-lt"/>
              </a:rPr>
              <a:t>Gewalt gegen Frauen als Problem unserer patriarchalen Kultur</a:t>
            </a:r>
            <a:endParaRPr lang="de-DE" dirty="0" err="1">
              <a:ea typeface="+mn-lt"/>
              <a:cs typeface="+mn-lt"/>
            </a:endParaRPr>
          </a:p>
          <a:p>
            <a:pPr algn="just"/>
            <a:endParaRPr lang="de-AT" dirty="0">
              <a:ea typeface="+mn-lt"/>
              <a:cs typeface="+mn-lt"/>
            </a:endParaRPr>
          </a:p>
          <a:p>
            <a:pPr algn="just"/>
            <a:r>
              <a:rPr lang="de-AT" dirty="0">
                <a:ea typeface="+mn-lt"/>
                <a:cs typeface="+mn-lt"/>
              </a:rPr>
              <a:t>Unsichtbarkeit psychischer Gewalt durch den Partner - Verleugnung und Fortsetzung durch Institutionen und Gesellschaft</a:t>
            </a:r>
            <a:endParaRPr lang="de-DE" dirty="0">
              <a:ea typeface="+mn-lt"/>
              <a:cs typeface="+mn-lt"/>
            </a:endParaRPr>
          </a:p>
          <a:p>
            <a:pPr marL="0" indent="0" algn="just">
              <a:buNone/>
            </a:pPr>
            <a:endParaRPr lang="de-AT" dirty="0">
              <a:ea typeface="+mn-lt"/>
              <a:cs typeface="+mn-lt"/>
            </a:endParaRPr>
          </a:p>
          <a:p>
            <a:pPr algn="just"/>
            <a:r>
              <a:rPr lang="de-AT" dirty="0">
                <a:ea typeface="+mn-lt"/>
                <a:cs typeface="+mn-lt"/>
              </a:rPr>
              <a:t>Mythos der Neutralität in Beratung und Therapie beim Thema Gewalt in der Paarbeziehung</a:t>
            </a:r>
          </a:p>
          <a:p>
            <a:endParaRPr lang="de-DE" dirty="0">
              <a:cs typeface="Calibri"/>
            </a:endParaRPr>
          </a:p>
        </p:txBody>
      </p:sp>
    </p:spTree>
    <p:extLst>
      <p:ext uri="{BB962C8B-B14F-4D97-AF65-F5344CB8AC3E}">
        <p14:creationId xmlns:p14="http://schemas.microsoft.com/office/powerpoint/2010/main" val="32848214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8265E9-A26C-8F23-5B38-5CE243BFF357}"/>
              </a:ext>
            </a:extLst>
          </p:cNvPr>
          <p:cNvSpPr>
            <a:spLocks noGrp="1"/>
          </p:cNvSpPr>
          <p:nvPr>
            <p:ph type="title"/>
          </p:nvPr>
        </p:nvSpPr>
        <p:spPr>
          <a:xfrm>
            <a:off x="748553" y="759572"/>
            <a:ext cx="10515600" cy="1325563"/>
          </a:xfrm>
        </p:spPr>
        <p:txBody>
          <a:bodyPr>
            <a:normAutofit fontScale="90000"/>
          </a:bodyPr>
          <a:lstStyle/>
          <a:p>
            <a:r>
              <a:rPr lang="de-DE" dirty="0">
                <a:cs typeface="Calibri Light"/>
              </a:rPr>
              <a:t>Beratung wirkt - </a:t>
            </a:r>
            <a:br>
              <a:rPr lang="de-DE" dirty="0">
                <a:cs typeface="Calibri Light"/>
              </a:rPr>
            </a:br>
            <a:r>
              <a:rPr lang="de-DE" dirty="0">
                <a:cs typeface="Calibri Light"/>
              </a:rPr>
              <a:t>den eigenen Zorn spüren</a:t>
            </a:r>
            <a:br>
              <a:rPr lang="de-DE" dirty="0">
                <a:cs typeface="Calibri Light"/>
              </a:rPr>
            </a:br>
            <a:r>
              <a:rPr lang="de-DE" dirty="0">
                <a:cs typeface="Calibri Light"/>
              </a:rPr>
              <a:t>Scham in Zorn verwandeln macht handlungsfähig</a:t>
            </a:r>
            <a:endParaRPr lang="de-DE" dirty="0"/>
          </a:p>
        </p:txBody>
      </p:sp>
      <p:sp>
        <p:nvSpPr>
          <p:cNvPr id="3" name="Inhaltsplatzhalter 2">
            <a:extLst>
              <a:ext uri="{FF2B5EF4-FFF2-40B4-BE49-F238E27FC236}">
                <a16:creationId xmlns:a16="http://schemas.microsoft.com/office/drawing/2014/main" id="{4B7F01AD-3B39-23FF-3D41-E03E6767007D}"/>
              </a:ext>
            </a:extLst>
          </p:cNvPr>
          <p:cNvSpPr>
            <a:spLocks noGrp="1"/>
          </p:cNvSpPr>
          <p:nvPr>
            <p:ph idx="1"/>
          </p:nvPr>
        </p:nvSpPr>
        <p:spPr>
          <a:xfrm>
            <a:off x="712694" y="2510851"/>
            <a:ext cx="10515600" cy="4351338"/>
          </a:xfrm>
        </p:spPr>
        <p:txBody>
          <a:bodyPr vert="horz" lIns="91440" tIns="45720" rIns="91440" bIns="45720" rtlCol="0" anchor="t">
            <a:normAutofit/>
          </a:bodyPr>
          <a:lstStyle/>
          <a:p>
            <a:pPr>
              <a:buNone/>
            </a:pPr>
            <a:endParaRPr lang="de-AT" b="1" dirty="0">
              <a:ea typeface="+mn-lt"/>
              <a:cs typeface="+mn-lt"/>
            </a:endParaRPr>
          </a:p>
          <a:p>
            <a:pPr>
              <a:buNone/>
            </a:pPr>
            <a:r>
              <a:rPr lang="de-AT" sz="3200" dirty="0">
                <a:latin typeface="Arial Nova"/>
                <a:ea typeface="+mn-lt"/>
                <a:cs typeface="+mn-lt"/>
              </a:rPr>
              <a:t>  </a:t>
            </a:r>
            <a:r>
              <a:rPr lang="de-AT" sz="3200" dirty="0">
                <a:latin typeface="Calibri"/>
                <a:ea typeface="+mn-lt"/>
                <a:cs typeface="+mn-lt"/>
              </a:rPr>
              <a:t>„Also, mittlerweile hab ich halt dann schon so einen Zorn gehabt, irgendwie, und, ich hab den Eindruck ich muss einfach wirklich jetzt selbst, das in die Hand nehmen und mein Recht quasi verteidigen, dass ich halt soweit war. Endlich mal an Schritt zu setzen.“ (P1) </a:t>
            </a:r>
            <a:endParaRPr lang="de-DE" sz="3200" dirty="0">
              <a:latin typeface="Calibri"/>
              <a:ea typeface="+mn-lt"/>
              <a:cs typeface="+mn-lt"/>
            </a:endParaRPr>
          </a:p>
          <a:p>
            <a:pPr marL="0" indent="0">
              <a:buNone/>
            </a:pPr>
            <a:endParaRPr lang="de-DE" dirty="0">
              <a:cs typeface="Calibri" panose="020F0502020204030204"/>
            </a:endParaRPr>
          </a:p>
        </p:txBody>
      </p:sp>
    </p:spTree>
    <p:extLst>
      <p:ext uri="{BB962C8B-B14F-4D97-AF65-F5344CB8AC3E}">
        <p14:creationId xmlns:p14="http://schemas.microsoft.com/office/powerpoint/2010/main" val="13181093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826FB6-3CD5-F122-1D8B-EEEC89881D76}"/>
              </a:ext>
            </a:extLst>
          </p:cNvPr>
          <p:cNvSpPr>
            <a:spLocks noGrp="1"/>
          </p:cNvSpPr>
          <p:nvPr>
            <p:ph type="title"/>
          </p:nvPr>
        </p:nvSpPr>
        <p:spPr>
          <a:xfrm>
            <a:off x="838200" y="365125"/>
            <a:ext cx="10515600" cy="2069633"/>
          </a:xfrm>
        </p:spPr>
        <p:txBody>
          <a:bodyPr>
            <a:normAutofit/>
          </a:bodyPr>
          <a:lstStyle/>
          <a:p>
            <a:r>
              <a:rPr lang="de-DE" dirty="0">
                <a:latin typeface="Calibri"/>
                <a:cs typeface="Calibri Light"/>
              </a:rPr>
              <a:t>Schreiben wirkt – Onlineberatung </a:t>
            </a:r>
            <a:br>
              <a:rPr lang="de-DE" dirty="0">
                <a:latin typeface="Calibri"/>
                <a:ea typeface="+mj-lt"/>
                <a:cs typeface="+mj-lt"/>
              </a:rPr>
            </a:br>
            <a:r>
              <a:rPr lang="de-AT" sz="2400" dirty="0">
                <a:latin typeface="Calibri"/>
                <a:ea typeface="+mj-lt"/>
                <a:cs typeface="+mj-lt"/>
              </a:rPr>
              <a:t>Für viele sind die Anonymität und der geschützte Kontakt über das Schreiben die Bedingung, sich Hilfe zu holen (nicht gleich Reaktion vom f2f-Gegenüber sehen)</a:t>
            </a:r>
            <a:endParaRPr lang="de-DE" sz="2400">
              <a:latin typeface="Calibri"/>
              <a:ea typeface="+mj-lt"/>
              <a:cs typeface="+mj-lt"/>
            </a:endParaRPr>
          </a:p>
        </p:txBody>
      </p:sp>
      <p:sp>
        <p:nvSpPr>
          <p:cNvPr id="3" name="Inhaltsplatzhalter 2">
            <a:extLst>
              <a:ext uri="{FF2B5EF4-FFF2-40B4-BE49-F238E27FC236}">
                <a16:creationId xmlns:a16="http://schemas.microsoft.com/office/drawing/2014/main" id="{585533D8-44B1-2060-6C89-B0594EDEB3CD}"/>
              </a:ext>
            </a:extLst>
          </p:cNvPr>
          <p:cNvSpPr>
            <a:spLocks noGrp="1"/>
          </p:cNvSpPr>
          <p:nvPr>
            <p:ph idx="1"/>
          </p:nvPr>
        </p:nvSpPr>
        <p:spPr>
          <a:xfrm>
            <a:off x="900953" y="2137838"/>
            <a:ext cx="10515600" cy="4630796"/>
          </a:xfrm>
        </p:spPr>
        <p:txBody>
          <a:bodyPr vert="horz" lIns="91440" tIns="45720" rIns="91440" bIns="45720" rtlCol="0" anchor="t">
            <a:noAutofit/>
          </a:bodyPr>
          <a:lstStyle/>
          <a:p>
            <a:pPr>
              <a:buNone/>
            </a:pPr>
            <a:endParaRPr lang="de-DE" dirty="0">
              <a:latin typeface="Arial Nova"/>
              <a:ea typeface="+mn-lt"/>
              <a:cs typeface="+mn-lt"/>
            </a:endParaRPr>
          </a:p>
          <a:p>
            <a:pPr marL="0" indent="0">
              <a:lnSpc>
                <a:spcPct val="100000"/>
              </a:lnSpc>
              <a:buNone/>
            </a:pPr>
            <a:r>
              <a:rPr lang="de-AT" sz="2400" dirty="0">
                <a:latin typeface="Calibri"/>
                <a:ea typeface="+mn-lt"/>
                <a:cs typeface="+mn-lt"/>
              </a:rPr>
              <a:t>“</a:t>
            </a:r>
            <a:r>
              <a:rPr lang="de-AT" sz="2400" b="1" dirty="0">
                <a:latin typeface="Calibri"/>
                <a:ea typeface="+mn-lt"/>
                <a:cs typeface="+mn-lt"/>
              </a:rPr>
              <a:t>Ich fühle mich endlich ernst genommen. </a:t>
            </a:r>
            <a:r>
              <a:rPr lang="de-AT" sz="2400" dirty="0">
                <a:latin typeface="Calibri"/>
                <a:ea typeface="+mn-lt"/>
                <a:cs typeface="+mn-lt"/>
              </a:rPr>
              <a:t>Ich habe Angst, dass niemand die Situation ernst nimmt, da ich keine äußeren Wunden, wie Verletzungen o.ä. habe sondern "nur" innerlich am Ende bin. Ich fürchte mich, wenn ich die Polizei hole, dass Sie die Situation nicht ernst nehmen und ihn nicht wegweisen (mein "Partner" kann sehr gut und charmant reden wenn er möchte) und dann alles noch schlimmer wird. Wie soll ich Psychoterror beweisen können? Was werden die Beamten machen außer vielleicht sagen ich soll mich beruhigen - davon hört und liest man leider sehr oft in diesen Situationen. </a:t>
            </a:r>
            <a:r>
              <a:rPr lang="de-AT" sz="2400" b="1" dirty="0">
                <a:latin typeface="Calibri"/>
                <a:ea typeface="+mn-lt"/>
                <a:cs typeface="+mn-lt"/>
              </a:rPr>
              <a:t>Ich habe Bedenken, dass "nur Psychoterror" nicht ernstgenommen wird.”</a:t>
            </a:r>
            <a:endParaRPr lang="de-DE" sz="2400" b="1" dirty="0">
              <a:latin typeface="Calibri"/>
              <a:ea typeface="+mn-lt"/>
              <a:cs typeface="+mn-lt"/>
            </a:endParaRPr>
          </a:p>
          <a:p>
            <a:pPr marL="0" indent="0">
              <a:buNone/>
            </a:pPr>
            <a:endParaRPr lang="de-DE" dirty="0">
              <a:cs typeface="Calibri"/>
            </a:endParaRPr>
          </a:p>
        </p:txBody>
      </p:sp>
    </p:spTree>
    <p:extLst>
      <p:ext uri="{BB962C8B-B14F-4D97-AF65-F5344CB8AC3E}">
        <p14:creationId xmlns:p14="http://schemas.microsoft.com/office/powerpoint/2010/main" val="41581599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E26BD4-F59D-E0B8-5FA9-377CC3C9FD20}"/>
              </a:ext>
            </a:extLst>
          </p:cNvPr>
          <p:cNvSpPr>
            <a:spLocks noGrp="1"/>
          </p:cNvSpPr>
          <p:nvPr>
            <p:ph type="title"/>
          </p:nvPr>
        </p:nvSpPr>
        <p:spPr/>
        <p:txBody>
          <a:bodyPr/>
          <a:lstStyle/>
          <a:p>
            <a:r>
              <a:rPr lang="de-DE" dirty="0">
                <a:cs typeface="Calibri Light"/>
              </a:rPr>
              <a:t>Raus aus der Selbstbeschuldigung</a:t>
            </a:r>
            <a:endParaRPr lang="de-DE" dirty="0"/>
          </a:p>
        </p:txBody>
      </p:sp>
      <p:sp>
        <p:nvSpPr>
          <p:cNvPr id="3" name="Inhaltsplatzhalter 2">
            <a:extLst>
              <a:ext uri="{FF2B5EF4-FFF2-40B4-BE49-F238E27FC236}">
                <a16:creationId xmlns:a16="http://schemas.microsoft.com/office/drawing/2014/main" id="{9DDB2C5E-10F2-5AA5-367B-5C7AB1E85755}"/>
              </a:ext>
            </a:extLst>
          </p:cNvPr>
          <p:cNvSpPr>
            <a:spLocks noGrp="1"/>
          </p:cNvSpPr>
          <p:nvPr>
            <p:ph idx="1"/>
          </p:nvPr>
        </p:nvSpPr>
        <p:spPr>
          <a:xfrm>
            <a:off x="838200" y="1825625"/>
            <a:ext cx="10515600" cy="4567427"/>
          </a:xfrm>
        </p:spPr>
        <p:txBody>
          <a:bodyPr vert="horz" lIns="91440" tIns="45720" rIns="91440" bIns="45720" rtlCol="0" anchor="t">
            <a:normAutofit lnSpcReduction="10000"/>
          </a:bodyPr>
          <a:lstStyle/>
          <a:p>
            <a:pPr marL="0" indent="0">
              <a:buNone/>
            </a:pPr>
            <a:r>
              <a:rPr lang="de-AT" dirty="0">
                <a:latin typeface="Calibri"/>
                <a:ea typeface="+mn-lt"/>
                <a:cs typeface="+mn-lt"/>
              </a:rPr>
              <a:t>“Ich brauche auch selbst psychologische Hilfe. </a:t>
            </a:r>
            <a:r>
              <a:rPr lang="de-AT" b="1" dirty="0">
                <a:latin typeface="Calibri"/>
                <a:ea typeface="+mn-lt"/>
                <a:cs typeface="+mn-lt"/>
              </a:rPr>
              <a:t>Ich habe nach wie vor ein schlechtes Gewissen. Obwohl ich hier unschuldig bin, fühle ich mich schlecht nur bei dem Gedanken daran die Polizei zu holen. Da er mich ja nicht schlägt sondern ‚nur‘ psychisch fertigmacht. </a:t>
            </a:r>
            <a:r>
              <a:rPr lang="de-AT" dirty="0">
                <a:latin typeface="Calibri"/>
                <a:ea typeface="+mn-lt"/>
                <a:cs typeface="+mn-lt"/>
              </a:rPr>
              <a:t>Mich plagen auch andere Gewissensbisse obwohl ich weiß das es nicht so sein sollte, und dass es keinen Grund dafür gibt, werde ich das nicht los. Darum hoffe ich inständig, dass ich es schaffe es so durchzuziehen. </a:t>
            </a:r>
            <a:r>
              <a:rPr lang="de-AT" b="1" dirty="0">
                <a:latin typeface="Calibri"/>
                <a:ea typeface="+mn-lt"/>
                <a:cs typeface="+mn-lt"/>
              </a:rPr>
              <a:t>Ich denke das jahrelange fertig gemacht werden hat tiefe Spuren hinterlassen. </a:t>
            </a:r>
            <a:r>
              <a:rPr lang="de-AT" dirty="0">
                <a:latin typeface="Calibri"/>
                <a:ea typeface="+mn-lt"/>
                <a:cs typeface="+mn-lt"/>
              </a:rPr>
              <a:t>Ich möchte das vor allem für das Kind und für mich machen und weiß aber nicht ob ich es schaffe. (…) Vielen, vielen Dank für Ihre Ermutigung durch das Schreiben!”   </a:t>
            </a:r>
            <a:endParaRPr lang="de-DE">
              <a:latin typeface="Calibri"/>
              <a:cs typeface="Calibri"/>
            </a:endParaRPr>
          </a:p>
          <a:p>
            <a:pPr marL="0" indent="0">
              <a:buNone/>
            </a:pPr>
            <a:r>
              <a:rPr lang="de-AT" dirty="0">
                <a:latin typeface="Calibri"/>
                <a:ea typeface="+mn-lt"/>
                <a:cs typeface="+mn-lt"/>
              </a:rPr>
              <a:t>(Klientin aus der Onlineberatung)</a:t>
            </a:r>
            <a:endParaRPr lang="de-AT" dirty="0">
              <a:latin typeface="Calibri"/>
            </a:endParaRPr>
          </a:p>
          <a:p>
            <a:pPr marL="0" indent="0">
              <a:buNone/>
            </a:pPr>
            <a:endParaRPr lang="de-AT" dirty="0">
              <a:ea typeface="+mn-lt"/>
              <a:cs typeface="+mn-lt"/>
            </a:endParaRPr>
          </a:p>
        </p:txBody>
      </p:sp>
    </p:spTree>
    <p:extLst>
      <p:ext uri="{BB962C8B-B14F-4D97-AF65-F5344CB8AC3E}">
        <p14:creationId xmlns:p14="http://schemas.microsoft.com/office/powerpoint/2010/main" val="18759925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F077C3-9078-2BE4-A678-856E22D6E35F}"/>
              </a:ext>
            </a:extLst>
          </p:cNvPr>
          <p:cNvSpPr>
            <a:spLocks noGrp="1"/>
          </p:cNvSpPr>
          <p:nvPr>
            <p:ph type="title"/>
          </p:nvPr>
        </p:nvSpPr>
        <p:spPr>
          <a:xfrm>
            <a:off x="838200" y="365125"/>
            <a:ext cx="10515600" cy="2490974"/>
          </a:xfrm>
        </p:spPr>
        <p:txBody>
          <a:bodyPr>
            <a:normAutofit fontScale="90000"/>
          </a:bodyPr>
          <a:lstStyle/>
          <a:p>
            <a:r>
              <a:rPr lang="de-DE" dirty="0">
                <a:cs typeface="Calibri Light"/>
              </a:rPr>
              <a:t>Die Ratsuchende in ihren Aussagen ernst nehmen</a:t>
            </a:r>
            <a:br>
              <a:rPr lang="de-DE" dirty="0">
                <a:cs typeface="Calibri Light"/>
              </a:rPr>
            </a:br>
            <a:r>
              <a:rPr lang="de-DE" dirty="0">
                <a:cs typeface="Calibri Light"/>
              </a:rPr>
              <a:t>Wissen um Gewalt, sensibilisierter Blick</a:t>
            </a:r>
            <a:br>
              <a:rPr lang="de-DE" dirty="0">
                <a:cs typeface="Calibri Light"/>
              </a:rPr>
            </a:br>
            <a:endParaRPr lang="de-DE" dirty="0">
              <a:cs typeface="Calibri Light"/>
            </a:endParaRPr>
          </a:p>
        </p:txBody>
      </p:sp>
      <p:sp>
        <p:nvSpPr>
          <p:cNvPr id="3" name="Inhaltsplatzhalter 2">
            <a:extLst>
              <a:ext uri="{FF2B5EF4-FFF2-40B4-BE49-F238E27FC236}">
                <a16:creationId xmlns:a16="http://schemas.microsoft.com/office/drawing/2014/main" id="{E2C06420-0BB1-E21C-F91D-F47C5594764F}"/>
              </a:ext>
            </a:extLst>
          </p:cNvPr>
          <p:cNvSpPr>
            <a:spLocks noGrp="1"/>
          </p:cNvSpPr>
          <p:nvPr>
            <p:ph idx="1"/>
          </p:nvPr>
        </p:nvSpPr>
        <p:spPr>
          <a:xfrm>
            <a:off x="775447" y="2282825"/>
            <a:ext cx="10515600" cy="4351338"/>
          </a:xfrm>
        </p:spPr>
        <p:txBody>
          <a:bodyPr vert="horz" lIns="91440" tIns="45720" rIns="91440" bIns="45720" rtlCol="0" anchor="t">
            <a:normAutofit/>
          </a:bodyPr>
          <a:lstStyle/>
          <a:p>
            <a:pPr marL="0" indent="0">
              <a:buNone/>
            </a:pPr>
            <a:endParaRPr lang="de-DE" dirty="0">
              <a:cs typeface="Calibri" panose="020F0502020204030204"/>
            </a:endParaRPr>
          </a:p>
          <a:p>
            <a:pPr marL="0" indent="0">
              <a:buNone/>
            </a:pPr>
            <a:endParaRPr lang="de-DE" dirty="0">
              <a:cs typeface="Calibri" panose="020F0502020204030204"/>
            </a:endParaRPr>
          </a:p>
          <a:p>
            <a:pPr marL="0" indent="0">
              <a:buNone/>
            </a:pPr>
            <a:r>
              <a:rPr lang="de-AT" sz="3600" dirty="0">
                <a:latin typeface="Calibri"/>
                <a:ea typeface="+mn-lt"/>
                <a:cs typeface="+mn-lt"/>
              </a:rPr>
              <a:t>“Ich fühle mich verstanden und ernst genommen und das war bisher noch nie der Fall!”</a:t>
            </a:r>
            <a:endParaRPr lang="de-AT">
              <a:latin typeface="Calibri"/>
            </a:endParaRPr>
          </a:p>
          <a:p>
            <a:pPr marL="0" indent="0">
              <a:buNone/>
            </a:pPr>
            <a:endParaRPr lang="de-AT" sz="3600" dirty="0">
              <a:latin typeface="Calibri"/>
              <a:ea typeface="+mn-lt"/>
              <a:cs typeface="+mn-lt"/>
            </a:endParaRPr>
          </a:p>
          <a:p>
            <a:pPr marL="0" indent="0">
              <a:buNone/>
            </a:pPr>
            <a:r>
              <a:rPr lang="de-AT" dirty="0">
                <a:latin typeface="Calibri"/>
                <a:ea typeface="+mn-lt"/>
                <a:cs typeface="+mn-lt"/>
              </a:rPr>
              <a:t>(Klientin aus der Onlineberatung)</a:t>
            </a:r>
          </a:p>
        </p:txBody>
      </p:sp>
    </p:spTree>
    <p:extLst>
      <p:ext uri="{BB962C8B-B14F-4D97-AF65-F5344CB8AC3E}">
        <p14:creationId xmlns:p14="http://schemas.microsoft.com/office/powerpoint/2010/main" val="299828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15897D-C212-5928-1671-B2405C16E177}"/>
              </a:ext>
            </a:extLst>
          </p:cNvPr>
          <p:cNvSpPr>
            <a:spLocks noGrp="1"/>
          </p:cNvSpPr>
          <p:nvPr>
            <p:ph type="title"/>
          </p:nvPr>
        </p:nvSpPr>
        <p:spPr>
          <a:xfrm>
            <a:off x="865094" y="257549"/>
            <a:ext cx="10515600" cy="1325563"/>
          </a:xfrm>
        </p:spPr>
        <p:txBody>
          <a:bodyPr/>
          <a:lstStyle/>
          <a:p>
            <a:r>
              <a:rPr lang="de-DE" dirty="0">
                <a:cs typeface="Calibri Light"/>
              </a:rPr>
              <a:t>Fazit: Was wirkt gegen Gewalt an Frauen</a:t>
            </a:r>
            <a:endParaRPr lang="de-DE" dirty="0"/>
          </a:p>
        </p:txBody>
      </p:sp>
      <p:sp>
        <p:nvSpPr>
          <p:cNvPr id="3" name="Inhaltsplatzhalter 2">
            <a:extLst>
              <a:ext uri="{FF2B5EF4-FFF2-40B4-BE49-F238E27FC236}">
                <a16:creationId xmlns:a16="http://schemas.microsoft.com/office/drawing/2014/main" id="{492F0AC2-D710-D904-33E4-E2D1217ABF2E}"/>
              </a:ext>
            </a:extLst>
          </p:cNvPr>
          <p:cNvSpPr>
            <a:spLocks noGrp="1"/>
          </p:cNvSpPr>
          <p:nvPr>
            <p:ph idx="1"/>
          </p:nvPr>
        </p:nvSpPr>
        <p:spPr>
          <a:xfrm>
            <a:off x="838200" y="1933201"/>
            <a:ext cx="10515600" cy="4243762"/>
          </a:xfrm>
        </p:spPr>
        <p:txBody>
          <a:bodyPr vert="horz" lIns="91440" tIns="45720" rIns="91440" bIns="45720" rtlCol="0" anchor="t">
            <a:normAutofit/>
          </a:bodyPr>
          <a:lstStyle/>
          <a:p>
            <a:pPr algn="just"/>
            <a:r>
              <a:rPr lang="de-AT" sz="3200" dirty="0">
                <a:ea typeface="+mn-lt"/>
                <a:cs typeface="+mn-lt"/>
              </a:rPr>
              <a:t>Es braucht eine Gesellschaft, die bei Gewalt hinsieht, anstatt sie zu ignorieren, </a:t>
            </a:r>
            <a:r>
              <a:rPr lang="de-DE" sz="3200" dirty="0">
                <a:ea typeface="+mn-lt"/>
                <a:cs typeface="+mn-lt"/>
              </a:rPr>
              <a:t> </a:t>
            </a:r>
          </a:p>
          <a:p>
            <a:pPr algn="just"/>
            <a:r>
              <a:rPr lang="de-AT" sz="3200" dirty="0">
                <a:ea typeface="+mn-lt"/>
                <a:cs typeface="+mn-lt"/>
              </a:rPr>
              <a:t>Es braucht eine Kultur, die Gewalt verurteilt, anstatt sie zu verleugnen. </a:t>
            </a:r>
            <a:r>
              <a:rPr lang="de-DE" sz="3200" dirty="0">
                <a:ea typeface="+mn-lt"/>
                <a:cs typeface="+mn-lt"/>
              </a:rPr>
              <a:t> </a:t>
            </a:r>
          </a:p>
          <a:p>
            <a:pPr algn="just"/>
            <a:r>
              <a:rPr lang="de-AT" sz="3200" dirty="0">
                <a:ea typeface="+mn-lt"/>
                <a:cs typeface="+mn-lt"/>
              </a:rPr>
              <a:t>Es braucht Institutionen, die Gewalt ernst nehmen und sanktionieren, anstatt sie fortzuführen.</a:t>
            </a:r>
            <a:r>
              <a:rPr lang="de-DE" sz="3200" dirty="0">
                <a:ea typeface="+mn-lt"/>
                <a:cs typeface="+mn-lt"/>
              </a:rPr>
              <a:t> </a:t>
            </a:r>
          </a:p>
          <a:p>
            <a:pPr algn="just"/>
            <a:r>
              <a:rPr lang="de-AT" sz="3200" dirty="0">
                <a:ea typeface="+mn-lt"/>
                <a:cs typeface="+mn-lt"/>
              </a:rPr>
              <a:t>Es braucht ein Umfeld, das Gewalt benennt, anstatt sie als bloßes Machtspiel zu verharmlosen.</a:t>
            </a:r>
            <a:r>
              <a:rPr lang="de-DE" sz="3200" dirty="0">
                <a:ea typeface="+mn-lt"/>
                <a:cs typeface="+mn-lt"/>
              </a:rPr>
              <a:t> </a:t>
            </a:r>
          </a:p>
          <a:p>
            <a:endParaRPr lang="de-DE" dirty="0">
              <a:cs typeface="Calibri"/>
            </a:endParaRPr>
          </a:p>
        </p:txBody>
      </p:sp>
    </p:spTree>
    <p:extLst>
      <p:ext uri="{BB962C8B-B14F-4D97-AF65-F5344CB8AC3E}">
        <p14:creationId xmlns:p14="http://schemas.microsoft.com/office/powerpoint/2010/main" val="17759650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A506E99-AF15-76C4-52F4-CB671C7AD25F}"/>
              </a:ext>
            </a:extLst>
          </p:cNvPr>
          <p:cNvSpPr>
            <a:spLocks noGrp="1"/>
          </p:cNvSpPr>
          <p:nvPr>
            <p:ph idx="1"/>
          </p:nvPr>
        </p:nvSpPr>
        <p:spPr>
          <a:xfrm>
            <a:off x="885091" y="793995"/>
            <a:ext cx="10515600" cy="5676045"/>
          </a:xfrm>
        </p:spPr>
        <p:txBody>
          <a:bodyPr vert="horz" lIns="91440" tIns="45720" rIns="91440" bIns="45720" rtlCol="0" anchor="t">
            <a:noAutofit/>
          </a:bodyPr>
          <a:lstStyle/>
          <a:p>
            <a:r>
              <a:rPr lang="de-AT" sz="3200" dirty="0">
                <a:ea typeface="+mn-lt"/>
                <a:cs typeface="+mn-lt"/>
              </a:rPr>
              <a:t>Es braucht Empowerment, Autonomie und Selbstbestimmung anstatt Beschämung, Stigmatisierung und Pathologisierung von Frauen.</a:t>
            </a:r>
            <a:r>
              <a:rPr lang="de-DE" sz="3200" dirty="0">
                <a:ea typeface="+mn-lt"/>
                <a:cs typeface="+mn-lt"/>
              </a:rPr>
              <a:t> </a:t>
            </a:r>
            <a:endParaRPr lang="de-DE" sz="3200">
              <a:cs typeface="Calibri"/>
            </a:endParaRPr>
          </a:p>
          <a:p>
            <a:pPr marL="0" indent="0">
              <a:buNone/>
            </a:pPr>
            <a:endParaRPr lang="de-DE" sz="3200" dirty="0">
              <a:ea typeface="+mn-lt"/>
              <a:cs typeface="+mn-lt"/>
            </a:endParaRPr>
          </a:p>
          <a:p>
            <a:r>
              <a:rPr lang="de-DE" sz="3200" dirty="0">
                <a:ea typeface="+mn-lt"/>
                <a:cs typeface="+mn-lt"/>
              </a:rPr>
              <a:t>Es muss möglich sein, als Frau mit Kindern nach der Trennung von einem kontrollierenden Partner selbstbestimmt leben zu können -&gt; dafür braucht es entsprechende Gesetze und Rechtsprechung im Familienrecht (Obsorge, Kontaktzeiten, Alimente) und eine ökonomische und aufenthaltsrechtliche Existenzsicherung unabhängig vom Partner.</a:t>
            </a:r>
            <a:endParaRPr lang="de-DE" sz="3200">
              <a:cs typeface="Calibri" panose="020F0502020204030204"/>
            </a:endParaRPr>
          </a:p>
          <a:p>
            <a:pPr marL="0" indent="0">
              <a:buNone/>
            </a:pPr>
            <a:endParaRPr lang="de-DE" dirty="0">
              <a:cs typeface="Calibri"/>
            </a:endParaRPr>
          </a:p>
        </p:txBody>
      </p:sp>
    </p:spTree>
    <p:extLst>
      <p:ext uri="{BB962C8B-B14F-4D97-AF65-F5344CB8AC3E}">
        <p14:creationId xmlns:p14="http://schemas.microsoft.com/office/powerpoint/2010/main" val="40773315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2FC332-D923-8EBF-1600-9ABC6DD7E66A}"/>
              </a:ext>
            </a:extLst>
          </p:cNvPr>
          <p:cNvSpPr>
            <a:spLocks noGrp="1"/>
          </p:cNvSpPr>
          <p:nvPr>
            <p:ph type="title"/>
          </p:nvPr>
        </p:nvSpPr>
        <p:spPr/>
        <p:txBody>
          <a:bodyPr/>
          <a:lstStyle/>
          <a:p>
            <a:r>
              <a:rPr lang="de-AT" dirty="0">
                <a:latin typeface="Calibri"/>
                <a:cs typeface="Calibri"/>
              </a:rPr>
              <a:t>Voraussetzung für eine Gesellschaft ohne geschlechtsspezifische Gewalt</a:t>
            </a:r>
            <a:endParaRPr lang="de-DE" dirty="0"/>
          </a:p>
        </p:txBody>
      </p:sp>
      <p:sp>
        <p:nvSpPr>
          <p:cNvPr id="3" name="Inhaltsplatzhalter 2">
            <a:extLst>
              <a:ext uri="{FF2B5EF4-FFF2-40B4-BE49-F238E27FC236}">
                <a16:creationId xmlns:a16="http://schemas.microsoft.com/office/drawing/2014/main" id="{123E0705-4750-3587-FD44-1D05CA3A4913}"/>
              </a:ext>
            </a:extLst>
          </p:cNvPr>
          <p:cNvSpPr>
            <a:spLocks noGrp="1"/>
          </p:cNvSpPr>
          <p:nvPr>
            <p:ph idx="1"/>
          </p:nvPr>
        </p:nvSpPr>
        <p:spPr>
          <a:xfrm>
            <a:off x="838200" y="2171111"/>
            <a:ext cx="10515600" cy="4005852"/>
          </a:xfrm>
        </p:spPr>
        <p:txBody>
          <a:bodyPr vert="horz" lIns="91440" tIns="45720" rIns="91440" bIns="45720" rtlCol="0" anchor="t">
            <a:normAutofit lnSpcReduction="10000"/>
          </a:bodyPr>
          <a:lstStyle/>
          <a:p>
            <a:r>
              <a:rPr lang="de-AT" sz="3200" dirty="0">
                <a:ea typeface="+mn-lt"/>
                <a:cs typeface="+mn-lt"/>
              </a:rPr>
              <a:t>Es braucht reale gesellschaftliche Gleichberechtigung und Gleichwertigkeit der Geschlechter. </a:t>
            </a:r>
            <a:endParaRPr lang="de-DE" sz="3200">
              <a:cs typeface="Calibri"/>
            </a:endParaRPr>
          </a:p>
          <a:p>
            <a:r>
              <a:rPr lang="de-AT" sz="3200" dirty="0">
                <a:ea typeface="+mn-lt"/>
                <a:cs typeface="+mn-lt"/>
              </a:rPr>
              <a:t>Es braucht gerechte Verteilung von Ressourcen, einflussreichen Positionen, bezahlter und unbezahlter Arbeit und Care Work.</a:t>
            </a:r>
            <a:endParaRPr lang="de-DE" sz="3200" dirty="0">
              <a:ea typeface="+mn-lt"/>
              <a:cs typeface="+mn-lt"/>
            </a:endParaRPr>
          </a:p>
          <a:p>
            <a:r>
              <a:rPr lang="de-AT" sz="3200" dirty="0">
                <a:ea typeface="+mn-lt"/>
                <a:cs typeface="+mn-lt"/>
              </a:rPr>
              <a:t>Plurale Geschlechterbilder und Lebensweisen statt dichotom-aufgespaltene Zuständigkeiten und Emotionen</a:t>
            </a:r>
            <a:endParaRPr lang="de-DE" sz="3200" dirty="0">
              <a:ea typeface="+mn-lt"/>
              <a:cs typeface="+mn-lt"/>
            </a:endParaRPr>
          </a:p>
          <a:p>
            <a:r>
              <a:rPr lang="de-AT" sz="3200" dirty="0">
                <a:ea typeface="+mn-lt"/>
                <a:cs typeface="+mn-lt"/>
              </a:rPr>
              <a:t>Gute Balance zwischen Autonomie und Bindung für alle Geschlechter -&gt; "</a:t>
            </a:r>
            <a:r>
              <a:rPr lang="de-AT" sz="3200" dirty="0" err="1">
                <a:ea typeface="+mn-lt"/>
                <a:cs typeface="+mn-lt"/>
              </a:rPr>
              <a:t>caring</a:t>
            </a:r>
            <a:r>
              <a:rPr lang="de-AT" sz="3200" dirty="0">
                <a:ea typeface="+mn-lt"/>
                <a:cs typeface="+mn-lt"/>
              </a:rPr>
              <a:t> </a:t>
            </a:r>
            <a:r>
              <a:rPr lang="de-AT" sz="3200" dirty="0" err="1">
                <a:ea typeface="+mn-lt"/>
                <a:cs typeface="+mn-lt"/>
              </a:rPr>
              <a:t>masculinity</a:t>
            </a:r>
            <a:r>
              <a:rPr lang="de-AT" sz="3200" dirty="0">
                <a:ea typeface="+mn-lt"/>
                <a:cs typeface="+mn-lt"/>
              </a:rPr>
              <a:t>"</a:t>
            </a:r>
            <a:r>
              <a:rPr lang="de-DE" sz="3200" dirty="0">
                <a:ea typeface="+mn-lt"/>
                <a:cs typeface="+mn-lt"/>
              </a:rPr>
              <a:t> wirkt Gewalt-präventiv</a:t>
            </a:r>
            <a:endParaRPr lang="de-DE" sz="3200" dirty="0">
              <a:cs typeface="Calibri"/>
            </a:endParaRPr>
          </a:p>
        </p:txBody>
      </p:sp>
    </p:spTree>
    <p:extLst>
      <p:ext uri="{BB962C8B-B14F-4D97-AF65-F5344CB8AC3E}">
        <p14:creationId xmlns:p14="http://schemas.microsoft.com/office/powerpoint/2010/main" val="26576525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13D37E-EE83-3FA3-E4AA-CB41BEB5CA9E}"/>
              </a:ext>
            </a:extLst>
          </p:cNvPr>
          <p:cNvSpPr>
            <a:spLocks noGrp="1"/>
          </p:cNvSpPr>
          <p:nvPr>
            <p:ph type="title"/>
          </p:nvPr>
        </p:nvSpPr>
        <p:spPr/>
        <p:txBody>
          <a:bodyPr/>
          <a:lstStyle/>
          <a:p>
            <a:r>
              <a:rPr lang="de-DE" dirty="0">
                <a:cs typeface="Calibri Light"/>
              </a:rPr>
              <a:t>Materialien und Literatur</a:t>
            </a:r>
            <a:endParaRPr lang="de-DE" dirty="0"/>
          </a:p>
        </p:txBody>
      </p:sp>
      <p:sp>
        <p:nvSpPr>
          <p:cNvPr id="3" name="Inhaltsplatzhalter 2">
            <a:extLst>
              <a:ext uri="{FF2B5EF4-FFF2-40B4-BE49-F238E27FC236}">
                <a16:creationId xmlns:a16="http://schemas.microsoft.com/office/drawing/2014/main" id="{619C11CA-A8C8-BCEA-A85C-7600C3B01018}"/>
              </a:ext>
            </a:extLst>
          </p:cNvPr>
          <p:cNvSpPr>
            <a:spLocks noGrp="1"/>
          </p:cNvSpPr>
          <p:nvPr>
            <p:ph idx="1"/>
          </p:nvPr>
        </p:nvSpPr>
        <p:spPr/>
        <p:txBody>
          <a:bodyPr vert="horz" lIns="91440" tIns="45720" rIns="91440" bIns="45720" rtlCol="0" anchor="t">
            <a:normAutofit/>
          </a:bodyPr>
          <a:lstStyle/>
          <a:p>
            <a:endParaRPr lang="de-DE"/>
          </a:p>
          <a:p>
            <a:pPr marL="0" indent="0">
              <a:buNone/>
            </a:pPr>
            <a:r>
              <a:rPr lang="de-DE" dirty="0">
                <a:cs typeface="Calibri"/>
              </a:rPr>
              <a:t>Studie "Was wirkt?" Eine qualitative Studie zu Gewalt an Frauen*</a:t>
            </a:r>
            <a:endParaRPr lang="de-DE" dirty="0">
              <a:ea typeface="Calibri"/>
              <a:cs typeface="Calibri"/>
            </a:endParaRPr>
          </a:p>
          <a:p>
            <a:pPr marL="0" indent="0">
              <a:buNone/>
            </a:pPr>
            <a:r>
              <a:rPr lang="de-DE" dirty="0">
                <a:ea typeface="+mn-lt"/>
                <a:cs typeface="+mn-lt"/>
                <a:hlinkClick r:id="rId2"/>
              </a:rPr>
              <a:t>https://frauenberatenfrauen.at/download/Studie_Gegen_Gewalt.pdf</a:t>
            </a:r>
            <a:r>
              <a:rPr lang="de-DE" dirty="0">
                <a:ea typeface="+mn-lt"/>
                <a:cs typeface="+mn-lt"/>
              </a:rPr>
              <a:t> </a:t>
            </a:r>
          </a:p>
          <a:p>
            <a:pPr marL="0" indent="0">
              <a:buNone/>
            </a:pPr>
            <a:endParaRPr lang="de-DE" dirty="0">
              <a:ea typeface="Calibri" panose="020F0502020204030204"/>
              <a:cs typeface="Calibri"/>
            </a:endParaRPr>
          </a:p>
          <a:p>
            <a:pPr marL="0" indent="0">
              <a:buNone/>
            </a:pPr>
            <a:r>
              <a:rPr lang="de-DE" dirty="0">
                <a:ea typeface="+mn-lt"/>
                <a:cs typeface="+mn-lt"/>
              </a:rPr>
              <a:t>Handbuch "Ist das schon Gewalt? Gewalt erkennen und verändern"</a:t>
            </a:r>
          </a:p>
          <a:p>
            <a:pPr marL="0" indent="0">
              <a:buNone/>
            </a:pPr>
            <a:r>
              <a:rPr lang="de-DE" dirty="0">
                <a:ea typeface="+mn-lt"/>
                <a:cs typeface="+mn-lt"/>
                <a:hlinkClick r:id="rId3"/>
              </a:rPr>
              <a:t>https://frauenberatenfrauen.at/download/FBF-Handbuch-final-Screen.pdf</a:t>
            </a:r>
            <a:r>
              <a:rPr lang="de-DE" dirty="0">
                <a:ea typeface="+mn-lt"/>
                <a:cs typeface="+mn-lt"/>
              </a:rPr>
              <a:t> </a:t>
            </a:r>
            <a:endParaRPr lang="de-DE" dirty="0"/>
          </a:p>
        </p:txBody>
      </p:sp>
    </p:spTree>
    <p:extLst>
      <p:ext uri="{BB962C8B-B14F-4D97-AF65-F5344CB8AC3E}">
        <p14:creationId xmlns:p14="http://schemas.microsoft.com/office/powerpoint/2010/main" val="2913358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82C854-E543-AAE8-92C7-A97B30744A64}"/>
              </a:ext>
            </a:extLst>
          </p:cNvPr>
          <p:cNvSpPr>
            <a:spLocks noGrp="1"/>
          </p:cNvSpPr>
          <p:nvPr>
            <p:ph type="title"/>
          </p:nvPr>
        </p:nvSpPr>
        <p:spPr/>
        <p:txBody>
          <a:bodyPr>
            <a:normAutofit fontScale="90000"/>
          </a:bodyPr>
          <a:lstStyle/>
          <a:p>
            <a:r>
              <a:rPr lang="de-DE" dirty="0">
                <a:cs typeface="Calibri Light"/>
              </a:rPr>
              <a:t>Handbuch "Ist das schon Gewalt?</a:t>
            </a:r>
            <a:br>
              <a:rPr lang="de-DE" dirty="0">
                <a:cs typeface="Calibri Light"/>
              </a:rPr>
            </a:br>
            <a:r>
              <a:rPr lang="de-DE" dirty="0">
                <a:cs typeface="Calibri Light"/>
              </a:rPr>
              <a:t>Gewalt erkennen und verändern"</a:t>
            </a:r>
            <a:br>
              <a:rPr lang="de-DE" dirty="0">
                <a:cs typeface="Calibri Light"/>
              </a:rPr>
            </a:br>
            <a:endParaRPr lang="de-DE" sz="1600">
              <a:latin typeface="Arial Nova"/>
              <a:cs typeface="Calibri Light"/>
            </a:endParaRPr>
          </a:p>
        </p:txBody>
      </p:sp>
      <p:sp>
        <p:nvSpPr>
          <p:cNvPr id="3" name="Inhaltsplatzhalter 2">
            <a:extLst>
              <a:ext uri="{FF2B5EF4-FFF2-40B4-BE49-F238E27FC236}">
                <a16:creationId xmlns:a16="http://schemas.microsoft.com/office/drawing/2014/main" id="{92816CE6-A0FB-88A4-A0F4-E2475DFB0F73}"/>
              </a:ext>
            </a:extLst>
          </p:cNvPr>
          <p:cNvSpPr>
            <a:spLocks noGrp="1"/>
          </p:cNvSpPr>
          <p:nvPr>
            <p:ph idx="1"/>
          </p:nvPr>
        </p:nvSpPr>
        <p:spPr>
          <a:xfrm>
            <a:off x="838200" y="1825625"/>
            <a:ext cx="10515600" cy="4601546"/>
          </a:xfrm>
        </p:spPr>
        <p:txBody>
          <a:bodyPr vert="horz" lIns="91440" tIns="45720" rIns="91440" bIns="45720" rtlCol="0" anchor="t">
            <a:normAutofit/>
          </a:bodyPr>
          <a:lstStyle/>
          <a:p>
            <a:pPr marL="0" indent="0">
              <a:buNone/>
            </a:pPr>
            <a:endParaRPr lang="de-DE" dirty="0">
              <a:ea typeface="+mn-lt"/>
              <a:cs typeface="+mn-lt"/>
            </a:endParaRPr>
          </a:p>
          <a:p>
            <a:pPr marL="0" indent="0">
              <a:buNone/>
            </a:pPr>
            <a:endParaRPr lang="de-DE" dirty="0">
              <a:ea typeface="+mn-lt"/>
              <a:cs typeface="+mn-lt"/>
            </a:endParaRPr>
          </a:p>
          <a:p>
            <a:pPr marL="0" indent="0">
              <a:buNone/>
            </a:pPr>
            <a:endParaRPr lang="de-DE" dirty="0">
              <a:ea typeface="+mn-lt"/>
              <a:cs typeface="+mn-lt"/>
            </a:endParaRPr>
          </a:p>
          <a:p>
            <a:pPr marL="0" indent="0">
              <a:buNone/>
            </a:pPr>
            <a:endParaRPr lang="de-DE" dirty="0">
              <a:ea typeface="+mn-lt"/>
              <a:cs typeface="+mn-lt"/>
            </a:endParaRPr>
          </a:p>
          <a:p>
            <a:pPr marL="0" indent="0">
              <a:buNone/>
            </a:pPr>
            <a:endParaRPr lang="de-DE" dirty="0">
              <a:ea typeface="+mn-lt"/>
              <a:cs typeface="+mn-lt"/>
            </a:endParaRPr>
          </a:p>
          <a:p>
            <a:pPr marL="0" indent="0">
              <a:buNone/>
            </a:pPr>
            <a:endParaRPr lang="de-DE" dirty="0">
              <a:ea typeface="+mn-lt"/>
              <a:cs typeface="+mn-lt"/>
            </a:endParaRPr>
          </a:p>
          <a:p>
            <a:pPr marL="0" indent="0">
              <a:buNone/>
            </a:pPr>
            <a:endParaRPr lang="de-DE" dirty="0">
              <a:ea typeface="+mn-lt"/>
              <a:cs typeface="+mn-lt"/>
            </a:endParaRPr>
          </a:p>
          <a:p>
            <a:pPr marL="0" indent="0">
              <a:buNone/>
            </a:pPr>
            <a:endParaRPr lang="de-DE" dirty="0">
              <a:latin typeface="Calibri" panose="020F0502020204030204"/>
              <a:ea typeface="+mn-lt"/>
              <a:cs typeface="+mn-lt"/>
            </a:endParaRPr>
          </a:p>
          <a:p>
            <a:pPr marL="0" indent="0">
              <a:buNone/>
            </a:pPr>
            <a:endParaRPr lang="de-DE" sz="2400" dirty="0">
              <a:latin typeface="Arial Nova"/>
              <a:cs typeface="Calibri" panose="020F0502020204030204"/>
            </a:endParaRPr>
          </a:p>
        </p:txBody>
      </p:sp>
      <p:pic>
        <p:nvPicPr>
          <p:cNvPr id="4" name="Grafik 4" descr="Ein Bild, das Text enthält.&#10;&#10;Beschreibung automatisch generiert.">
            <a:extLst>
              <a:ext uri="{FF2B5EF4-FFF2-40B4-BE49-F238E27FC236}">
                <a16:creationId xmlns:a16="http://schemas.microsoft.com/office/drawing/2014/main" id="{CD7D4CB6-71CE-90B1-3E25-6D66951C85F9}"/>
              </a:ext>
            </a:extLst>
          </p:cNvPr>
          <p:cNvPicPr>
            <a:picLocks noChangeAspect="1"/>
          </p:cNvPicPr>
          <p:nvPr/>
        </p:nvPicPr>
        <p:blipFill>
          <a:blip r:embed="rId2"/>
          <a:stretch>
            <a:fillRect/>
          </a:stretch>
        </p:blipFill>
        <p:spPr>
          <a:xfrm>
            <a:off x="982640" y="2102837"/>
            <a:ext cx="2743200" cy="3880624"/>
          </a:xfrm>
          <a:prstGeom prst="rect">
            <a:avLst/>
          </a:prstGeom>
        </p:spPr>
      </p:pic>
      <p:pic>
        <p:nvPicPr>
          <p:cNvPr id="5" name="Grafik 4">
            <a:extLst>
              <a:ext uri="{FF2B5EF4-FFF2-40B4-BE49-F238E27FC236}">
                <a16:creationId xmlns:a16="http://schemas.microsoft.com/office/drawing/2014/main" id="{9BBEF0D1-75AA-A166-29AB-9980E82C1AE1}"/>
              </a:ext>
            </a:extLst>
          </p:cNvPr>
          <p:cNvPicPr>
            <a:picLocks noChangeAspect="1"/>
          </p:cNvPicPr>
          <p:nvPr/>
        </p:nvPicPr>
        <p:blipFill>
          <a:blip r:embed="rId3"/>
          <a:stretch>
            <a:fillRect/>
          </a:stretch>
        </p:blipFill>
        <p:spPr>
          <a:xfrm>
            <a:off x="4233543" y="2102837"/>
            <a:ext cx="2962913" cy="3895682"/>
          </a:xfrm>
          <a:prstGeom prst="rect">
            <a:avLst/>
          </a:prstGeom>
        </p:spPr>
      </p:pic>
    </p:spTree>
    <p:extLst>
      <p:ext uri="{BB962C8B-B14F-4D97-AF65-F5344CB8AC3E}">
        <p14:creationId xmlns:p14="http://schemas.microsoft.com/office/powerpoint/2010/main" val="743342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637FA3-D610-C82A-9129-9ECC68DB70C6}"/>
              </a:ext>
            </a:extLst>
          </p:cNvPr>
          <p:cNvSpPr>
            <a:spLocks noGrp="1"/>
          </p:cNvSpPr>
          <p:nvPr>
            <p:ph type="title"/>
          </p:nvPr>
        </p:nvSpPr>
        <p:spPr>
          <a:xfrm>
            <a:off x="576943" y="1580939"/>
            <a:ext cx="10515600" cy="1855627"/>
          </a:xfrm>
        </p:spPr>
        <p:txBody>
          <a:bodyPr>
            <a:normAutofit fontScale="90000"/>
          </a:bodyPr>
          <a:lstStyle/>
          <a:p>
            <a:r>
              <a:rPr lang="de-DE" sz="3600" dirty="0">
                <a:cs typeface="Calibri Light"/>
              </a:rPr>
              <a:t>"Unter dem Radar" </a:t>
            </a:r>
            <a:br>
              <a:rPr lang="de-DE" sz="3600" dirty="0">
                <a:cs typeface="Calibri Light"/>
              </a:rPr>
            </a:br>
            <a:r>
              <a:rPr lang="de-DE" sz="3600" dirty="0">
                <a:cs typeface="Calibri Light"/>
              </a:rPr>
              <a:t>öffentlicher Wahrnehmung:</a:t>
            </a:r>
            <a:br>
              <a:rPr lang="de-DE" sz="3600" dirty="0">
                <a:cs typeface="Calibri Light"/>
              </a:rPr>
            </a:br>
            <a:br>
              <a:rPr lang="de-DE" sz="3600" dirty="0">
                <a:cs typeface="Calibri Light"/>
              </a:rPr>
            </a:br>
            <a:r>
              <a:rPr lang="de-DE" sz="3600" dirty="0">
                <a:cs typeface="Calibri Light"/>
              </a:rPr>
              <a:t>psychische, </a:t>
            </a:r>
            <a:br>
              <a:rPr lang="de-DE" sz="3600" dirty="0">
                <a:cs typeface="Calibri Light"/>
              </a:rPr>
            </a:br>
            <a:r>
              <a:rPr lang="de-DE" sz="3600" dirty="0">
                <a:cs typeface="Calibri Light"/>
              </a:rPr>
              <a:t>ökonomische, </a:t>
            </a:r>
            <a:br>
              <a:rPr lang="de-DE" sz="3600" dirty="0">
                <a:cs typeface="Calibri Light"/>
              </a:rPr>
            </a:br>
            <a:r>
              <a:rPr lang="de-DE" sz="3600" dirty="0">
                <a:cs typeface="Calibri Light"/>
              </a:rPr>
              <a:t>institutionelle Gewalt</a:t>
            </a:r>
            <a:endParaRPr lang="de-AT" sz="3600">
              <a:cs typeface="Calibri Light"/>
            </a:endParaRPr>
          </a:p>
        </p:txBody>
      </p:sp>
      <p:pic>
        <p:nvPicPr>
          <p:cNvPr id="5" name="Grafik 4">
            <a:extLst>
              <a:ext uri="{FF2B5EF4-FFF2-40B4-BE49-F238E27FC236}">
                <a16:creationId xmlns:a16="http://schemas.microsoft.com/office/drawing/2014/main" id="{3DCF4890-15BB-C393-FFDB-5C3DB016C5F8}"/>
              </a:ext>
            </a:extLst>
          </p:cNvPr>
          <p:cNvPicPr>
            <a:picLocks noChangeAspect="1"/>
          </p:cNvPicPr>
          <p:nvPr/>
        </p:nvPicPr>
        <p:blipFill>
          <a:blip r:embed="rId2"/>
          <a:stretch>
            <a:fillRect/>
          </a:stretch>
        </p:blipFill>
        <p:spPr>
          <a:xfrm>
            <a:off x="6096000" y="783771"/>
            <a:ext cx="3832684" cy="5722167"/>
          </a:xfrm>
          <a:prstGeom prst="rect">
            <a:avLst/>
          </a:prstGeom>
        </p:spPr>
      </p:pic>
    </p:spTree>
    <p:extLst>
      <p:ext uri="{BB962C8B-B14F-4D97-AF65-F5344CB8AC3E}">
        <p14:creationId xmlns:p14="http://schemas.microsoft.com/office/powerpoint/2010/main" val="425248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B60E5F-3EA7-4337-5496-6389A4E40C35}"/>
              </a:ext>
            </a:extLst>
          </p:cNvPr>
          <p:cNvSpPr>
            <a:spLocks noGrp="1"/>
          </p:cNvSpPr>
          <p:nvPr>
            <p:ph type="title"/>
          </p:nvPr>
        </p:nvSpPr>
        <p:spPr>
          <a:xfrm flipV="1">
            <a:off x="322810" y="-515389"/>
            <a:ext cx="10515600" cy="65867"/>
          </a:xfrm>
        </p:spPr>
        <p:txBody>
          <a:bodyPr>
            <a:normAutofit fontScale="90000"/>
          </a:bodyPr>
          <a:lstStyle/>
          <a:p>
            <a:endParaRPr lang="de-AT" dirty="0"/>
          </a:p>
        </p:txBody>
      </p:sp>
      <p:pic>
        <p:nvPicPr>
          <p:cNvPr id="4" name="Inhaltsplatzhalter 3">
            <a:extLst>
              <a:ext uri="{FF2B5EF4-FFF2-40B4-BE49-F238E27FC236}">
                <a16:creationId xmlns:a16="http://schemas.microsoft.com/office/drawing/2014/main" id="{D12E2EB9-1BE8-8A59-492F-A755AECABBD0}"/>
              </a:ext>
            </a:extLst>
          </p:cNvPr>
          <p:cNvPicPr>
            <a:picLocks noGrp="1" noChangeAspect="1"/>
          </p:cNvPicPr>
          <p:nvPr>
            <p:ph idx="1"/>
          </p:nvPr>
        </p:nvPicPr>
        <p:blipFill>
          <a:blip r:embed="rId2"/>
          <a:stretch>
            <a:fillRect/>
          </a:stretch>
        </p:blipFill>
        <p:spPr>
          <a:xfrm>
            <a:off x="873919" y="610034"/>
            <a:ext cx="4172059" cy="5948708"/>
          </a:xfrm>
          <a:prstGeom prst="rect">
            <a:avLst/>
          </a:prstGeom>
        </p:spPr>
      </p:pic>
      <p:pic>
        <p:nvPicPr>
          <p:cNvPr id="5" name="Grafik 4">
            <a:extLst>
              <a:ext uri="{FF2B5EF4-FFF2-40B4-BE49-F238E27FC236}">
                <a16:creationId xmlns:a16="http://schemas.microsoft.com/office/drawing/2014/main" id="{B7A7D58D-C85F-CA3B-315D-3DE30B5A6E89}"/>
              </a:ext>
            </a:extLst>
          </p:cNvPr>
          <p:cNvPicPr>
            <a:picLocks noChangeAspect="1"/>
          </p:cNvPicPr>
          <p:nvPr/>
        </p:nvPicPr>
        <p:blipFill>
          <a:blip r:embed="rId3"/>
          <a:stretch>
            <a:fillRect/>
          </a:stretch>
        </p:blipFill>
        <p:spPr>
          <a:xfrm>
            <a:off x="5045978" y="610034"/>
            <a:ext cx="4835082" cy="5948708"/>
          </a:xfrm>
          <a:prstGeom prst="rect">
            <a:avLst/>
          </a:prstGeom>
        </p:spPr>
      </p:pic>
    </p:spTree>
    <p:extLst>
      <p:ext uri="{BB962C8B-B14F-4D97-AF65-F5344CB8AC3E}">
        <p14:creationId xmlns:p14="http://schemas.microsoft.com/office/powerpoint/2010/main" val="217667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25297D-8887-BCF9-882F-BFEBF6F1547D}"/>
              </a:ext>
            </a:extLst>
          </p:cNvPr>
          <p:cNvSpPr>
            <a:spLocks noGrp="1"/>
          </p:cNvSpPr>
          <p:nvPr>
            <p:ph type="title"/>
          </p:nvPr>
        </p:nvSpPr>
        <p:spPr/>
        <p:txBody>
          <a:bodyPr/>
          <a:lstStyle/>
          <a:p>
            <a:r>
              <a:rPr lang="de-AT" dirty="0">
                <a:ea typeface="+mj-lt"/>
                <a:cs typeface="+mj-lt"/>
              </a:rPr>
              <a:t>Was brauchen Gewalt-betroffene Frauen von uns als Gesellschaft? Was wirkt?</a:t>
            </a:r>
            <a:endParaRPr lang="de-DE" dirty="0">
              <a:ea typeface="+mj-lt"/>
              <a:cs typeface="+mj-lt"/>
            </a:endParaRPr>
          </a:p>
        </p:txBody>
      </p:sp>
      <p:sp>
        <p:nvSpPr>
          <p:cNvPr id="3" name="Inhaltsplatzhalter 2">
            <a:extLst>
              <a:ext uri="{FF2B5EF4-FFF2-40B4-BE49-F238E27FC236}">
                <a16:creationId xmlns:a16="http://schemas.microsoft.com/office/drawing/2014/main" id="{AFF26112-42B9-4129-A724-D015C60F4FA1}"/>
              </a:ext>
            </a:extLst>
          </p:cNvPr>
          <p:cNvSpPr>
            <a:spLocks noGrp="1"/>
          </p:cNvSpPr>
          <p:nvPr>
            <p:ph idx="1"/>
          </p:nvPr>
        </p:nvSpPr>
        <p:spPr>
          <a:xfrm>
            <a:off x="838200" y="2139389"/>
            <a:ext cx="10515600" cy="4037574"/>
          </a:xfrm>
        </p:spPr>
        <p:txBody>
          <a:bodyPr vert="horz" lIns="91440" tIns="45720" rIns="91440" bIns="45720" rtlCol="0" anchor="t">
            <a:normAutofit lnSpcReduction="10000"/>
          </a:bodyPr>
          <a:lstStyle/>
          <a:p>
            <a:r>
              <a:rPr lang="de-AT" sz="3200" dirty="0">
                <a:ea typeface="+mn-lt"/>
                <a:cs typeface="+mn-lt"/>
              </a:rPr>
              <a:t>Die Ignoranz beenden wirkt.</a:t>
            </a:r>
            <a:endParaRPr lang="de-DE" sz="3200" dirty="0">
              <a:ea typeface="+mn-lt"/>
              <a:cs typeface="+mn-lt"/>
            </a:endParaRPr>
          </a:p>
          <a:p>
            <a:pPr marL="0" indent="0">
              <a:buNone/>
            </a:pPr>
            <a:endParaRPr lang="de-AT" sz="3200" b="1" dirty="0">
              <a:ea typeface="+mn-lt"/>
              <a:cs typeface="+mn-lt"/>
            </a:endParaRPr>
          </a:p>
          <a:p>
            <a:r>
              <a:rPr lang="de-AT" sz="3200" dirty="0">
                <a:ea typeface="+mn-lt"/>
                <a:cs typeface="+mn-lt"/>
              </a:rPr>
              <a:t>Genau hinschauen wirkt.</a:t>
            </a:r>
            <a:endParaRPr lang="de-DE" sz="3200" dirty="0">
              <a:ea typeface="+mn-lt"/>
              <a:cs typeface="+mn-lt"/>
            </a:endParaRPr>
          </a:p>
          <a:p>
            <a:pPr marL="0" indent="0">
              <a:buNone/>
            </a:pPr>
            <a:endParaRPr lang="de-AT" sz="3200" dirty="0">
              <a:ea typeface="+mn-lt"/>
              <a:cs typeface="+mn-lt"/>
            </a:endParaRPr>
          </a:p>
          <a:p>
            <a:r>
              <a:rPr lang="de-AT" sz="3200" dirty="0">
                <a:ea typeface="+mn-lt"/>
                <a:cs typeface="+mn-lt"/>
              </a:rPr>
              <a:t>Die Fassade der „heilen Familie“ durchbrechen wirkt.</a:t>
            </a:r>
            <a:endParaRPr lang="de-DE" sz="3200" dirty="0">
              <a:ea typeface="+mn-lt"/>
              <a:cs typeface="+mn-lt"/>
            </a:endParaRPr>
          </a:p>
          <a:p>
            <a:pPr marL="0" indent="0">
              <a:buNone/>
            </a:pPr>
            <a:endParaRPr lang="de-AT" sz="3200" dirty="0">
              <a:ea typeface="+mn-lt"/>
              <a:cs typeface="+mn-lt"/>
            </a:endParaRPr>
          </a:p>
          <a:p>
            <a:r>
              <a:rPr lang="de-AT" sz="3200" dirty="0">
                <a:ea typeface="+mn-lt"/>
                <a:cs typeface="+mn-lt"/>
              </a:rPr>
              <a:t>Die Frau ernst nehmen wirkt, ihr zuhören und ihr glauben wirkt.</a:t>
            </a:r>
            <a:endParaRPr lang="de-DE" sz="3200" dirty="0">
              <a:ea typeface="+mn-lt"/>
              <a:cs typeface="+mn-lt"/>
            </a:endParaRPr>
          </a:p>
          <a:p>
            <a:endParaRPr lang="de-DE" dirty="0">
              <a:cs typeface="Calibri"/>
            </a:endParaRPr>
          </a:p>
        </p:txBody>
      </p:sp>
    </p:spTree>
    <p:extLst>
      <p:ext uri="{BB962C8B-B14F-4D97-AF65-F5344CB8AC3E}">
        <p14:creationId xmlns:p14="http://schemas.microsoft.com/office/powerpoint/2010/main" val="1718882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AAF3C1-A010-9557-D4BB-845FA6FB66E1}"/>
              </a:ext>
            </a:extLst>
          </p:cNvPr>
          <p:cNvSpPr>
            <a:spLocks noGrp="1"/>
          </p:cNvSpPr>
          <p:nvPr>
            <p:ph type="title"/>
          </p:nvPr>
        </p:nvSpPr>
        <p:spPr/>
        <p:txBody>
          <a:bodyPr>
            <a:normAutofit/>
          </a:bodyPr>
          <a:lstStyle/>
          <a:p>
            <a:r>
              <a:rPr lang="de-AT" dirty="0">
                <a:latin typeface="Calibri"/>
                <a:ea typeface="+mj-lt"/>
                <a:cs typeface="+mj-lt"/>
              </a:rPr>
              <a:t>Was brauchen Gewalt-betroffene Frauen von uns als Gesellschaft? Zuhören, ernst nehmen</a:t>
            </a:r>
            <a:endParaRPr lang="de-DE" dirty="0">
              <a:latin typeface="Calibri"/>
              <a:ea typeface="+mj-lt"/>
              <a:cs typeface="+mj-lt"/>
            </a:endParaRPr>
          </a:p>
        </p:txBody>
      </p:sp>
      <p:sp>
        <p:nvSpPr>
          <p:cNvPr id="3" name="Inhaltsplatzhalter 2">
            <a:extLst>
              <a:ext uri="{FF2B5EF4-FFF2-40B4-BE49-F238E27FC236}">
                <a16:creationId xmlns:a16="http://schemas.microsoft.com/office/drawing/2014/main" id="{C780821A-321F-4686-858E-998E52F48B17}"/>
              </a:ext>
            </a:extLst>
          </p:cNvPr>
          <p:cNvSpPr>
            <a:spLocks noGrp="1"/>
          </p:cNvSpPr>
          <p:nvPr>
            <p:ph idx="1"/>
          </p:nvPr>
        </p:nvSpPr>
        <p:spPr>
          <a:xfrm>
            <a:off x="838200" y="1825625"/>
            <a:ext cx="10515600" cy="4634645"/>
          </a:xfrm>
        </p:spPr>
        <p:txBody>
          <a:bodyPr vert="horz" lIns="91440" tIns="45720" rIns="91440" bIns="45720" rtlCol="0" anchor="t">
            <a:normAutofit/>
          </a:bodyPr>
          <a:lstStyle/>
          <a:p>
            <a:pPr marL="0" indent="0">
              <a:buNone/>
            </a:pPr>
            <a:endParaRPr lang="de-AT" dirty="0">
              <a:ea typeface="+mn-lt"/>
              <a:cs typeface="+mn-lt"/>
            </a:endParaRPr>
          </a:p>
          <a:p>
            <a:pPr marL="0" indent="0">
              <a:buNone/>
            </a:pPr>
            <a:r>
              <a:rPr lang="de-AT" sz="3200" dirty="0">
                <a:latin typeface="Calibri"/>
                <a:ea typeface="+mn-lt"/>
                <a:cs typeface="+mn-lt"/>
              </a:rPr>
              <a:t>„</a:t>
            </a:r>
            <a:r>
              <a:rPr lang="de-AT" sz="3200" dirty="0">
                <a:solidFill>
                  <a:srgbClr val="000000"/>
                </a:solidFill>
                <a:effectLst/>
                <a:latin typeface="Calibri"/>
                <a:ea typeface="Arial" panose="020B0604020202020204" pitchFamily="34" charset="0"/>
                <a:cs typeface="Calibri"/>
              </a:rPr>
              <a:t>Weil das </a:t>
            </a:r>
            <a:r>
              <a:rPr lang="de-AT" sz="3200" dirty="0" err="1">
                <a:solidFill>
                  <a:srgbClr val="000000"/>
                </a:solidFill>
                <a:effectLst/>
                <a:latin typeface="Calibri"/>
                <a:ea typeface="Arial" panose="020B0604020202020204" pitchFamily="34" charset="0"/>
                <a:cs typeface="Calibri"/>
              </a:rPr>
              <a:t>is</a:t>
            </a:r>
            <a:r>
              <a:rPr lang="de-AT" sz="3200" dirty="0">
                <a:solidFill>
                  <a:srgbClr val="000000"/>
                </a:solidFill>
                <a:effectLst/>
                <a:latin typeface="Calibri"/>
                <a:ea typeface="Arial" panose="020B0604020202020204" pitchFamily="34" charset="0"/>
                <a:cs typeface="Calibri"/>
              </a:rPr>
              <a:t> auch in der Gesellschaft so eine Hürde das anzunehmen, dass das passiert und </a:t>
            </a:r>
            <a:r>
              <a:rPr lang="de-AT" sz="3200" b="1" dirty="0">
                <a:solidFill>
                  <a:srgbClr val="000000"/>
                </a:solidFill>
                <a:effectLst/>
                <a:latin typeface="Calibri"/>
                <a:ea typeface="Arial" panose="020B0604020202020204" pitchFamily="34" charset="0"/>
                <a:cs typeface="Calibri"/>
              </a:rPr>
              <a:t>dass des in einer Familie passiert, die nach außen hin super ausschaut</a:t>
            </a:r>
            <a:r>
              <a:rPr lang="de-AT" sz="3200" dirty="0">
                <a:solidFill>
                  <a:srgbClr val="000000"/>
                </a:solidFill>
                <a:effectLst/>
                <a:latin typeface="Calibri"/>
                <a:ea typeface="Arial" panose="020B0604020202020204" pitchFamily="34" charset="0"/>
                <a:cs typeface="Calibri"/>
              </a:rPr>
              <a:t>, ja? Das </a:t>
            </a:r>
            <a:r>
              <a:rPr lang="de-AT" sz="3200" dirty="0" err="1">
                <a:solidFill>
                  <a:srgbClr val="000000"/>
                </a:solidFill>
                <a:effectLst/>
                <a:latin typeface="Calibri"/>
                <a:ea typeface="Arial" panose="020B0604020202020204" pitchFamily="34" charset="0"/>
                <a:cs typeface="Calibri"/>
              </a:rPr>
              <a:t>is</a:t>
            </a:r>
            <a:r>
              <a:rPr lang="de-AT" sz="3200" dirty="0">
                <a:solidFill>
                  <a:srgbClr val="000000"/>
                </a:solidFill>
                <a:effectLst/>
                <a:latin typeface="Calibri"/>
                <a:ea typeface="Arial" panose="020B0604020202020204" pitchFamily="34" charset="0"/>
                <a:cs typeface="Calibri"/>
              </a:rPr>
              <a:t> für andere so schwer zu begreifen, dass die Rückmeldung kommt: </a:t>
            </a:r>
            <a:r>
              <a:rPr lang="de-AT" sz="3200" b="1" dirty="0">
                <a:solidFill>
                  <a:srgbClr val="000000"/>
                </a:solidFill>
                <a:effectLst/>
                <a:latin typeface="Calibri"/>
                <a:ea typeface="Arial" panose="020B0604020202020204" pitchFamily="34" charset="0"/>
                <a:cs typeface="Calibri"/>
              </a:rPr>
              <a:t>„Das passiert dir doch nicht“ </a:t>
            </a:r>
            <a:r>
              <a:rPr lang="de-AT" sz="3200" dirty="0">
                <a:solidFill>
                  <a:srgbClr val="000000"/>
                </a:solidFill>
                <a:effectLst/>
                <a:latin typeface="Calibri"/>
                <a:ea typeface="Arial" panose="020B0604020202020204" pitchFamily="34" charset="0"/>
                <a:cs typeface="Calibri"/>
              </a:rPr>
              <a:t>und dass das nicht ernst genommen wird. </a:t>
            </a:r>
            <a:r>
              <a:rPr lang="de-AT" sz="3200" dirty="0">
                <a:effectLst/>
                <a:latin typeface="Calibri"/>
                <a:ea typeface="Arial" panose="020B0604020202020204" pitchFamily="34" charset="0"/>
                <a:cs typeface="Calibri"/>
              </a:rPr>
              <a:t>Und dann </a:t>
            </a:r>
            <a:r>
              <a:rPr lang="de-AT" sz="3200" dirty="0" err="1">
                <a:effectLst/>
                <a:latin typeface="Calibri"/>
                <a:ea typeface="Arial" panose="020B0604020202020204" pitchFamily="34" charset="0"/>
                <a:cs typeface="Calibri"/>
              </a:rPr>
              <a:t>is</a:t>
            </a:r>
            <a:r>
              <a:rPr lang="de-AT" sz="3200" dirty="0">
                <a:effectLst/>
                <a:latin typeface="Calibri"/>
                <a:ea typeface="Arial" panose="020B0604020202020204" pitchFamily="34" charset="0"/>
                <a:cs typeface="Calibri"/>
              </a:rPr>
              <a:t> </a:t>
            </a:r>
            <a:r>
              <a:rPr lang="de-AT" sz="3200" dirty="0" err="1">
                <a:effectLst/>
                <a:latin typeface="Calibri"/>
                <a:ea typeface="Arial" panose="020B0604020202020204" pitchFamily="34" charset="0"/>
                <a:cs typeface="Calibri"/>
              </a:rPr>
              <a:t>ma</a:t>
            </a:r>
            <a:r>
              <a:rPr lang="de-AT" sz="3200" dirty="0">
                <a:effectLst/>
                <a:latin typeface="Calibri"/>
                <a:ea typeface="Arial" panose="020B0604020202020204" pitchFamily="34" charset="0"/>
                <a:cs typeface="Calibri"/>
              </a:rPr>
              <a:t> selbst in der Position und denkt sich: „Was </a:t>
            </a:r>
            <a:r>
              <a:rPr lang="de-AT" sz="3200" dirty="0" err="1">
                <a:effectLst/>
                <a:latin typeface="Calibri"/>
                <a:ea typeface="Arial" panose="020B0604020202020204" pitchFamily="34" charset="0"/>
                <a:cs typeface="Calibri"/>
              </a:rPr>
              <a:t>is</a:t>
            </a:r>
            <a:r>
              <a:rPr lang="de-AT" sz="3200" dirty="0">
                <a:effectLst/>
                <a:latin typeface="Calibri"/>
                <a:ea typeface="Arial" panose="020B0604020202020204" pitchFamily="34" charset="0"/>
                <a:cs typeface="Calibri"/>
              </a:rPr>
              <a:t> da los? Es versteht mich keiner“.“ </a:t>
            </a:r>
            <a:r>
              <a:rPr lang="de-AT" sz="3200" dirty="0">
                <a:latin typeface="Calibri"/>
                <a:ea typeface="+mn-lt"/>
                <a:cs typeface="+mn-lt"/>
              </a:rPr>
              <a:t>(P5)</a:t>
            </a:r>
            <a:endParaRPr lang="de-DE" sz="3200" dirty="0">
              <a:latin typeface="Calibri"/>
              <a:ea typeface="+mn-lt"/>
              <a:cs typeface="+mn-lt"/>
            </a:endParaRPr>
          </a:p>
        </p:txBody>
      </p:sp>
    </p:spTree>
    <p:extLst>
      <p:ext uri="{BB962C8B-B14F-4D97-AF65-F5344CB8AC3E}">
        <p14:creationId xmlns:p14="http://schemas.microsoft.com/office/powerpoint/2010/main" val="1368127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8BABD9-98B9-8E79-C7CF-FA2266E664EC}"/>
              </a:ext>
            </a:extLst>
          </p:cNvPr>
          <p:cNvSpPr>
            <a:spLocks noGrp="1"/>
          </p:cNvSpPr>
          <p:nvPr>
            <p:ph type="title"/>
          </p:nvPr>
        </p:nvSpPr>
        <p:spPr>
          <a:xfrm>
            <a:off x="712694" y="598207"/>
            <a:ext cx="10515600" cy="1325563"/>
          </a:xfrm>
        </p:spPr>
        <p:txBody>
          <a:bodyPr/>
          <a:lstStyle/>
          <a:p>
            <a:r>
              <a:rPr lang="de-DE" dirty="0" err="1">
                <a:ea typeface="+mj-lt"/>
                <a:cs typeface="+mj-lt"/>
              </a:rPr>
              <a:t>Victim-blaming</a:t>
            </a:r>
            <a:r>
              <a:rPr lang="de-DE" dirty="0">
                <a:ea typeface="+mj-lt"/>
                <a:cs typeface="+mj-lt"/>
              </a:rPr>
              <a:t>: (Mit-)Beschuldigung des Opfers beenden wirkt.</a:t>
            </a:r>
            <a:endParaRPr lang="de-DE" dirty="0"/>
          </a:p>
        </p:txBody>
      </p:sp>
      <p:sp>
        <p:nvSpPr>
          <p:cNvPr id="3" name="Inhaltsplatzhalter 2">
            <a:extLst>
              <a:ext uri="{FF2B5EF4-FFF2-40B4-BE49-F238E27FC236}">
                <a16:creationId xmlns:a16="http://schemas.microsoft.com/office/drawing/2014/main" id="{09B1BA1F-2511-16FE-C2DC-507A5C034B1F}"/>
              </a:ext>
            </a:extLst>
          </p:cNvPr>
          <p:cNvSpPr>
            <a:spLocks noGrp="1"/>
          </p:cNvSpPr>
          <p:nvPr>
            <p:ph idx="1"/>
          </p:nvPr>
        </p:nvSpPr>
        <p:spPr/>
        <p:txBody>
          <a:bodyPr vert="horz" lIns="91440" tIns="45720" rIns="91440" bIns="45720" rtlCol="0" anchor="t">
            <a:normAutofit/>
          </a:bodyPr>
          <a:lstStyle/>
          <a:p>
            <a:pPr marL="0" indent="0">
              <a:buNone/>
            </a:pPr>
            <a:endParaRPr lang="de-AT" b="1" dirty="0">
              <a:ea typeface="+mn-lt"/>
              <a:cs typeface="+mn-lt"/>
            </a:endParaRPr>
          </a:p>
          <a:p>
            <a:pPr marL="0" indent="0">
              <a:lnSpc>
                <a:spcPct val="150000"/>
              </a:lnSpc>
              <a:buNone/>
            </a:pPr>
            <a:r>
              <a:rPr lang="de-AT" dirty="0">
                <a:ea typeface="+mn-lt"/>
                <a:cs typeface="+mn-lt"/>
              </a:rPr>
              <a:t>Täter-Opfer-Umkehr ist eine klassische Strategie von Gewalttätern,    </a:t>
            </a:r>
            <a:endParaRPr lang="de-DE" dirty="0">
              <a:ea typeface="+mn-lt"/>
              <a:cs typeface="+mn-lt"/>
            </a:endParaRPr>
          </a:p>
          <a:p>
            <a:pPr marL="0" indent="0">
              <a:lnSpc>
                <a:spcPct val="150000"/>
              </a:lnSpc>
              <a:buNone/>
            </a:pPr>
            <a:r>
              <a:rPr lang="de-AT" dirty="0">
                <a:ea typeface="+mn-lt"/>
                <a:cs typeface="+mn-lt"/>
              </a:rPr>
              <a:t>sie wirkt als "Gaslighting" zutiefst verunsichernd und zerstörerisch. Systematisch ausgeübt nimmt sie der Gewalt erlebenden Person das Vertrauen in die eigene Wahrnehmung und macht verrückt.</a:t>
            </a:r>
            <a:endParaRPr lang="de-DE">
              <a:ea typeface="+mn-lt"/>
              <a:cs typeface="+mn-lt"/>
            </a:endParaRPr>
          </a:p>
          <a:p>
            <a:endParaRPr lang="de-DE" dirty="0">
              <a:cs typeface="Calibri"/>
            </a:endParaRPr>
          </a:p>
        </p:txBody>
      </p:sp>
    </p:spTree>
    <p:extLst>
      <p:ext uri="{BB962C8B-B14F-4D97-AF65-F5344CB8AC3E}">
        <p14:creationId xmlns:p14="http://schemas.microsoft.com/office/powerpoint/2010/main" val="1419842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930550-43C7-C6CD-C011-9E2683ED3F82}"/>
              </a:ext>
            </a:extLst>
          </p:cNvPr>
          <p:cNvSpPr>
            <a:spLocks noGrp="1"/>
          </p:cNvSpPr>
          <p:nvPr>
            <p:ph type="title"/>
          </p:nvPr>
        </p:nvSpPr>
        <p:spPr/>
        <p:txBody>
          <a:bodyPr/>
          <a:lstStyle/>
          <a:p>
            <a:r>
              <a:rPr lang="de-DE" dirty="0">
                <a:cs typeface="Calibri Light"/>
              </a:rPr>
              <a:t>Verantwortung verorten</a:t>
            </a:r>
            <a:endParaRPr lang="de-DE" dirty="0"/>
          </a:p>
        </p:txBody>
      </p:sp>
      <p:sp>
        <p:nvSpPr>
          <p:cNvPr id="3" name="Inhaltsplatzhalter 2">
            <a:extLst>
              <a:ext uri="{FF2B5EF4-FFF2-40B4-BE49-F238E27FC236}">
                <a16:creationId xmlns:a16="http://schemas.microsoft.com/office/drawing/2014/main" id="{45AE84CC-A7F3-87AC-5FFE-607459353E6F}"/>
              </a:ext>
            </a:extLst>
          </p:cNvPr>
          <p:cNvSpPr>
            <a:spLocks noGrp="1"/>
          </p:cNvSpPr>
          <p:nvPr>
            <p:ph idx="1"/>
          </p:nvPr>
        </p:nvSpPr>
        <p:spPr/>
        <p:txBody>
          <a:bodyPr vert="horz" lIns="91440" tIns="45720" rIns="91440" bIns="45720" rtlCol="0" anchor="t">
            <a:normAutofit/>
          </a:bodyPr>
          <a:lstStyle/>
          <a:p>
            <a:pPr marL="0" indent="0">
              <a:buNone/>
            </a:pPr>
            <a:endParaRPr lang="de-AT" dirty="0">
              <a:latin typeface="Arial Nova"/>
              <a:ea typeface="+mn-lt"/>
              <a:cs typeface="+mn-lt"/>
            </a:endParaRPr>
          </a:p>
          <a:p>
            <a:pPr marL="0" indent="0">
              <a:buNone/>
            </a:pPr>
            <a:r>
              <a:rPr lang="de-AT" sz="3200" dirty="0">
                <a:latin typeface="Calibri"/>
                <a:ea typeface="+mn-lt"/>
                <a:cs typeface="+mn-lt"/>
              </a:rPr>
              <a:t>„wenn man bei </a:t>
            </a:r>
            <a:r>
              <a:rPr lang="de-AT" sz="3200" dirty="0" err="1">
                <a:latin typeface="Calibri"/>
                <a:ea typeface="+mn-lt"/>
                <a:cs typeface="+mn-lt"/>
              </a:rPr>
              <a:t>sonem</a:t>
            </a:r>
            <a:r>
              <a:rPr lang="de-AT" sz="3200" dirty="0">
                <a:latin typeface="Calibri"/>
                <a:ea typeface="+mn-lt"/>
                <a:cs typeface="+mn-lt"/>
              </a:rPr>
              <a:t> Typen landet, dann muss man da ja irgendwie selber dran schuld sein, und dann muss man ja irgendwie selbst n bisschen komisch sein“ (P10) </a:t>
            </a:r>
            <a:endParaRPr lang="de-DE" sz="3200">
              <a:latin typeface="Calibri"/>
              <a:ea typeface="+mn-lt"/>
              <a:cs typeface="+mn-lt"/>
            </a:endParaRPr>
          </a:p>
          <a:p>
            <a:endParaRPr lang="de-AT" sz="3200" dirty="0">
              <a:latin typeface="Calibri"/>
              <a:ea typeface="+mn-lt"/>
              <a:cs typeface="+mn-lt"/>
            </a:endParaRPr>
          </a:p>
          <a:p>
            <a:pPr marL="0" indent="0">
              <a:buNone/>
            </a:pPr>
            <a:r>
              <a:rPr lang="de-AT" sz="3200" dirty="0">
                <a:latin typeface="Calibri"/>
                <a:ea typeface="+mn-lt"/>
                <a:cs typeface="+mn-lt"/>
              </a:rPr>
              <a:t>„Es ist nicht meine Schande, wenn ich geschlagen werde, oder wenn ich psychisch fertig gemacht werde…“ (P4) </a:t>
            </a:r>
            <a:endParaRPr lang="de-DE" sz="3200" dirty="0">
              <a:latin typeface="Calibri"/>
              <a:ea typeface="+mn-lt"/>
              <a:cs typeface="+mn-lt"/>
            </a:endParaRPr>
          </a:p>
          <a:p>
            <a:endParaRPr lang="de-DE" dirty="0">
              <a:cs typeface="Calibri"/>
            </a:endParaRPr>
          </a:p>
        </p:txBody>
      </p:sp>
    </p:spTree>
    <p:extLst>
      <p:ext uri="{BB962C8B-B14F-4D97-AF65-F5344CB8AC3E}">
        <p14:creationId xmlns:p14="http://schemas.microsoft.com/office/powerpoint/2010/main" val="2903810075"/>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Lariss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1857</Words>
  <Application>Microsoft Office PowerPoint</Application>
  <PresentationFormat>Breitbild</PresentationFormat>
  <Paragraphs>117</Paragraphs>
  <Slides>27</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27</vt:i4>
      </vt:variant>
    </vt:vector>
  </HeadingPairs>
  <TitlesOfParts>
    <vt:vector size="32" baseType="lpstr">
      <vt:lpstr>Arial</vt:lpstr>
      <vt:lpstr>Arial Nova</vt:lpstr>
      <vt:lpstr>Calibri</vt:lpstr>
      <vt:lpstr>Calibri Light</vt:lpstr>
      <vt:lpstr>Larissa</vt:lpstr>
      <vt:lpstr>  Gewalt in der Familie als gesellschaftliches Problem.  Die Situation betroffener Frauen</vt:lpstr>
      <vt:lpstr>Themen im Fokus</vt:lpstr>
      <vt:lpstr>Handbuch "Ist das schon Gewalt? Gewalt erkennen und verändern" </vt:lpstr>
      <vt:lpstr>"Unter dem Radar"  öffentlicher Wahrnehmung:  psychische,  ökonomische,  institutionelle Gewalt</vt:lpstr>
      <vt:lpstr>PowerPoint-Präsentation</vt:lpstr>
      <vt:lpstr>Was brauchen Gewalt-betroffene Frauen von uns als Gesellschaft? Was wirkt?</vt:lpstr>
      <vt:lpstr>Was brauchen Gewalt-betroffene Frauen von uns als Gesellschaft? Zuhören, ernst nehmen</vt:lpstr>
      <vt:lpstr>Victim-blaming: (Mit-)Beschuldigung des Opfers beenden wirkt.</vt:lpstr>
      <vt:lpstr>Verantwortung verorten</vt:lpstr>
      <vt:lpstr>Klare Positionierung und Solidarität  Konsequente Verurteilung von Gewalt wirkt. Solidarität mit den Gewalt Erleidenden wirkt. </vt:lpstr>
      <vt:lpstr>Öffentliches Sprechen über Partnergewalt</vt:lpstr>
      <vt:lpstr>Was brauchen Gewalt-betroffene Frauen von uns Berater*innen und Therapeut*innen?</vt:lpstr>
      <vt:lpstr>Was braucht es noch?</vt:lpstr>
      <vt:lpstr>Mythos "Neutralität", "Wertfreiheit"</vt:lpstr>
      <vt:lpstr>Auf den Punkt gebracht -&gt; Studie</vt:lpstr>
      <vt:lpstr>Beratung wirkt - eine Sprache für die erlebte Gewalt finden</vt:lpstr>
      <vt:lpstr>Beratung wirkt - der eigenen Wahrnehmung, dem eigenen Urteilsvermögen wieder vertrauen lernen</vt:lpstr>
      <vt:lpstr>Beratung wirkt - Klarheit entwickeln</vt:lpstr>
      <vt:lpstr>Beratung wirkt –  Gewalt erkennen und benennen </vt:lpstr>
      <vt:lpstr>Beratung wirkt -  den eigenen Zorn spüren Scham in Zorn verwandeln macht handlungsfähig</vt:lpstr>
      <vt:lpstr>Schreiben wirkt – Onlineberatung  Für viele sind die Anonymität und der geschützte Kontakt über das Schreiben die Bedingung, sich Hilfe zu holen (nicht gleich Reaktion vom f2f-Gegenüber sehen)</vt:lpstr>
      <vt:lpstr>Raus aus der Selbstbeschuldigung</vt:lpstr>
      <vt:lpstr>Die Ratsuchende in ihren Aussagen ernst nehmen Wissen um Gewalt, sensibilisierter Blick </vt:lpstr>
      <vt:lpstr>Fazit: Was wirkt gegen Gewalt an Frauen</vt:lpstr>
      <vt:lpstr>PowerPoint-Präsentation</vt:lpstr>
      <vt:lpstr>Voraussetzung für eine Gesellschaft ohne geschlechtsspezifische Gewalt</vt:lpstr>
      <vt:lpstr>Materialien und Literatur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Bettina Zehetner</dc:creator>
  <cp:lastModifiedBy>Bettina Zehetner</cp:lastModifiedBy>
  <cp:revision>832</cp:revision>
  <cp:lastPrinted>2022-08-30T10:39:42Z</cp:lastPrinted>
  <dcterms:created xsi:type="dcterms:W3CDTF">2022-08-11T15:25:08Z</dcterms:created>
  <dcterms:modified xsi:type="dcterms:W3CDTF">2022-10-25T10:25:41Z</dcterms:modified>
</cp:coreProperties>
</file>