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1978" r:id="rId3"/>
    <p:sldId id="1979" r:id="rId4"/>
    <p:sldId id="851" r:id="rId5"/>
    <p:sldId id="3019" r:id="rId6"/>
    <p:sldId id="995" r:id="rId7"/>
    <p:sldId id="381" r:id="rId8"/>
    <p:sldId id="2668" r:id="rId9"/>
    <p:sldId id="1619" r:id="rId10"/>
    <p:sldId id="2716" r:id="rId11"/>
    <p:sldId id="382" r:id="rId12"/>
    <p:sldId id="2007" r:id="rId13"/>
    <p:sldId id="3314" r:id="rId14"/>
    <p:sldId id="3255" r:id="rId15"/>
    <p:sldId id="1188" r:id="rId16"/>
    <p:sldId id="3268" r:id="rId17"/>
    <p:sldId id="3277" r:id="rId18"/>
    <p:sldId id="3315" r:id="rId19"/>
    <p:sldId id="268" r:id="rId20"/>
    <p:sldId id="358" r:id="rId21"/>
    <p:sldId id="3278" r:id="rId22"/>
    <p:sldId id="357" r:id="rId23"/>
    <p:sldId id="3318" r:id="rId24"/>
    <p:sldId id="3319" r:id="rId25"/>
    <p:sldId id="2901" r:id="rId26"/>
    <p:sldId id="3320" r:id="rId27"/>
    <p:sldId id="3317" r:id="rId28"/>
    <p:sldId id="3321" r:id="rId29"/>
    <p:sldId id="2894" r:id="rId30"/>
    <p:sldId id="2638" r:id="rId31"/>
    <p:sldId id="2637" r:id="rId32"/>
    <p:sldId id="2669" r:id="rId33"/>
    <p:sldId id="462" r:id="rId34"/>
    <p:sldId id="463" r:id="rId35"/>
    <p:sldId id="2720" r:id="rId36"/>
    <p:sldId id="2670" r:id="rId37"/>
    <p:sldId id="2511" r:id="rId38"/>
    <p:sldId id="1110" r:id="rId39"/>
    <p:sldId id="2677" r:id="rId40"/>
    <p:sldId id="2015" r:id="rId41"/>
    <p:sldId id="2674" r:id="rId42"/>
    <p:sldId id="2717" r:id="rId43"/>
    <p:sldId id="536" r:id="rId44"/>
    <p:sldId id="1121" r:id="rId45"/>
    <p:sldId id="505" r:id="rId46"/>
    <p:sldId id="3021" r:id="rId47"/>
    <p:sldId id="1988" r:id="rId48"/>
    <p:sldId id="1993" r:id="rId49"/>
    <p:sldId id="2041" r:id="rId50"/>
    <p:sldId id="3323" r:id="rId51"/>
    <p:sldId id="3024" r:id="rId52"/>
    <p:sldId id="2689" r:id="rId53"/>
    <p:sldId id="1836" r:id="rId54"/>
    <p:sldId id="3252" r:id="rId55"/>
    <p:sldId id="2726" r:id="rId56"/>
    <p:sldId id="1996" r:id="rId57"/>
    <p:sldId id="853" r:id="rId58"/>
    <p:sldId id="2296" r:id="rId59"/>
    <p:sldId id="1986" r:id="rId60"/>
    <p:sldId id="2735" r:id="rId61"/>
    <p:sldId id="2493" r:id="rId62"/>
    <p:sldId id="1997" r:id="rId63"/>
    <p:sldId id="1998" r:id="rId64"/>
    <p:sldId id="1181" r:id="rId65"/>
    <p:sldId id="1990" r:id="rId66"/>
    <p:sldId id="1191" r:id="rId67"/>
    <p:sldId id="369" r:id="rId68"/>
    <p:sldId id="460" r:id="rId69"/>
    <p:sldId id="3025" r:id="rId70"/>
    <p:sldId id="3014" r:id="rId71"/>
    <p:sldId id="3015" r:id="rId72"/>
    <p:sldId id="421" r:id="rId73"/>
    <p:sldId id="3016" r:id="rId74"/>
    <p:sldId id="1940" r:id="rId75"/>
    <p:sldId id="2028" r:id="rId76"/>
    <p:sldId id="2053" r:id="rId77"/>
    <p:sldId id="1944" r:id="rId78"/>
    <p:sldId id="271" r:id="rId79"/>
    <p:sldId id="1721" r:id="rId80"/>
    <p:sldId id="517" r:id="rId81"/>
    <p:sldId id="284" r:id="rId82"/>
    <p:sldId id="2082" r:id="rId83"/>
    <p:sldId id="3017" r:id="rId84"/>
    <p:sldId id="3018" r:id="rId85"/>
    <p:sldId id="2056" r:id="rId86"/>
    <p:sldId id="1930" r:id="rId87"/>
    <p:sldId id="295" r:id="rId88"/>
    <p:sldId id="296" r:id="rId89"/>
    <p:sldId id="2083" r:id="rId90"/>
    <p:sldId id="3026" r:id="rId91"/>
    <p:sldId id="1062" r:id="rId92"/>
    <p:sldId id="3322" r:id="rId9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85373" autoAdjust="0"/>
  </p:normalViewPr>
  <p:slideViewPr>
    <p:cSldViewPr snapToGrid="0" snapToObjects="1">
      <p:cViewPr>
        <p:scale>
          <a:sx n="140" d="100"/>
          <a:sy n="140" d="100"/>
        </p:scale>
        <p:origin x="-494" y="-221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orbel" panose="020B0503020204020204"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orbel" panose="020B0503020204020204" pitchFamily="34" charset="0"/>
              </a:defRPr>
            </a:lvl1pPr>
          </a:lstStyle>
          <a:p>
            <a:fld id="{B6A19B11-7A88-3449-ADD9-3B92850006BC}" type="datetimeFigureOut">
              <a:rPr lang="de-DE" smtClean="0"/>
              <a:pPr/>
              <a:t>04.11.2022</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de-DE"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orbel" panose="020B0503020204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orbel" panose="020B0503020204020204" pitchFamily="34" charset="0"/>
              </a:defRPr>
            </a:lvl1pPr>
          </a:lstStyle>
          <a:p>
            <a:fld id="{6AFB37CE-DB4D-C04B-8AB2-295954C65896}" type="slidenum">
              <a:rPr lang="de-DE" smtClean="0"/>
              <a:pPr/>
              <a:t>‹Nr.›</a:t>
            </a:fld>
            <a:endParaRPr lang="de-DE" dirty="0"/>
          </a:p>
        </p:txBody>
      </p:sp>
    </p:spTree>
    <p:extLst>
      <p:ext uri="{BB962C8B-B14F-4D97-AF65-F5344CB8AC3E}">
        <p14:creationId xmlns:p14="http://schemas.microsoft.com/office/powerpoint/2010/main" val="1678365786"/>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Corbel" panose="020B0503020204020204" pitchFamily="34" charset="0"/>
        <a:ea typeface="+mn-ea"/>
        <a:cs typeface="+mn-cs"/>
      </a:defRPr>
    </a:lvl1pPr>
    <a:lvl2pPr marL="457200" algn="l" defTabSz="457200" rtl="0" eaLnBrk="1" latinLnBrk="0" hangingPunct="1">
      <a:defRPr sz="1200" b="0" i="0" kern="1200">
        <a:solidFill>
          <a:schemeClr val="tx1"/>
        </a:solidFill>
        <a:latin typeface="Corbel" panose="020B0503020204020204" pitchFamily="34" charset="0"/>
        <a:ea typeface="+mn-ea"/>
        <a:cs typeface="+mn-cs"/>
      </a:defRPr>
    </a:lvl2pPr>
    <a:lvl3pPr marL="914400" algn="l" defTabSz="457200" rtl="0" eaLnBrk="1" latinLnBrk="0" hangingPunct="1">
      <a:defRPr sz="1200" b="0" i="0" kern="1200">
        <a:solidFill>
          <a:schemeClr val="tx1"/>
        </a:solidFill>
        <a:latin typeface="Corbel" panose="020B0503020204020204" pitchFamily="34" charset="0"/>
        <a:ea typeface="+mn-ea"/>
        <a:cs typeface="+mn-cs"/>
      </a:defRPr>
    </a:lvl3pPr>
    <a:lvl4pPr marL="1371600" algn="l" defTabSz="457200" rtl="0" eaLnBrk="1" latinLnBrk="0" hangingPunct="1">
      <a:defRPr sz="1200" b="0" i="0" kern="1200">
        <a:solidFill>
          <a:schemeClr val="tx1"/>
        </a:solidFill>
        <a:latin typeface="Corbel" panose="020B0503020204020204" pitchFamily="34" charset="0"/>
        <a:ea typeface="+mn-ea"/>
        <a:cs typeface="+mn-cs"/>
      </a:defRPr>
    </a:lvl4pPr>
    <a:lvl5pPr marL="1828800" algn="l" defTabSz="457200" rtl="0" eaLnBrk="1" latinLnBrk="0" hangingPunct="1">
      <a:defRPr sz="1200" b="0" i="0" kern="1200">
        <a:solidFill>
          <a:schemeClr val="tx1"/>
        </a:solidFill>
        <a:latin typeface="Corbel" panose="020B0503020204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AFB37CE-DB4D-C04B-8AB2-295954C65896}" type="slidenum">
              <a:rPr lang="de-DE" smtClean="0"/>
              <a:t>1</a:t>
            </a:fld>
            <a:endParaRPr lang="de-DE"/>
          </a:p>
        </p:txBody>
      </p:sp>
    </p:spTree>
    <p:extLst>
      <p:ext uri="{BB962C8B-B14F-4D97-AF65-F5344CB8AC3E}">
        <p14:creationId xmlns:p14="http://schemas.microsoft.com/office/powerpoint/2010/main" val="279631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sz="1000" dirty="0">
                <a:latin typeface="Corbel"/>
                <a:ea typeface="ＭＳ Ｐゴシック" pitchFamily="-105" charset="-128"/>
                <a:cs typeface="ＭＳ Ｐゴシック" pitchFamily="-105" charset="-128"/>
              </a:rPr>
              <a:t>Neben der Erfassung von Maltreatment-Erfahrungen der Mütter als Vorgeschichte werden als </a:t>
            </a:r>
            <a:r>
              <a:rPr lang="de-DE" sz="1000" b="1" dirty="0">
                <a:latin typeface="Corbel"/>
                <a:ea typeface="ＭＳ Ｐゴシック" pitchFamily="-105" charset="-128"/>
                <a:cs typeface="ＭＳ Ｐゴシック" pitchFamily="-105" charset="-128"/>
              </a:rPr>
              <a:t>Vulnerabilitäts</a:t>
            </a:r>
            <a:r>
              <a:rPr lang="de-DE" sz="1000" dirty="0">
                <a:latin typeface="Corbel"/>
                <a:ea typeface="ＭＳ Ｐゴシック" pitchFamily="-105" charset="-128"/>
                <a:cs typeface="ＭＳ Ｐゴシック" pitchFamily="-105" charset="-128"/>
              </a:rPr>
              <a:t>- bzw. </a:t>
            </a:r>
            <a:r>
              <a:rPr lang="de-DE" sz="1000" b="1" dirty="0" err="1">
                <a:latin typeface="Corbel"/>
                <a:ea typeface="ＭＳ Ｐゴシック" pitchFamily="-105" charset="-128"/>
                <a:cs typeface="ＭＳ Ｐゴシック" pitchFamily="-105" charset="-128"/>
              </a:rPr>
              <a:t>Resilienzfaktoren</a:t>
            </a:r>
            <a:r>
              <a:rPr lang="de-DE" sz="1000" dirty="0">
                <a:latin typeface="Corbel"/>
                <a:ea typeface="ＭＳ Ｐゴシック" pitchFamily="-105" charset="-128"/>
                <a:cs typeface="ＭＳ Ｐゴシック" pitchFamily="-105" charset="-128"/>
              </a:rPr>
              <a:t> erfasst:</a:t>
            </a:r>
          </a:p>
          <a:p>
            <a:endParaRPr lang="de-DE" sz="1000" b="1" dirty="0">
              <a:latin typeface="Corbel"/>
              <a:ea typeface="ＭＳ Ｐゴシック" pitchFamily="-105" charset="-128"/>
              <a:cs typeface="ＭＳ Ｐゴシック" pitchFamily="-105" charset="-128"/>
            </a:endParaRPr>
          </a:p>
          <a:p>
            <a:r>
              <a:rPr lang="de-DE" sz="1000" b="1" dirty="0">
                <a:latin typeface="Corbel"/>
                <a:ea typeface="ＭＳ Ｐゴシック" pitchFamily="-105" charset="-128"/>
                <a:cs typeface="ＭＳ Ｐゴシック" pitchFamily="-105" charset="-128"/>
              </a:rPr>
              <a:t>1. Stresssystem</a:t>
            </a:r>
            <a:r>
              <a:rPr lang="de-DE" sz="1000" dirty="0">
                <a:latin typeface="Corbel"/>
                <a:ea typeface="ＭＳ Ｐゴシック" pitchFamily="-105" charset="-128"/>
                <a:cs typeface="ＭＳ Ｐゴシック" pitchFamily="-105" charset="-128"/>
              </a:rPr>
              <a:t> </a:t>
            </a:r>
          </a:p>
          <a:p>
            <a:pPr lvl="1"/>
            <a:r>
              <a:rPr lang="de-DE" sz="1000" dirty="0">
                <a:latin typeface="Corbel"/>
              </a:rPr>
              <a:t>psychologische und biologische Variablen (z. B. HPA-Achse, </a:t>
            </a:r>
            <a:r>
              <a:rPr lang="de-DE" sz="1000" dirty="0" err="1">
                <a:latin typeface="Corbel"/>
              </a:rPr>
              <a:t>Epigenetik</a:t>
            </a:r>
            <a:r>
              <a:rPr lang="de-DE" sz="1000" dirty="0">
                <a:latin typeface="Corbel"/>
              </a:rPr>
              <a:t>, Psychopathologie)</a:t>
            </a:r>
          </a:p>
          <a:p>
            <a:r>
              <a:rPr lang="de-DE" sz="1000" b="1" dirty="0">
                <a:latin typeface="Corbel"/>
                <a:ea typeface="ＭＳ Ｐゴシック" pitchFamily="-105" charset="-128"/>
                <a:cs typeface="ＭＳ Ｐゴシック" pitchFamily="-105" charset="-128"/>
              </a:rPr>
              <a:t>2. Bindungssystem</a:t>
            </a:r>
            <a:r>
              <a:rPr lang="de-DE" sz="1000" dirty="0">
                <a:latin typeface="Corbel"/>
                <a:ea typeface="ＭＳ Ｐゴシック" pitchFamily="-105" charset="-128"/>
                <a:cs typeface="ＭＳ Ｐゴシック" pitchFamily="-105" charset="-128"/>
              </a:rPr>
              <a:t> </a:t>
            </a:r>
          </a:p>
          <a:p>
            <a:pPr lvl="1"/>
            <a:r>
              <a:rPr lang="de-DE" sz="1000" dirty="0">
                <a:latin typeface="Corbel"/>
              </a:rPr>
              <a:t>mütterliche Bindungsrepräsentationen (</a:t>
            </a:r>
            <a:r>
              <a:rPr lang="de-DE" sz="1000" b="1" dirty="0">
                <a:latin typeface="Corbel"/>
              </a:rPr>
              <a:t>AAP</a:t>
            </a:r>
            <a:r>
              <a:rPr lang="de-DE" sz="1000" dirty="0">
                <a:latin typeface="Corbel"/>
              </a:rPr>
              <a:t>), </a:t>
            </a:r>
          </a:p>
          <a:p>
            <a:pPr lvl="1"/>
            <a:r>
              <a:rPr lang="de-DE" sz="1000" dirty="0">
                <a:latin typeface="Corbel"/>
              </a:rPr>
              <a:t>Mutter-Kind-Interaktion (</a:t>
            </a:r>
            <a:r>
              <a:rPr lang="de-DE" sz="1000" b="1" dirty="0">
                <a:latin typeface="Corbel"/>
              </a:rPr>
              <a:t>CARE-INDEX</a:t>
            </a:r>
            <a:r>
              <a:rPr lang="de-DE" sz="1000" dirty="0">
                <a:latin typeface="Corbel"/>
              </a:rPr>
              <a:t>) </a:t>
            </a:r>
          </a:p>
          <a:p>
            <a:pPr lvl="1"/>
            <a:r>
              <a:rPr lang="de-DE" sz="1000" dirty="0">
                <a:latin typeface="Corbel"/>
              </a:rPr>
              <a:t>physiologische Korrelate von Bindung wie z. B. </a:t>
            </a:r>
            <a:r>
              <a:rPr lang="de-DE" sz="1000" dirty="0" err="1">
                <a:latin typeface="Corbel"/>
              </a:rPr>
              <a:t>Oxytocin</a:t>
            </a:r>
            <a:r>
              <a:rPr lang="de-DE" sz="1000" dirty="0">
                <a:latin typeface="Corbel"/>
              </a:rPr>
              <a:t>, AVP und </a:t>
            </a:r>
            <a:r>
              <a:rPr lang="de-DE" sz="1000" dirty="0" err="1">
                <a:latin typeface="Corbel"/>
              </a:rPr>
              <a:t>Epigenetik</a:t>
            </a:r>
            <a:endParaRPr lang="de-DE" sz="1000" dirty="0">
              <a:latin typeface="Corbel"/>
            </a:endParaRPr>
          </a:p>
          <a:p>
            <a:r>
              <a:rPr lang="de-DE" sz="1000" b="1" dirty="0">
                <a:latin typeface="Corbel"/>
                <a:ea typeface="ＭＳ Ｐゴシック" pitchFamily="-105" charset="-128"/>
                <a:cs typeface="ＭＳ Ｐゴシック" pitchFamily="-105" charset="-128"/>
              </a:rPr>
              <a:t>3. soziale System </a:t>
            </a:r>
          </a:p>
          <a:p>
            <a:pPr lvl="1"/>
            <a:r>
              <a:rPr lang="de-DE" sz="1000" dirty="0">
                <a:latin typeface="Corbel"/>
              </a:rPr>
              <a:t>Familiäres Unterstützungssystem der beteiligten Mütter und ihrer Kinder anhand von 3 Messzeitpunkten</a:t>
            </a:r>
          </a:p>
          <a:p>
            <a:endParaRPr lang="de-DE" sz="1000" dirty="0">
              <a:latin typeface="Corbel"/>
              <a:ea typeface="ＭＳ Ｐゴシック" pitchFamily="-105" charset="-128"/>
              <a:cs typeface="ＭＳ Ｐゴシック" pitchFamily="-105" charset="-128"/>
            </a:endParaRPr>
          </a:p>
          <a:p>
            <a:r>
              <a:rPr lang="de-DE" sz="1000" dirty="0">
                <a:latin typeface="Corbel"/>
                <a:ea typeface="ＭＳ Ｐゴシック" pitchFamily="-105" charset="-128"/>
                <a:cs typeface="ＭＳ Ｐゴシック" pitchFamily="-105" charset="-128"/>
              </a:rPr>
              <a:t>Als </a:t>
            </a:r>
            <a:r>
              <a:rPr lang="de-DE" sz="1000" dirty="0" err="1">
                <a:latin typeface="Corbel"/>
                <a:ea typeface="ＭＳ Ｐゴシック" pitchFamily="-105" charset="-128"/>
                <a:cs typeface="ＭＳ Ｐゴシック" pitchFamily="-105" charset="-128"/>
              </a:rPr>
              <a:t>Outcome</a:t>
            </a:r>
            <a:r>
              <a:rPr lang="de-DE" sz="1000" dirty="0">
                <a:latin typeface="Corbel"/>
                <a:ea typeface="ＭＳ Ｐゴシック" pitchFamily="-105" charset="-128"/>
                <a:cs typeface="ＭＳ Ｐゴシック" pitchFamily="-105" charset="-128"/>
              </a:rPr>
              <a:t>-Variablen wird die </a:t>
            </a:r>
            <a:r>
              <a:rPr lang="de-DE" sz="1000" dirty="0" err="1">
                <a:latin typeface="Corbel"/>
                <a:ea typeface="ＭＳ Ｐゴシック" pitchFamily="-105" charset="-128"/>
                <a:cs typeface="ＭＳ Ｐゴシック" pitchFamily="-105" charset="-128"/>
              </a:rPr>
              <a:t>Stressreaktivität</a:t>
            </a:r>
            <a:r>
              <a:rPr lang="de-DE" sz="1000" dirty="0">
                <a:latin typeface="Corbel"/>
                <a:ea typeface="ＭＳ Ｐゴシック" pitchFamily="-105" charset="-128"/>
                <a:cs typeface="ＭＳ Ｐゴシック" pitchFamily="-105" charset="-128"/>
              </a:rPr>
              <a:t> des Kindes nach 12 Monaten (Bindungsdesorganisation, HNN-Achsen-Aktivität)</a:t>
            </a:r>
          </a:p>
          <a:p>
            <a:pPr lvl="1"/>
            <a:endParaRPr lang="de-DE" sz="1000" dirty="0">
              <a:latin typeface="Corbel"/>
            </a:endParaRPr>
          </a:p>
          <a:p>
            <a:r>
              <a:rPr lang="de-DE" sz="1000" dirty="0">
                <a:latin typeface="Corbel"/>
                <a:ea typeface="ＭＳ Ｐゴシック" pitchFamily="-105" charset="-128"/>
                <a:cs typeface="ＭＳ Ｐゴシック" pitchFamily="-105" charset="-128"/>
              </a:rPr>
              <a:t> </a:t>
            </a:r>
            <a:r>
              <a:rPr lang="de-DE" sz="1000" i="1" dirty="0">
                <a:latin typeface="Corbel"/>
                <a:ea typeface="ＭＳ Ｐゴシック" pitchFamily="-105" charset="-128"/>
                <a:cs typeface="ＭＳ Ｐゴシック" pitchFamily="-105" charset="-128"/>
              </a:rPr>
              <a:t>Messzeitpunkte</a:t>
            </a:r>
            <a:r>
              <a:rPr lang="de-DE" sz="1000" dirty="0">
                <a:latin typeface="Corbel"/>
                <a:ea typeface="ＭＳ Ｐゴシック" pitchFamily="-105" charset="-128"/>
                <a:cs typeface="ＭＳ Ｐゴシック" pitchFamily="-105" charset="-128"/>
              </a:rPr>
              <a:t>: nach Geburt, 3 Monaten, 12 Monaten</a:t>
            </a:r>
          </a:p>
          <a:p>
            <a:endParaRPr lang="de-DE" sz="1000" dirty="0">
              <a:latin typeface="Corbel"/>
              <a:ea typeface="ＭＳ Ｐゴシック" pitchFamily="-105" charset="-128"/>
              <a:cs typeface="ＭＳ Ｐゴシック" pitchFamily="-105" charset="-128"/>
            </a:endParaRPr>
          </a:p>
          <a:p>
            <a:endParaRPr lang="de-DE" dirty="0"/>
          </a:p>
        </p:txBody>
      </p:sp>
      <p:sp>
        <p:nvSpPr>
          <p:cNvPr id="4" name="Foliennummernplatzhalter 3"/>
          <p:cNvSpPr>
            <a:spLocks noGrp="1"/>
          </p:cNvSpPr>
          <p:nvPr>
            <p:ph type="sldNum" sz="quarter" idx="10"/>
          </p:nvPr>
        </p:nvSpPr>
        <p:spPr/>
        <p:txBody>
          <a:bodyPr/>
          <a:lstStyle/>
          <a:p>
            <a:fld id="{197DE3B5-A2EB-634E-B80B-79509BEE24A7}" type="slidenum">
              <a:rPr lang="de-DE" smtClean="0"/>
              <a:t>15</a:t>
            </a:fld>
            <a:endParaRPr lang="de-DE"/>
          </a:p>
        </p:txBody>
      </p:sp>
    </p:spTree>
    <p:extLst>
      <p:ext uri="{BB962C8B-B14F-4D97-AF65-F5344CB8AC3E}">
        <p14:creationId xmlns:p14="http://schemas.microsoft.com/office/powerpoint/2010/main" val="385690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buNone/>
            </a:pPr>
            <a:r>
              <a:rPr lang="de-DE" sz="500" b="1" dirty="0">
                <a:latin typeface="Corbel" charset="0"/>
                <a:ea typeface="Corbel" charset="0"/>
                <a:cs typeface="Corbel" charset="0"/>
              </a:rPr>
              <a:t>Maßnahmen und Herausforderungen durch die Pandemie:</a:t>
            </a:r>
          </a:p>
          <a:p>
            <a:pPr marL="285750" indent="-285750">
              <a:lnSpc>
                <a:spcPct val="100000"/>
              </a:lnSpc>
              <a:buFont typeface="Arial" charset="0"/>
              <a:buChar char="•"/>
            </a:pPr>
            <a:r>
              <a:rPr lang="de-DE" sz="500" dirty="0">
                <a:latin typeface="Corbel" charset="0"/>
                <a:ea typeface="Corbel" charset="0"/>
                <a:cs typeface="Corbel" charset="0"/>
              </a:rPr>
              <a:t>Schließungen von Schulen und Kindertageseinrichtungen / Kindergärten</a:t>
            </a:r>
          </a:p>
          <a:p>
            <a:pPr marL="285750" indent="-285750">
              <a:lnSpc>
                <a:spcPct val="100000"/>
              </a:lnSpc>
              <a:buFont typeface="Arial" charset="0"/>
              <a:buChar char="•"/>
            </a:pPr>
            <a:r>
              <a:rPr lang="de-DE" sz="500" dirty="0">
                <a:latin typeface="Corbel" charset="0"/>
                <a:ea typeface="Corbel" charset="0"/>
                <a:cs typeface="Corbel" charset="0"/>
              </a:rPr>
              <a:t>Kontaktbeschränkungen, Einschränkung von Freizeitangeboten</a:t>
            </a:r>
          </a:p>
          <a:p>
            <a:pPr marL="285750" indent="-285750">
              <a:lnSpc>
                <a:spcPct val="100000"/>
              </a:lnSpc>
              <a:buFont typeface="Arial" charset="0"/>
              <a:buChar char="•"/>
            </a:pPr>
            <a:r>
              <a:rPr lang="de-DE" sz="500" dirty="0">
                <a:latin typeface="Corbel" charset="0"/>
                <a:ea typeface="Corbel" charset="0"/>
                <a:cs typeface="Corbel" charset="0"/>
              </a:rPr>
              <a:t>Jobverluste</a:t>
            </a:r>
          </a:p>
          <a:p>
            <a:pPr marL="285750" indent="-285750">
              <a:lnSpc>
                <a:spcPct val="100000"/>
              </a:lnSpc>
              <a:buFont typeface="Arial" charset="0"/>
              <a:buChar char="•"/>
            </a:pPr>
            <a:r>
              <a:rPr lang="de-DE" sz="500" dirty="0">
                <a:latin typeface="Corbel" charset="0"/>
                <a:ea typeface="Corbel" charset="0"/>
                <a:cs typeface="Corbel" charset="0"/>
              </a:rPr>
              <a:t>Homeschooling</a:t>
            </a:r>
          </a:p>
          <a:p>
            <a:pPr marL="285750" indent="-285750">
              <a:buFont typeface="Arial" charset="0"/>
              <a:buChar char="•"/>
            </a:pPr>
            <a:r>
              <a:rPr lang="de-DE" sz="500" dirty="0">
                <a:latin typeface="Corbel" charset="0"/>
                <a:ea typeface="Corbel" charset="0"/>
                <a:cs typeface="Corbel" charset="0"/>
              </a:rPr>
              <a:t>Verlust der sozialen Unterstützung durch Großeltern</a:t>
            </a:r>
          </a:p>
          <a:p>
            <a:pPr marL="285750" indent="-285750">
              <a:buFont typeface="Arial" charset="0"/>
              <a:buChar char="•"/>
            </a:pPr>
            <a:endParaRPr lang="de-DE" sz="500" dirty="0">
              <a:latin typeface="Corbel" charset="0"/>
              <a:ea typeface="Corbel" charset="0"/>
              <a:cs typeface="Corbel" charset="0"/>
              <a:sym typeface="Wingdings" panose="05000000000000000000" pitchFamily="2" charset="2"/>
            </a:endParaRPr>
          </a:p>
          <a:p>
            <a:pPr marL="0" indent="0">
              <a:lnSpc>
                <a:spcPct val="100000"/>
              </a:lnSpc>
              <a:buNone/>
            </a:pPr>
            <a:r>
              <a:rPr lang="de-DE" sz="500" b="1" dirty="0">
                <a:latin typeface="Corbel" charset="0"/>
                <a:ea typeface="Corbel" charset="0"/>
                <a:cs typeface="Corbel" charset="0"/>
              </a:rPr>
              <a:t>Daraus entstanden diverse Auswirkungen und Belastungen:</a:t>
            </a:r>
          </a:p>
          <a:p>
            <a:pPr marL="285750" indent="-285750">
              <a:lnSpc>
                <a:spcPct val="100000"/>
              </a:lnSpc>
              <a:buFont typeface="Arial" charset="0"/>
              <a:buChar char="•"/>
            </a:pPr>
            <a:r>
              <a:rPr lang="de-DE" sz="500" dirty="0">
                <a:latin typeface="Corbel" charset="0"/>
                <a:ea typeface="Corbel" charset="0"/>
                <a:cs typeface="Corbel" charset="0"/>
                <a:sym typeface="Wingdings" panose="05000000000000000000" pitchFamily="2" charset="2"/>
              </a:rPr>
              <a:t>soziale Isolation</a:t>
            </a:r>
            <a:endParaRPr lang="de-DE" sz="500" dirty="0">
              <a:latin typeface="Corbel" charset="0"/>
              <a:ea typeface="Corbel" charset="0"/>
              <a:cs typeface="Corbel" charset="0"/>
            </a:endParaRPr>
          </a:p>
          <a:p>
            <a:pPr marL="285750" indent="-285750">
              <a:lnSpc>
                <a:spcPct val="100000"/>
              </a:lnSpc>
              <a:buFont typeface="Arial" charset="0"/>
              <a:buChar char="•"/>
            </a:pPr>
            <a:r>
              <a:rPr lang="de-DE" sz="500" dirty="0">
                <a:latin typeface="Corbel" charset="0"/>
                <a:ea typeface="Corbel" charset="0"/>
                <a:cs typeface="Corbel" charset="0"/>
                <a:sym typeface="Wingdings" panose="05000000000000000000" pitchFamily="2" charset="2"/>
              </a:rPr>
              <a:t>kein Zugang zu Unterstützungs- und Bildungsangeboten</a:t>
            </a:r>
          </a:p>
          <a:p>
            <a:pPr marL="285750" indent="-285750">
              <a:lnSpc>
                <a:spcPct val="100000"/>
              </a:lnSpc>
              <a:buFont typeface="Arial" charset="0"/>
              <a:buChar char="•"/>
            </a:pPr>
            <a:r>
              <a:rPr lang="de-DE" sz="500" dirty="0">
                <a:latin typeface="Corbel" charset="0"/>
                <a:ea typeface="Corbel" charset="0"/>
                <a:cs typeface="Corbel" charset="0"/>
                <a:sym typeface="Wingdings" panose="05000000000000000000" pitchFamily="2" charset="2"/>
              </a:rPr>
              <a:t>Vereinbaren von Home Office und Homeschooling</a:t>
            </a:r>
          </a:p>
          <a:p>
            <a:pPr marL="285750" indent="-285750">
              <a:lnSpc>
                <a:spcPct val="100000"/>
              </a:lnSpc>
              <a:buFont typeface="Arial" charset="0"/>
              <a:buChar char="•"/>
            </a:pPr>
            <a:r>
              <a:rPr lang="de-DE" sz="500" dirty="0">
                <a:latin typeface="Corbel" charset="0"/>
                <a:ea typeface="Corbel" charset="0"/>
                <a:cs typeface="Corbel" charset="0"/>
                <a:sym typeface="Wingdings" panose="05000000000000000000" pitchFamily="2" charset="2"/>
              </a:rPr>
              <a:t>finanzielle Schwierigkeiten</a:t>
            </a:r>
          </a:p>
          <a:p>
            <a:endParaRPr lang="de-DE" dirty="0"/>
          </a:p>
        </p:txBody>
      </p:sp>
      <p:sp>
        <p:nvSpPr>
          <p:cNvPr id="4" name="Foliennummernplatzhalter 3"/>
          <p:cNvSpPr>
            <a:spLocks noGrp="1"/>
          </p:cNvSpPr>
          <p:nvPr>
            <p:ph type="sldNum" sz="quarter" idx="10"/>
          </p:nvPr>
        </p:nvSpPr>
        <p:spPr/>
        <p:txBody>
          <a:bodyPr/>
          <a:lstStyle/>
          <a:p>
            <a:fld id="{ECEB66D7-20CC-014B-8726-C916A583629E}" type="slidenum">
              <a:rPr lang="de-DE" smtClean="0"/>
              <a:t>19</a:t>
            </a:fld>
            <a:endParaRPr lang="de-DE"/>
          </a:p>
        </p:txBody>
      </p:sp>
    </p:spTree>
    <p:extLst>
      <p:ext uri="{BB962C8B-B14F-4D97-AF65-F5344CB8AC3E}">
        <p14:creationId xmlns:p14="http://schemas.microsoft.com/office/powerpoint/2010/main" val="25580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Datum, etc. dazu</a:t>
            </a:r>
          </a:p>
        </p:txBody>
      </p:sp>
      <p:sp>
        <p:nvSpPr>
          <p:cNvPr id="4" name="Foliennummernplatzhalter 3"/>
          <p:cNvSpPr>
            <a:spLocks noGrp="1"/>
          </p:cNvSpPr>
          <p:nvPr>
            <p:ph type="sldNum" sz="quarter" idx="5"/>
          </p:nvPr>
        </p:nvSpPr>
        <p:spPr/>
        <p:txBody>
          <a:bodyPr/>
          <a:lstStyle/>
          <a:p>
            <a:fld id="{ECEB66D7-20CC-014B-8726-C916A583629E}" type="slidenum">
              <a:rPr lang="de-DE" smtClean="0"/>
              <a:t>20</a:t>
            </a:fld>
            <a:endParaRPr lang="de-DE"/>
          </a:p>
        </p:txBody>
      </p:sp>
    </p:spTree>
    <p:extLst>
      <p:ext uri="{BB962C8B-B14F-4D97-AF65-F5344CB8AC3E}">
        <p14:creationId xmlns:p14="http://schemas.microsoft.com/office/powerpoint/2010/main" val="467214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Online-Befragungen wurden außerplanmäßig während des t4-Zeitraums durchgeführt. Manche unter Ihnen hatten den Hausbesuch schon abgeschlossen, bei manchen stand er zum Zeitpunkt der Befragungen noch aus.</a:t>
            </a:r>
          </a:p>
        </p:txBody>
      </p:sp>
      <p:sp>
        <p:nvSpPr>
          <p:cNvPr id="4" name="Foliennummernplatzhalter 3"/>
          <p:cNvSpPr>
            <a:spLocks noGrp="1"/>
          </p:cNvSpPr>
          <p:nvPr>
            <p:ph type="sldNum" sz="quarter" idx="5"/>
          </p:nvPr>
        </p:nvSpPr>
        <p:spPr/>
        <p:txBody>
          <a:bodyPr/>
          <a:lstStyle/>
          <a:p>
            <a:fld id="{ECEB66D7-20CC-014B-8726-C916A583629E}" type="slidenum">
              <a:rPr lang="de-DE" smtClean="0"/>
              <a:t>21</a:t>
            </a:fld>
            <a:endParaRPr lang="de-DE"/>
          </a:p>
        </p:txBody>
      </p:sp>
    </p:spTree>
    <p:extLst>
      <p:ext uri="{BB962C8B-B14F-4D97-AF65-F5344CB8AC3E}">
        <p14:creationId xmlns:p14="http://schemas.microsoft.com/office/powerpoint/2010/main" val="1252777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Insgesamt konnten wichtige Erkenntnisse durch die Studien aller Forschungsgruppen erlangt werden.</a:t>
            </a:r>
          </a:p>
          <a:p>
            <a:pPr marL="171450" indent="-171450">
              <a:buFont typeface="Wingdings" panose="05000000000000000000" pitchFamily="2" charset="2"/>
              <a:buChar char="à"/>
            </a:pPr>
            <a:r>
              <a:rPr lang="de-DE" dirty="0">
                <a:sym typeface="Wingdings" panose="05000000000000000000" pitchFamily="2" charset="2"/>
              </a:rPr>
              <a:t>In Zukunft hoffentlich auch besser vorbereitet auf solche Situationen wie eine Pandemie.</a:t>
            </a:r>
          </a:p>
          <a:p>
            <a:pPr marL="171450" indent="-171450">
              <a:buFont typeface="Wingdings" panose="05000000000000000000" pitchFamily="2" charset="2"/>
              <a:buChar char="à"/>
            </a:pPr>
            <a:endParaRPr lang="de-DE">
              <a:sym typeface="Wingdings" panose="05000000000000000000" pitchFamily="2" charset="2"/>
            </a:endParaRPr>
          </a:p>
          <a:p>
            <a:pPr marL="171450" indent="-171450">
              <a:buFont typeface="Wingdings" panose="05000000000000000000" pitchFamily="2" charset="2"/>
              <a:buChar char="à"/>
            </a:pPr>
            <a:endParaRPr lang="de-DE" dirty="0"/>
          </a:p>
        </p:txBody>
      </p:sp>
      <p:sp>
        <p:nvSpPr>
          <p:cNvPr id="4" name="Foliennummernplatzhalter 3"/>
          <p:cNvSpPr>
            <a:spLocks noGrp="1"/>
          </p:cNvSpPr>
          <p:nvPr>
            <p:ph type="sldNum" sz="quarter" idx="5"/>
          </p:nvPr>
        </p:nvSpPr>
        <p:spPr/>
        <p:txBody>
          <a:bodyPr/>
          <a:lstStyle/>
          <a:p>
            <a:fld id="{ECEB66D7-20CC-014B-8726-C916A583629E}" type="slidenum">
              <a:rPr lang="de-DE" smtClean="0"/>
              <a:t>22</a:t>
            </a:fld>
            <a:endParaRPr lang="de-DE"/>
          </a:p>
        </p:txBody>
      </p:sp>
    </p:spTree>
    <p:extLst>
      <p:ext uri="{BB962C8B-B14F-4D97-AF65-F5344CB8AC3E}">
        <p14:creationId xmlns:p14="http://schemas.microsoft.com/office/powerpoint/2010/main" val="2100320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8B28673-4321-0642-87A0-D7B5EA04EAC8}" type="slidenum">
              <a:rPr lang="de-DE"/>
              <a:pPr/>
              <a:t>24</a:t>
            </a:fld>
            <a:endParaRPr lang="de-DE"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de-DE" dirty="0"/>
          </a:p>
        </p:txBody>
      </p:sp>
    </p:spTree>
    <p:extLst>
      <p:ext uri="{BB962C8B-B14F-4D97-AF65-F5344CB8AC3E}">
        <p14:creationId xmlns:p14="http://schemas.microsoft.com/office/powerpoint/2010/main" val="2257271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bwMode="auto">
          <a:xfrm>
            <a:off x="923925" y="746125"/>
            <a:ext cx="4970463" cy="3727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3"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MS PGothic" charset="0"/>
            </a:endParaRPr>
          </a:p>
        </p:txBody>
      </p:sp>
      <p:sp>
        <p:nvSpPr>
          <p:cNvPr id="56324"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E012C793-FAF6-874E-81BE-C6230802A5CA}" type="slidenum">
              <a:rPr lang="de-DE">
                <a:latin typeface="Calibri" charset="0"/>
              </a:rPr>
              <a:pPr/>
              <a:t>29</a:t>
            </a:fld>
            <a:endParaRPr lang="de-DE">
              <a:latin typeface="Calibri" charset="0"/>
            </a:endParaRPr>
          </a:p>
        </p:txBody>
      </p:sp>
    </p:spTree>
    <p:extLst>
      <p:ext uri="{BB962C8B-B14F-4D97-AF65-F5344CB8AC3E}">
        <p14:creationId xmlns:p14="http://schemas.microsoft.com/office/powerpoint/2010/main" val="159123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Synchronie - ein Konstrukt, das in vielen Bereichen verwendet wird, um die </a:t>
            </a:r>
            <a:r>
              <a:rPr lang="de-DE" b="1" dirty="0"/>
              <a:t>zeitliche Beziehung zwischen Ereignissen zu bezeichnen</a:t>
            </a:r>
            <a:r>
              <a:rPr lang="de-DE" dirty="0"/>
              <a:t> - wurde auf die Untersuchung der Mutter-Kind-Interaktion angewandt</a:t>
            </a:r>
          </a:p>
          <a:p>
            <a:endParaRPr lang="de-DE" dirty="0"/>
          </a:p>
          <a:p>
            <a:r>
              <a:rPr lang="de-DE" dirty="0"/>
              <a:t>Wird definiert als die </a:t>
            </a:r>
            <a:r>
              <a:rPr lang="de-DE" b="1" dirty="0"/>
              <a:t>zeitliche Koordination</a:t>
            </a:r>
            <a:r>
              <a:rPr lang="de-DE" dirty="0"/>
              <a:t> von </a:t>
            </a:r>
            <a:r>
              <a:rPr lang="de-DE" b="1" dirty="0"/>
              <a:t>sozialem Verhalten </a:t>
            </a:r>
            <a:r>
              <a:rPr lang="de-DE" dirty="0"/>
              <a:t>auf der Mikroebene</a:t>
            </a:r>
          </a:p>
          <a:p>
            <a:endParaRPr lang="de-DE" dirty="0"/>
          </a:p>
        </p:txBody>
      </p:sp>
      <p:sp>
        <p:nvSpPr>
          <p:cNvPr id="4" name="Foliennummernplatzhalter 3"/>
          <p:cNvSpPr>
            <a:spLocks noGrp="1"/>
          </p:cNvSpPr>
          <p:nvPr>
            <p:ph type="sldNum" sz="quarter" idx="5"/>
          </p:nvPr>
        </p:nvSpPr>
        <p:spPr/>
        <p:txBody>
          <a:bodyPr/>
          <a:lstStyle/>
          <a:p>
            <a:fld id="{6AFB37CE-DB4D-C04B-8AB2-295954C65896}" type="slidenum">
              <a:rPr lang="de-DE" smtClean="0"/>
              <a:pPr/>
              <a:t>30</a:t>
            </a:fld>
            <a:endParaRPr lang="de-DE" dirty="0"/>
          </a:p>
        </p:txBody>
      </p:sp>
    </p:spTree>
    <p:extLst>
      <p:ext uri="{BB962C8B-B14F-4D97-AF65-F5344CB8AC3E}">
        <p14:creationId xmlns:p14="http://schemas.microsoft.com/office/powerpoint/2010/main" val="39371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7DC96390-7222-2141-9ADD-6FE3A8A01567}" type="slidenum">
              <a:rPr lang="de-DE"/>
              <a:pPr/>
              <a:t>34</a:t>
            </a:fld>
            <a:endParaRPr lang="de-DE"/>
          </a:p>
        </p:txBody>
      </p:sp>
      <p:sp>
        <p:nvSpPr>
          <p:cNvPr id="108546"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pPr eaLnBrk="1" hangingPunct="1"/>
            <a:endParaRPr lang="de-DE" dirty="0">
              <a:latin typeface="Corbel" panose="020B0503020204020204" pitchFamily="34"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08688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577D8A-7709-CC49-B78B-0F223FEF8AFF}" type="slidenum">
              <a:rPr lang="de-DE" sz="1200">
                <a:solidFill>
                  <a:srgbClr val="000000"/>
                </a:solidFill>
                <a:latin typeface="Times" charset="0"/>
              </a:rPr>
              <a:pPr/>
              <a:t>35</a:t>
            </a:fld>
            <a:endParaRPr lang="de-DE" sz="1200">
              <a:solidFill>
                <a:srgbClr val="000000"/>
              </a:solidFill>
              <a:latin typeface="Times" charset="0"/>
            </a:endParaRPr>
          </a:p>
        </p:txBody>
      </p:sp>
      <p:sp>
        <p:nvSpPr>
          <p:cNvPr id="102402" name="Rectangle 2"/>
          <p:cNvSpPr>
            <a:spLocks noGrp="1" noRot="1" noChangeAspect="1" noChangeArrowheads="1" noTextEdit="1"/>
          </p:cNvSpPr>
          <p:nvPr>
            <p:ph type="sldImg"/>
          </p:nvPr>
        </p:nvSpPr>
        <p:spPr>
          <a:xfrm>
            <a:off x="914400" y="742950"/>
            <a:ext cx="4957763" cy="3719513"/>
          </a:xfrm>
          <a:solidFill>
            <a:srgbClr val="FFFFFF"/>
          </a:solidFill>
          <a:ln/>
        </p:spPr>
      </p:sp>
      <p:sp>
        <p:nvSpPr>
          <p:cNvPr id="102403" name="Rectangle 3"/>
          <p:cNvSpPr>
            <a:spLocks noGrp="1" noChangeArrowheads="1"/>
          </p:cNvSpPr>
          <p:nvPr>
            <p:ph type="body" idx="1"/>
          </p:nvPr>
        </p:nvSpPr>
        <p:spPr>
          <a:xfrm>
            <a:off x="678180" y="4713105"/>
            <a:ext cx="5425440" cy="4461692"/>
          </a:xfrm>
          <a:solidFill>
            <a:srgbClr val="FFFFFF"/>
          </a:solidFill>
          <a:ln>
            <a:solidFill>
              <a:srgbClr val="000000"/>
            </a:solidFill>
          </a:ln>
        </p:spPr>
        <p:txBody>
          <a:bodyPr/>
          <a:lstStyle/>
          <a:p>
            <a:r>
              <a:rPr lang="de-DE">
                <a:ea typeface="ＭＳ Ｐゴシック" charset="0"/>
                <a:cs typeface="ＭＳ Ｐゴシック" charset="0"/>
              </a:rPr>
              <a:t>keine Bindungsstörung per Definition</a:t>
            </a:r>
          </a:p>
          <a:p>
            <a:endParaRPr lang="de-DE">
              <a:ea typeface="ＭＳ Ｐゴシック" charset="0"/>
              <a:cs typeface="ＭＳ Ｐゴシック" charset="0"/>
            </a:endParaRPr>
          </a:p>
          <a:p>
            <a:r>
              <a:rPr lang="de-DE">
                <a:ea typeface="ＭＳ Ｐゴシック" charset="0"/>
                <a:cs typeface="ＭＳ Ｐゴシック" charset="0"/>
              </a:rPr>
              <a:t>Bindungsdesorganisation als Vulnerabilitäts- und Risikofaktor wird sowohl im Kindes- und Jugendalter als auch im Erwachsenalter durch aktuelle Befunde weiterhin belegt. Die häufigsten Faktoren, die zu einer Bindungsdesorganisation führen, sind Kindesmisshandlung, sowie unverarbeitete Traumata (Gewalt, Verluste, Missbrauch) und Ängste von Eltern</a:t>
            </a:r>
          </a:p>
          <a:p>
            <a:r>
              <a:rPr lang="de-DE">
                <a:ea typeface="ＭＳ Ｐゴシック" charset="0"/>
                <a:cs typeface="ＭＳ Ｐゴシック" charset="0"/>
              </a:rPr>
              <a:t>In einer aktuellen Metaanalyse von Groh et al. (2014) (N=5947) zeigt sich ein signifikanter Zusammenhang zwischen Bindungsdesorganisation und externalierenden Symptomen</a:t>
            </a:r>
          </a:p>
          <a:p>
            <a:r>
              <a:rPr lang="de-DE">
                <a:ea typeface="ＭＳ Ｐゴシック" charset="0"/>
                <a:cs typeface="ＭＳ Ｐゴシック" charset="0"/>
              </a:rPr>
              <a:t> Cyr et al. (201) zeigten einen Zusammenhang mit gehäuften Auftreten unter Hochrisikobedingungen (Maltreatment). </a:t>
            </a:r>
          </a:p>
          <a:p>
            <a:r>
              <a:rPr lang="de-DE">
                <a:ea typeface="ＭＳ Ｐゴシック" charset="0"/>
                <a:cs typeface="ＭＳ Ｐゴシック" charset="0"/>
              </a:rPr>
              <a:t> Benoit und Dozier (2010) wiesen erneut nach, dass desorganisiert gebundene Kinder einen erhöhten Kortisol-Spiegel nach der Fremden Situation (Laborsituation) aufwiesen</a:t>
            </a:r>
          </a:p>
          <a:p>
            <a:r>
              <a:rPr lang="de-DE">
                <a:ea typeface="ＭＳ Ｐゴシック" charset="0"/>
                <a:cs typeface="ＭＳ Ｐゴシック" charset="0"/>
              </a:rPr>
              <a:t> </a:t>
            </a:r>
            <a:r>
              <a:rPr lang="de-DE" sz="2400">
                <a:ea typeface="ＭＳ Ｐゴシック" charset="0"/>
                <a:cs typeface="ＭＳ Ｐゴシック" charset="0"/>
              </a:rPr>
              <a:t>5 Längsschnittstudien dokumentieren, dass die mit 1 Jahr als desorganisiert klassifizierten Kinder im Jugendalter häufiger dazu neigen</a:t>
            </a:r>
            <a:r>
              <a:rPr lang="de-DE" sz="2800">
                <a:ea typeface="ＭＳ Ｐゴシック" charset="0"/>
                <a:cs typeface="ＭＳ Ｐゴシック" charset="0"/>
              </a:rPr>
              <a:t>:</a:t>
            </a:r>
          </a:p>
          <a:p>
            <a:pPr marL="609600" lvl="1" indent="-76200" eaLnBrk="1" hangingPunct="1">
              <a:lnSpc>
                <a:spcPct val="90000"/>
              </a:lnSpc>
            </a:pPr>
            <a:r>
              <a:rPr lang="de-DE" sz="2400" b="1">
                <a:ea typeface="ＭＳ Ｐゴシック" charset="0"/>
              </a:rPr>
              <a:t>aggressiver</a:t>
            </a:r>
            <a:r>
              <a:rPr lang="de-DE" sz="2400">
                <a:ea typeface="ＭＳ Ｐゴシック" charset="0"/>
              </a:rPr>
              <a:t> und </a:t>
            </a:r>
            <a:r>
              <a:rPr lang="de-DE" sz="2400" b="1">
                <a:ea typeface="ＭＳ Ｐゴシック" charset="0"/>
              </a:rPr>
              <a:t>gewalttätiger</a:t>
            </a:r>
            <a:r>
              <a:rPr lang="de-DE" sz="2400">
                <a:ea typeface="ＭＳ Ｐゴシック" charset="0"/>
              </a:rPr>
              <a:t> zu werden</a:t>
            </a:r>
            <a:r>
              <a:rPr lang="de-DE" sz="2400" i="1">
                <a:ea typeface="ＭＳ Ｐゴシック" charset="0"/>
              </a:rPr>
              <a:t> </a:t>
            </a:r>
          </a:p>
          <a:p>
            <a:pPr marL="609600" lvl="1" indent="-76200" eaLnBrk="1" hangingPunct="1">
              <a:lnSpc>
                <a:spcPct val="90000"/>
              </a:lnSpc>
            </a:pPr>
            <a:r>
              <a:rPr lang="de-DE" sz="2000" i="1">
                <a:ea typeface="ＭＳ Ｐゴシック" charset="0"/>
              </a:rPr>
              <a:t> </a:t>
            </a:r>
            <a:r>
              <a:rPr lang="de-DE" sz="1800" i="1">
                <a:ea typeface="ＭＳ Ｐゴシック" charset="0"/>
              </a:rPr>
              <a:t>Lyons-Ruth K (1996): J Consult Clin Psychol 64: 32-40</a:t>
            </a:r>
          </a:p>
          <a:p>
            <a:pPr marL="609600" lvl="1" indent="-76200" eaLnBrk="1" hangingPunct="1">
              <a:lnSpc>
                <a:spcPct val="90000"/>
              </a:lnSpc>
            </a:pPr>
            <a:r>
              <a:rPr lang="de-DE" sz="2400" b="1">
                <a:ea typeface="ＭＳ Ｐゴシック" charset="0"/>
              </a:rPr>
              <a:t>dissoziative</a:t>
            </a:r>
            <a:r>
              <a:rPr lang="de-DE" sz="2400">
                <a:ea typeface="ＭＳ Ｐゴシック" charset="0"/>
              </a:rPr>
              <a:t> Verhaltensweisen zu entwickeln</a:t>
            </a:r>
          </a:p>
          <a:p>
            <a:pPr marL="609600" lvl="1" indent="-76200" eaLnBrk="1" hangingPunct="1">
              <a:lnSpc>
                <a:spcPct val="90000"/>
              </a:lnSpc>
            </a:pPr>
            <a:r>
              <a:rPr lang="de-DE" sz="1800" i="1">
                <a:ea typeface="ＭＳ Ｐゴシック" charset="0"/>
              </a:rPr>
              <a:t>Ogawa J et al. (1997) Dev Psychopathol 9: 855-879;</a:t>
            </a:r>
            <a:endParaRPr lang="de-DE" sz="1800">
              <a:ea typeface="ＭＳ Ｐゴシック" charset="0"/>
            </a:endParaRPr>
          </a:p>
          <a:p>
            <a:r>
              <a:rPr lang="de-DE">
                <a:ea typeface="ＭＳ Ｐゴシック" charset="0"/>
                <a:cs typeface="ＭＳ Ｐゴシック" charset="0"/>
              </a:rPr>
              <a:t>In eigenen Studien zu Borderline-Persönlichkeitsstörungen und  Angststörungen und Depression fanden wir ebenso konsistent einen erhöhten Anteil von diesem Bindungsmuster.</a:t>
            </a:r>
          </a:p>
        </p:txBody>
      </p:sp>
    </p:spTree>
    <p:extLst>
      <p:ext uri="{BB962C8B-B14F-4D97-AF65-F5344CB8AC3E}">
        <p14:creationId xmlns:p14="http://schemas.microsoft.com/office/powerpoint/2010/main" val="417778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A56DCD-0225-9440-97E0-47A4BEFCD8FF}" type="slidenum">
              <a:rPr lang="de-DE" sz="1200">
                <a:latin typeface="Corbel"/>
              </a:rPr>
              <a:pPr/>
              <a:t>5</a:t>
            </a:fld>
            <a:endParaRPr lang="de-DE" sz="1200" dirty="0">
              <a:latin typeface="Corbel"/>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DE">
              <a:ea typeface="ＭＳ Ｐゴシック" charset="0"/>
              <a:cs typeface="ＭＳ Ｐゴシック" charset="0"/>
            </a:endParaRPr>
          </a:p>
        </p:txBody>
      </p:sp>
    </p:spTree>
    <p:extLst>
      <p:ext uri="{BB962C8B-B14F-4D97-AF65-F5344CB8AC3E}">
        <p14:creationId xmlns:p14="http://schemas.microsoft.com/office/powerpoint/2010/main" val="357734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299C94E-9EB3-5545-B720-B6F1D12ECB3A}" type="slidenum">
              <a:rPr lang="de-DE" smtClean="0"/>
              <a:pPr>
                <a:defRPr/>
              </a:pPr>
              <a:t>37</a:t>
            </a:fld>
            <a:endParaRPr lang="de-DE" dirty="0"/>
          </a:p>
        </p:txBody>
      </p:sp>
    </p:spTree>
    <p:extLst>
      <p:ext uri="{BB962C8B-B14F-4D97-AF65-F5344CB8AC3E}">
        <p14:creationId xmlns:p14="http://schemas.microsoft.com/office/powerpoint/2010/main" val="253902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xfrm>
            <a:off x="923925" y="746125"/>
            <a:ext cx="4970463" cy="3727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MS PGothic" charset="0"/>
            </a:endParaRPr>
          </a:p>
        </p:txBody>
      </p:sp>
      <p:sp>
        <p:nvSpPr>
          <p:cNvPr id="61444"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FE2735FB-5080-634A-AD34-F86BFBAC871E}" type="slidenum">
              <a:rPr lang="de-DE">
                <a:latin typeface="Calibri" charset="0"/>
              </a:rPr>
              <a:pPr/>
              <a:t>38</a:t>
            </a:fld>
            <a:endParaRPr lang="de-DE">
              <a:latin typeface="Calibri" charset="0"/>
            </a:endParaRPr>
          </a:p>
        </p:txBody>
      </p:sp>
    </p:spTree>
    <p:extLst>
      <p:ext uri="{BB962C8B-B14F-4D97-AF65-F5344CB8AC3E}">
        <p14:creationId xmlns:p14="http://schemas.microsoft.com/office/powerpoint/2010/main" val="2368812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olienbildplatzhalter 1"/>
          <p:cNvSpPr>
            <a:spLocks noGrp="1" noRot="1" noChangeAspect="1"/>
          </p:cNvSpPr>
          <p:nvPr>
            <p:ph type="sldImg"/>
          </p:nvPr>
        </p:nvSpPr>
        <p:spPr>
          <a:ln/>
        </p:spPr>
      </p:sp>
      <p:sp>
        <p:nvSpPr>
          <p:cNvPr id="139266"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ea typeface="ＭＳ Ｐゴシック" charset="0"/>
                <a:cs typeface="ＭＳ Ｐゴシック" charset="0"/>
              </a:rPr>
              <a:t>Um innere Arbeitsmodelle von Bindung messen zu können, wird das Bindungssystem bei  Kindern und Erwachsenen </a:t>
            </a:r>
            <a:r>
              <a:rPr lang="de-DE" b="1">
                <a:ea typeface="ＭＳ Ｐゴシック" charset="0"/>
                <a:cs typeface="ＭＳ Ｐゴシック" charset="0"/>
              </a:rPr>
              <a:t>aktiviert</a:t>
            </a:r>
            <a:r>
              <a:rPr lang="de-DE">
                <a:ea typeface="ＭＳ Ｐゴシック" charset="0"/>
                <a:cs typeface="ＭＳ Ｐゴシック" charset="0"/>
              </a:rPr>
              <a:t>. Durch die </a:t>
            </a:r>
            <a:r>
              <a:rPr lang="de-DE" b="1">
                <a:ea typeface="ＭＳ Ｐゴシック" charset="0"/>
                <a:cs typeface="ＭＳ Ｐゴシック" charset="0"/>
              </a:rPr>
              <a:t>Stresssituation</a:t>
            </a:r>
            <a:r>
              <a:rPr lang="de-DE">
                <a:ea typeface="ＭＳ Ｐゴシック" charset="0"/>
                <a:cs typeface="ＭＳ Ｐゴシック" charset="0"/>
              </a:rPr>
              <a:t> (Trennung) in der Fremden Situation bzw. die aktivierenden Themen oder Bilder in den Interviews zur Erfassung der Bindungsrepräsentation bei Erwachsenen können </a:t>
            </a:r>
            <a:r>
              <a:rPr lang="de-DE" b="1">
                <a:ea typeface="ＭＳ Ｐゴシック" charset="0"/>
                <a:cs typeface="ＭＳ Ｐゴシック" charset="0"/>
              </a:rPr>
              <a:t>Ressourcen</a:t>
            </a:r>
            <a:r>
              <a:rPr lang="de-DE">
                <a:ea typeface="ＭＳ Ｐゴシック" charset="0"/>
                <a:cs typeface="ＭＳ Ｐゴシック" charset="0"/>
              </a:rPr>
              <a:t> bzw. </a:t>
            </a:r>
            <a:r>
              <a:rPr lang="de-DE" b="1">
                <a:ea typeface="ＭＳ Ｐゴシック" charset="0"/>
                <a:cs typeface="ＭＳ Ｐゴシック" charset="0"/>
              </a:rPr>
              <a:t>Abwehrprozesse</a:t>
            </a:r>
            <a:r>
              <a:rPr lang="de-DE">
                <a:ea typeface="ＭＳ Ｐゴシック" charset="0"/>
                <a:cs typeface="ＭＳ Ｐゴシック" charset="0"/>
              </a:rPr>
              <a:t> erfasst werden. Im folgenden möchte ich zwei Narrative aus  dem AAI gegenüberstellen: Ein Narrativ das Hinweise für ein unverarbeitetes Trauma  zeigt und ein Narrativ, das Merkmale von Integrationsfähigkeit und Reflektionsfähigkeit zeigt.    </a:t>
            </a:r>
          </a:p>
        </p:txBody>
      </p:sp>
      <p:sp>
        <p:nvSpPr>
          <p:cNvPr id="139267"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4E9E38-3E6B-0949-9BAE-ED1CA5524376}" type="slidenum">
              <a:rPr lang="de-DE" sz="1200">
                <a:latin typeface="Corbel"/>
              </a:rPr>
              <a:pPr/>
              <a:t>39</a:t>
            </a:fld>
            <a:endParaRPr lang="de-DE" sz="1200" dirty="0">
              <a:latin typeface="Corbel"/>
            </a:endParaRPr>
          </a:p>
        </p:txBody>
      </p:sp>
    </p:spTree>
    <p:extLst>
      <p:ext uri="{BB962C8B-B14F-4D97-AF65-F5344CB8AC3E}">
        <p14:creationId xmlns:p14="http://schemas.microsoft.com/office/powerpoint/2010/main" val="3654849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Folienbildplatzhalter 1"/>
          <p:cNvSpPr>
            <a:spLocks noGrp="1" noRot="1" noChangeAspect="1" noTextEdit="1"/>
          </p:cNvSpPr>
          <p:nvPr>
            <p:ph type="sldImg"/>
          </p:nvPr>
        </p:nvSpPr>
        <p:spPr>
          <a:ln/>
        </p:spPr>
      </p:sp>
      <p:sp>
        <p:nvSpPr>
          <p:cNvPr id="327682"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ea typeface="ＭＳ Ｐゴシック" charset="0"/>
              <a:cs typeface="ＭＳ Ｐゴシック" charset="0"/>
            </a:endParaRPr>
          </a:p>
        </p:txBody>
      </p:sp>
      <p:sp>
        <p:nvSpPr>
          <p:cNvPr id="327683"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9504D5-20ED-DF4B-8478-8DF994463AC6}" type="slidenum">
              <a:rPr lang="de-DE" sz="1200">
                <a:latin typeface="Corbel"/>
                <a:ea typeface="Osaka" charset="0"/>
                <a:cs typeface="Osaka" charset="0"/>
              </a:rPr>
              <a:pPr eaLnBrk="1" hangingPunct="1"/>
              <a:t>41</a:t>
            </a:fld>
            <a:endParaRPr lang="de-DE" sz="1200" dirty="0">
              <a:latin typeface="Corbel"/>
              <a:ea typeface="Osaka" charset="0"/>
              <a:cs typeface="Osaka" charset="0"/>
            </a:endParaRPr>
          </a:p>
        </p:txBody>
      </p:sp>
    </p:spTree>
    <p:extLst>
      <p:ext uri="{BB962C8B-B14F-4D97-AF65-F5344CB8AC3E}">
        <p14:creationId xmlns:p14="http://schemas.microsoft.com/office/powerpoint/2010/main" val="4165718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DB8BCA-5D30-8B4A-87A6-803969605831}" type="slidenum">
              <a:rPr lang="de-DE" sz="1200">
                <a:latin typeface="Corbel" panose="020B0503020204020204" pitchFamily="34" charset="0"/>
              </a:rPr>
              <a:pPr/>
              <a:t>42</a:t>
            </a:fld>
            <a:endParaRPr lang="de-DE" sz="1200" dirty="0">
              <a:latin typeface="Corbel" panose="020B0503020204020204" pitchFamily="34"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ea typeface="ＭＳ Ｐゴシック" charset="0"/>
              <a:cs typeface="ＭＳ Ｐゴシック" charset="0"/>
            </a:endParaRPr>
          </a:p>
        </p:txBody>
      </p:sp>
    </p:spTree>
    <p:extLst>
      <p:ext uri="{BB962C8B-B14F-4D97-AF65-F5344CB8AC3E}">
        <p14:creationId xmlns:p14="http://schemas.microsoft.com/office/powerpoint/2010/main" val="188728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nSpc>
                <a:spcPct val="90000"/>
              </a:lnSpc>
            </a:pPr>
            <a:r>
              <a:rPr lang="de-DE" sz="1200" kern="1200" dirty="0">
                <a:solidFill>
                  <a:schemeClr val="tx1"/>
                </a:solidFill>
                <a:latin typeface="+mn-lt"/>
                <a:ea typeface="+mn-ea"/>
                <a:cs typeface="+mn-cs"/>
              </a:rPr>
              <a:t>Ein heißer Julitag. Zum Erstinterviewtermin in der psychotherapeutischen Ambulanz kommt eine 30jährige attraktive, sehr locker sommerlich bekleidete Patientin, die das Gespräch mit dem Satz beginnt: "</a:t>
            </a:r>
            <a:r>
              <a:rPr lang="de-DE" sz="1200" i="1" kern="1200" dirty="0">
                <a:solidFill>
                  <a:schemeClr val="tx1"/>
                </a:solidFill>
                <a:latin typeface="+mn-lt"/>
                <a:ea typeface="+mn-ea"/>
                <a:cs typeface="+mn-cs"/>
              </a:rPr>
              <a:t>Mein Hund stirbt heute, deshalb schaue ich so aus</a:t>
            </a:r>
            <a:r>
              <a:rPr lang="de-DE" sz="1200" kern="1200" dirty="0">
                <a:solidFill>
                  <a:schemeClr val="tx1"/>
                </a:solidFill>
                <a:latin typeface="+mn-lt"/>
                <a:ea typeface="+mn-ea"/>
                <a:cs typeface="+mn-cs"/>
              </a:rPr>
              <a:t>". In dem Moment steigen ihr Tränen in die Augen. Es kommt mir so vor, als brauche sie dieses traurige Ereignis als Eintrittskarte, um über sich selbst sprechen zu können. Ihre Traurigkeit versucht sie dann mit einem fröhlichen Lachen zu vertuschen. Auffallend schnell bewegen sich ihre Augen hin und her und ich frage mich, an was die Patientin gerade denkt. Ich erfahre, dass sie vor ca. 2 Jahren von einem Psychiater wegen depressiver Verstimmungen medikamentös behandelt wurde. Ihre Beschwerden bezeichnet sie als Stimmungseinbrüche, die sie immer wieder "lahm legen". An solchen Tagen zieht sie sich zurück, will niemanden sprechen, geht nicht zur Arbeit, dunkelt den Raum ab, ist niedergeschlagen, verzweifelt und stellt sich "tot". </a:t>
            </a:r>
          </a:p>
          <a:p>
            <a:pPr>
              <a:lnSpc>
                <a:spcPct val="90000"/>
              </a:lnSpc>
            </a:pPr>
            <a:r>
              <a:rPr lang="de-DE" sz="1200" dirty="0">
                <a:latin typeface="Arial" charset="0"/>
              </a:rPr>
              <a:t>Chefsekretärin, 33 Jahre alt</a:t>
            </a:r>
          </a:p>
          <a:p>
            <a:pPr>
              <a:lnSpc>
                <a:spcPct val="90000"/>
              </a:lnSpc>
            </a:pPr>
            <a:r>
              <a:rPr lang="de-DE" sz="1200" b="1" dirty="0">
                <a:latin typeface="Arial" charset="0"/>
              </a:rPr>
              <a:t>Beschwerden</a:t>
            </a:r>
            <a:r>
              <a:rPr lang="de-DE" sz="1200" dirty="0">
                <a:latin typeface="Arial" charset="0"/>
              </a:rPr>
              <a:t>: anhaltende Niedergeschlagenheit, scheiternde Beziehungen zu Männern, Rückzüge mit stundenlangem Schlafen, </a:t>
            </a:r>
            <a:r>
              <a:rPr lang="de-DE" sz="1200" dirty="0" err="1">
                <a:latin typeface="Arial" charset="0"/>
              </a:rPr>
              <a:t>chronifizierte</a:t>
            </a:r>
            <a:r>
              <a:rPr lang="de-DE" sz="1200" dirty="0">
                <a:latin typeface="Arial" charset="0"/>
              </a:rPr>
              <a:t> Migräne, Grübeln</a:t>
            </a:r>
          </a:p>
          <a:p>
            <a:pPr>
              <a:lnSpc>
                <a:spcPct val="90000"/>
              </a:lnSpc>
            </a:pPr>
            <a:r>
              <a:rPr lang="de-DE" sz="1200" b="1" dirty="0">
                <a:latin typeface="Arial" charset="0"/>
              </a:rPr>
              <a:t>Biographische Daten</a:t>
            </a:r>
            <a:r>
              <a:rPr lang="de-DE" sz="1200" dirty="0">
                <a:latin typeface="Arial" charset="0"/>
              </a:rPr>
              <a:t>: Die Patientin wuchs mit einem zwei Jahre jüngeren Bruder in eher bescheidenen Verhältnissen auf, der Vater, Alkoholiker, selbstständig arbeitend in einem Getränkevertrieb, die Mutter meist zuhause. Die Eltern ließen sich scheiden, als die Patientin 6 Jahre alt war.</a:t>
            </a:r>
          </a:p>
          <a:p>
            <a:pPr>
              <a:lnSpc>
                <a:spcPct val="90000"/>
              </a:lnSpc>
            </a:pPr>
            <a:r>
              <a:rPr lang="de-DE" sz="1200" dirty="0">
                <a:latin typeface="Arial" charset="0"/>
              </a:rPr>
              <a:t>3stündige psychoanalytische Behandlung</a:t>
            </a:r>
          </a:p>
          <a:p>
            <a:endParaRPr lang="de-DE" dirty="0"/>
          </a:p>
        </p:txBody>
      </p:sp>
      <p:sp>
        <p:nvSpPr>
          <p:cNvPr id="4" name="Foliennummernplatzhalter 3"/>
          <p:cNvSpPr>
            <a:spLocks noGrp="1"/>
          </p:cNvSpPr>
          <p:nvPr>
            <p:ph type="sldNum" sz="quarter" idx="10"/>
          </p:nvPr>
        </p:nvSpPr>
        <p:spPr/>
        <p:txBody>
          <a:bodyPr/>
          <a:lstStyle/>
          <a:p>
            <a:fld id="{F43CDB25-FC21-1A47-833C-8AF1B7704BF2}" type="slidenum">
              <a:rPr lang="de-DE" smtClean="0"/>
              <a:pPr/>
              <a:t>43</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36C86A39-9D4D-96BB-AD46-772C23FA0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EC5F8C-F216-2043-B7C8-30308AECCD57}" type="slidenum">
              <a:rPr lang="de-DE" altLang="de-DE" sz="1200">
                <a:latin typeface="Times New Roman" panose="02020603050405020304" pitchFamily="18" charset="0"/>
              </a:rPr>
              <a:pPr eaLnBrk="1" hangingPunct="1"/>
              <a:t>44</a:t>
            </a:fld>
            <a:endParaRPr lang="de-DE" altLang="de-DE" sz="1200">
              <a:latin typeface="Times New Roman" panose="02020603050405020304" pitchFamily="18" charset="0"/>
            </a:endParaRPr>
          </a:p>
        </p:txBody>
      </p:sp>
      <p:sp>
        <p:nvSpPr>
          <p:cNvPr id="84994" name="Rectangle 2">
            <a:extLst>
              <a:ext uri="{FF2B5EF4-FFF2-40B4-BE49-F238E27FC236}">
                <a16:creationId xmlns:a16="http://schemas.microsoft.com/office/drawing/2014/main" id="{34097A17-E1F8-152B-BAE7-B3B3115C39F6}"/>
              </a:ext>
            </a:extLst>
          </p:cNvPr>
          <p:cNvSpPr>
            <a:spLocks noGrp="1" noRot="1" noChangeAspect="1" noChangeArrowheads="1"/>
          </p:cNvSpPr>
          <p:nvPr>
            <p:ph type="sldImg"/>
          </p:nvPr>
        </p:nvSpPr>
        <p:spPr>
          <a:xfrm>
            <a:off x="1146175" y="687388"/>
            <a:ext cx="4567238" cy="3425825"/>
          </a:xfrm>
          <a:solidFill>
            <a:srgbClr val="FFFFFF"/>
          </a:solidFill>
          <a:ln/>
        </p:spPr>
      </p:sp>
      <p:sp>
        <p:nvSpPr>
          <p:cNvPr id="84995" name="Rectangle 3">
            <a:extLst>
              <a:ext uri="{FF2B5EF4-FFF2-40B4-BE49-F238E27FC236}">
                <a16:creationId xmlns:a16="http://schemas.microsoft.com/office/drawing/2014/main" id="{EA6F87EB-9C84-EE98-A793-C6C732FABFC0}"/>
              </a:ext>
            </a:extLst>
          </p:cNvPr>
          <p:cNvSpPr>
            <a:spLocks noGrp="1" noChangeArrowheads="1"/>
          </p:cNvSpPr>
          <p:nvPr>
            <p:ph type="body" idx="1"/>
          </p:nvPr>
        </p:nvSpPr>
        <p:spPr>
          <a:xfrm>
            <a:off x="911225" y="4343400"/>
            <a:ext cx="5035550" cy="4113213"/>
          </a:xfrm>
          <a:solidFill>
            <a:srgbClr val="FFFFFF"/>
          </a:solidFill>
          <a:ln>
            <a:solidFill>
              <a:srgbClr val="000000"/>
            </a:solidFill>
          </a:ln>
        </p:spPr>
        <p:txBody>
          <a:bodyPr/>
          <a:lstStyle/>
          <a:p>
            <a:pPr eaLnBrk="1" hangingPunct="1"/>
            <a:endParaRPr lang="de-DE" altLang="de-D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lienbildplatzhalter 1"/>
          <p:cNvSpPr>
            <a:spLocks noGrp="1" noRot="1" noChangeAspect="1"/>
          </p:cNvSpPr>
          <p:nvPr>
            <p:ph type="sldImg"/>
          </p:nvPr>
        </p:nvSpPr>
        <p:spPr>
          <a:ln/>
        </p:spPr>
      </p:sp>
      <p:sp>
        <p:nvSpPr>
          <p:cNvPr id="3" name="Notizenplatzhalter 2"/>
          <p:cNvSpPr>
            <a:spLocks noGrp="1"/>
          </p:cNvSpPr>
          <p:nvPr>
            <p:ph type="body" idx="1"/>
          </p:nvPr>
        </p:nvSpPr>
        <p:spPr/>
        <p:txBody>
          <a:bodyPr/>
          <a:lstStyle/>
          <a:p>
            <a:pPr>
              <a:defRPr/>
            </a:pPr>
            <a:r>
              <a:rPr lang="de-DE" dirty="0">
                <a:ea typeface="+mn-ea"/>
                <a:cs typeface="+mn-cs"/>
              </a:rPr>
              <a:t>In den letzten 15 Jahren wurden Forschungsansätze entwickelt, um die Frage zu beantworten, ob Bindungssicherheit oder Bindungsunsicherheit die körperliche und psychische Gesundheit des Menschen beeinflussen können. </a:t>
            </a:r>
            <a:r>
              <a:rPr lang="de-DE" dirty="0" err="1">
                <a:ea typeface="+mn-ea"/>
                <a:cs typeface="+mn-cs"/>
              </a:rPr>
              <a:t>Maunder</a:t>
            </a:r>
            <a:r>
              <a:rPr lang="de-DE" dirty="0">
                <a:ea typeface="+mn-ea"/>
                <a:cs typeface="+mn-cs"/>
              </a:rPr>
              <a:t> &amp; Hunter (2001) entwickelten einen ersten relevanten Ansatz für die Psychosomatische Medizin und Gesundheitspsychologie, dem weitere Theorien und Forschungsarbeiten folgten.  </a:t>
            </a:r>
            <a:r>
              <a:rPr lang="de-DE" dirty="0" err="1">
                <a:ea typeface="+mn-ea"/>
                <a:cs typeface="+mn-cs"/>
              </a:rPr>
              <a:t>Ciechanowski</a:t>
            </a:r>
            <a:r>
              <a:rPr lang="de-DE" dirty="0">
                <a:ea typeface="+mn-ea"/>
                <a:cs typeface="+mn-cs"/>
              </a:rPr>
              <a:t> et al. (2002) belegten beispielsweise, dass eine hohe Ausprägung der Bindungsdimension "Angst"  die subjektive Wahrnehmung von körperlichen Symptomen fördert. Dieses Ergebnis konnte in einer aktuellen Studie mit 127 Patienten einer psychosomatischen Institutsambulanz repliziert werden (Wulf et al. 2012). </a:t>
            </a:r>
            <a:r>
              <a:rPr lang="de-DE" dirty="0" err="1">
                <a:ea typeface="+mn-ea"/>
                <a:cs typeface="+mn-cs"/>
              </a:rPr>
              <a:t>Ciechanowski</a:t>
            </a:r>
            <a:r>
              <a:rPr lang="de-DE" dirty="0">
                <a:ea typeface="+mn-ea"/>
                <a:cs typeface="+mn-cs"/>
              </a:rPr>
              <a:t> et al. (2002) fanden in einer großen Kohorte den Zusammenhang zwischen unsicher-distanziertem Bindungsstil und Krankheitsverhalten bei Diabetes. Eine Fragebogen-Studie (</a:t>
            </a:r>
            <a:r>
              <a:rPr lang="de-DE" dirty="0" err="1">
                <a:ea typeface="+mn-ea"/>
                <a:cs typeface="+mn-cs"/>
              </a:rPr>
              <a:t>McWilliams</a:t>
            </a:r>
            <a:r>
              <a:rPr lang="de-DE" dirty="0">
                <a:ea typeface="+mn-ea"/>
                <a:cs typeface="+mn-cs"/>
              </a:rPr>
              <a:t> &amp; Bailey 2010) belegte, dass unsicher-ängstlich gebundene Probanden häufiger von Herzattacken, Herzinfarkt und Bluthochdruck berichteten  als sicher-gebundene. Waller et al. (2004) beschrieben ebenso einen höheren Anteil an Bindungsunsicherheit bei </a:t>
            </a:r>
            <a:r>
              <a:rPr lang="de-DE" dirty="0" err="1">
                <a:ea typeface="+mn-ea"/>
                <a:cs typeface="+mn-cs"/>
              </a:rPr>
              <a:t>somatoformen</a:t>
            </a:r>
            <a:r>
              <a:rPr lang="de-DE" dirty="0">
                <a:ea typeface="+mn-ea"/>
                <a:cs typeface="+mn-cs"/>
              </a:rPr>
              <a:t> Störungen (gemessen mit dem Adult Attachment Interview, AAI, George et al. 1985). Die Studie von Neumann et al. (2009) wies Zusammenhänge zwischen „unverarbeitetes Trauma“ im AAI und </a:t>
            </a:r>
            <a:r>
              <a:rPr lang="de-DE" dirty="0" err="1">
                <a:ea typeface="+mn-ea"/>
                <a:cs typeface="+mn-cs"/>
              </a:rPr>
              <a:t>somatoformen</a:t>
            </a:r>
            <a:r>
              <a:rPr lang="de-DE" dirty="0">
                <a:ea typeface="+mn-ea"/>
                <a:cs typeface="+mn-cs"/>
              </a:rPr>
              <a:t> Schmerzstörungen auf.  Eine Metaanalyse von </a:t>
            </a:r>
            <a:r>
              <a:rPr lang="de-DE" dirty="0" err="1">
                <a:ea typeface="+mn-ea"/>
                <a:cs typeface="+mn-cs"/>
              </a:rPr>
              <a:t>Bakermans-Kranenburg</a:t>
            </a:r>
            <a:r>
              <a:rPr lang="de-DE" dirty="0">
                <a:ea typeface="+mn-ea"/>
                <a:cs typeface="+mn-cs"/>
              </a:rPr>
              <a:t> &amp; van </a:t>
            </a:r>
            <a:r>
              <a:rPr lang="de-DE" dirty="0" err="1">
                <a:ea typeface="+mn-ea"/>
                <a:cs typeface="+mn-cs"/>
              </a:rPr>
              <a:t>IJzendoorn</a:t>
            </a:r>
            <a:r>
              <a:rPr lang="de-DE" dirty="0">
                <a:ea typeface="+mn-ea"/>
                <a:cs typeface="+mn-cs"/>
              </a:rPr>
              <a:t> (2009) zeigt darüber hinaus, dass weitverbreitete Störungsbilder wie z. B.  Angststörungen, Essstörungen, Depression, Persönlichkeitsstörungen und Suchterkrankungen ebenfalls hoch signifikant mit unsicherer Bindungsrepräsentation assoziiert sind. Insbesondere Störungsbilder mit Traumatisierungen (sexueller Missbrauch, Misshandlung) haben einen erhöhten Anteil an unverarbeiteten Bindungstraumata, was die Bedeutung des Zusammenhangs von sog. desorganisierter Bindung und Psychopathologie nachdrücklich belegt (siehe auch Buchheim &amp; George 2012, </a:t>
            </a:r>
            <a:r>
              <a:rPr lang="de-DE" dirty="0" err="1">
                <a:ea typeface="+mn-ea"/>
                <a:cs typeface="+mn-cs"/>
              </a:rPr>
              <a:t>Juen</a:t>
            </a:r>
            <a:r>
              <a:rPr lang="de-DE" dirty="0">
                <a:ea typeface="+mn-ea"/>
                <a:cs typeface="+mn-cs"/>
              </a:rPr>
              <a:t> et al. 2013).</a:t>
            </a:r>
            <a:r>
              <a:rPr lang="de-DE" dirty="0"/>
              <a:t> </a:t>
            </a:r>
          </a:p>
        </p:txBody>
      </p:sp>
      <p:sp>
        <p:nvSpPr>
          <p:cNvPr id="26627"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2B0FF5F9-144A-4D4B-B39C-E29262C1E0A0}" type="slidenum">
              <a:rPr lang="de-DE" sz="1200" baseline="0">
                <a:latin typeface="Corbel" panose="020B0503020204020204" pitchFamily="34" charset="0"/>
              </a:rPr>
              <a:pPr eaLnBrk="1" hangingPunct="1"/>
              <a:t>47</a:t>
            </a:fld>
            <a:endParaRPr lang="de-DE" sz="1200" baseline="0" dirty="0">
              <a:latin typeface="Corbel" panose="020B0503020204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CBA20F8-FCE0-9640-AF89-E68924815E48}" type="slidenum">
              <a:rPr lang="de-DE" sz="1200">
                <a:latin typeface="Corbel" panose="020B0503020204020204" pitchFamily="34" charset="0"/>
              </a:rPr>
              <a:pPr/>
              <a:t>48</a:t>
            </a:fld>
            <a:endParaRPr lang="de-DE" sz="1200" dirty="0">
              <a:latin typeface="Corbel" panose="020B0503020204020204" pitchFamily="34" charset="0"/>
            </a:endParaRPr>
          </a:p>
        </p:txBody>
      </p:sp>
      <p:sp>
        <p:nvSpPr>
          <p:cNvPr id="79875" name="Folienbildplatzhalter 1"/>
          <p:cNvSpPr>
            <a:spLocks noGrp="1" noRot="1" noChangeAspect="1" noTextEdit="1"/>
          </p:cNvSpPr>
          <p:nvPr>
            <p:ph type="sldImg"/>
          </p:nvPr>
        </p:nvSpPr>
        <p:spPr>
          <a:ln/>
        </p:spPr>
      </p:sp>
      <p:sp>
        <p:nvSpPr>
          <p:cNvPr id="79876"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DE"/>
              <a:t>Bindung als Vulnerabilitätsfaktor für Psychopathologie. Hier muss noch die Angststörung eingefügt werden</a:t>
            </a:r>
          </a:p>
          <a:p>
            <a:pPr eaLnBrk="1" hangingPunct="1"/>
            <a:endParaRPr lang="de-DE"/>
          </a:p>
          <a:p>
            <a:pPr eaLnBrk="1" hangingPunct="1"/>
            <a:r>
              <a:rPr lang="de-DE"/>
              <a:t>In der Grafik fehlt noch die Angststörung und Kreise um Angst, Depression und Borderline (neue Zeile)</a:t>
            </a:r>
          </a:p>
          <a:p>
            <a:pPr eaLnBrk="1" hangingPunct="1"/>
            <a:endParaRPr lang="de-DE"/>
          </a:p>
          <a:p>
            <a:pPr eaLnBrk="1" hangingPunct="1"/>
            <a:endParaRPr lang="de-DE"/>
          </a:p>
          <a:p>
            <a:pPr eaLnBrk="1" hangingPunct="1">
              <a:spcBef>
                <a:spcPct val="20000"/>
              </a:spcBef>
            </a:pPr>
            <a:r>
              <a:rPr lang="de-DE">
                <a:solidFill>
                  <a:schemeClr val="tx2"/>
                </a:solidFill>
              </a:rPr>
              <a:t>Bindungsmerkmale prädiktiv für das Ergebnis von Psychotherapie?</a:t>
            </a:r>
            <a:br>
              <a:rPr lang="de-DE" sz="1400">
                <a:solidFill>
                  <a:schemeClr val="tx2"/>
                </a:solidFill>
              </a:rPr>
            </a:br>
            <a:r>
              <a:rPr lang="de-DE" sz="1000">
                <a:solidFill>
                  <a:schemeClr val="tx2"/>
                </a:solidFill>
              </a:rPr>
              <a:t>(Metaanalyse, 14 Studien,  Levy et al. 2011)</a:t>
            </a:r>
            <a:r>
              <a:rPr lang="de-DE" sz="900" b="1"/>
              <a:t> positiver </a:t>
            </a:r>
            <a:r>
              <a:rPr lang="de-DE" sz="900"/>
              <a:t>Zusammenhang zwischen Bindungs</a:t>
            </a:r>
            <a:r>
              <a:rPr lang="de-DE" sz="900" i="1"/>
              <a:t>sicherheit</a:t>
            </a:r>
            <a:r>
              <a:rPr lang="de-DE" sz="900"/>
              <a:t> und dem </a:t>
            </a:r>
            <a:r>
              <a:rPr lang="de-DE" sz="1000"/>
              <a:t>Behandlungsergebnis (d = 0,37</a:t>
            </a:r>
          </a:p>
          <a:p>
            <a:pPr eaLnBrk="1" hangingPunct="1">
              <a:spcBef>
                <a:spcPct val="20000"/>
              </a:spcBef>
            </a:pPr>
            <a:r>
              <a:rPr lang="de-DE" sz="1000" b="1"/>
              <a:t>negativer </a:t>
            </a:r>
            <a:r>
              <a:rPr lang="de-DE" sz="1000"/>
              <a:t>Zusammenhang zwischen Therapieerfolg und </a:t>
            </a:r>
            <a:r>
              <a:rPr lang="de-DE" sz="1000" i="1"/>
              <a:t>ängstlicher (verstrickter) </a:t>
            </a:r>
            <a:r>
              <a:rPr lang="de-DE" sz="1000"/>
              <a:t>Bindung (d = 0,46). </a:t>
            </a:r>
          </a:p>
          <a:p>
            <a:pPr eaLnBrk="1" hangingPunct="1">
              <a:spcBef>
                <a:spcPct val="20000"/>
              </a:spcBef>
            </a:pPr>
            <a:r>
              <a:rPr lang="de-DE" sz="1000" b="1"/>
              <a:t>kein systematischer </a:t>
            </a:r>
            <a:r>
              <a:rPr lang="de-DE" sz="1000"/>
              <a:t>Zusammenhang zwischen dem Behandlungsergebnis und dem Ausmaß an Bindungs</a:t>
            </a:r>
            <a:r>
              <a:rPr lang="de-DE" sz="1000" i="1"/>
              <a:t>vermeidung </a:t>
            </a:r>
            <a:r>
              <a:rPr lang="de-DE" sz="1000"/>
              <a:t>(d = –0,01).</a:t>
            </a:r>
          </a:p>
          <a:p>
            <a:pPr eaLnBrk="1" hangingPunct="1"/>
            <a:endParaRPr lang="de-DE" sz="1000">
              <a:solidFill>
                <a:schemeClr val="tx2"/>
              </a:solidFill>
            </a:endParaRPr>
          </a:p>
          <a:p>
            <a:pPr eaLnBrk="1" hangingPunct="1"/>
            <a:endParaRPr lang="de-DE"/>
          </a:p>
        </p:txBody>
      </p:sp>
      <p:sp>
        <p:nvSpPr>
          <p:cNvPr id="79877" name="Foliennummernplatzhalter 3"/>
          <p:cNvSpPr txBox="1">
            <a:spLocks noGrp="1"/>
          </p:cNvSpPr>
          <p:nvPr/>
        </p:nvSpPr>
        <p:spPr bwMode="auto">
          <a:xfrm>
            <a:off x="3843020" y="9422765"/>
            <a:ext cx="2938780" cy="495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3DD14FD-0B8C-274D-8542-FBB693D6434B}" type="slidenum">
              <a:rPr lang="de-DE" sz="1200">
                <a:latin typeface="Corbel" panose="020B0503020204020204" pitchFamily="34" charset="0"/>
                <a:ea typeface="Osaka" charset="0"/>
                <a:cs typeface="Osaka" charset="0"/>
              </a:rPr>
              <a:pPr algn="r"/>
              <a:t>48</a:t>
            </a:fld>
            <a:endParaRPr lang="de-DE" sz="1200" dirty="0">
              <a:latin typeface="Corbel" panose="020B0503020204020204" pitchFamily="34" charset="0"/>
              <a:ea typeface="Osaka" charset="0"/>
              <a:cs typeface="Osak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FB37CE-DB4D-C04B-8AB2-295954C65896}" type="slidenum">
              <a:rPr lang="de-DE" smtClean="0"/>
              <a:pPr/>
              <a:t>49</a:t>
            </a:fld>
            <a:endParaRPr lang="de-DE" dirty="0"/>
          </a:p>
        </p:txBody>
      </p:sp>
    </p:spTree>
    <p:extLst>
      <p:ext uri="{BB962C8B-B14F-4D97-AF65-F5344CB8AC3E}">
        <p14:creationId xmlns:p14="http://schemas.microsoft.com/office/powerpoint/2010/main" val="330302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lienbildplatzhalter 1"/>
          <p:cNvSpPr>
            <a:spLocks noGrp="1" noRot="1" noChangeAspect="1" noTextEdit="1"/>
          </p:cNvSpPr>
          <p:nvPr>
            <p:ph type="sldImg"/>
          </p:nvPr>
        </p:nvSpPr>
        <p:spPr>
          <a:ln/>
        </p:spPr>
      </p:sp>
      <p:sp>
        <p:nvSpPr>
          <p:cNvPr id="36866"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ea typeface="ＭＳ Ｐゴシック" charset="0"/>
                <a:cs typeface="ＭＳ Ｐゴシック" charset="0"/>
              </a:rPr>
              <a:t>Die Bindungstheorie wurde vom Psychoanalytiker und Kinderpsychiater John Bowlby  entwickelt und hat demnach eine psychoanalytische Traditiion.</a:t>
            </a:r>
          </a:p>
          <a:p>
            <a:r>
              <a:rPr lang="de-DE">
                <a:ea typeface="ＭＳ Ｐゴシック" charset="0"/>
                <a:cs typeface="ＭＳ Ｐゴシック" charset="0"/>
              </a:rPr>
              <a:t>Eingang gefunden hat die Theorie in die akademische Entwicklungspsychologie mit Studien zur transgenerationalen Weitergabe von Bindungsmustern.</a:t>
            </a:r>
          </a:p>
          <a:p>
            <a:r>
              <a:rPr lang="de-DE">
                <a:ea typeface="ＭＳ Ｐゴシック" charset="0"/>
                <a:cs typeface="ＭＳ Ｐゴシック" charset="0"/>
              </a:rPr>
              <a:t>Die Klinische Bindungsforschung zeigt die Bedeutung und klinischen Implikationen von Bindungsmustern und deren Einfluss in der therapeutischen Beziehung und Möglichkeiten Veränderungen von Repräsentationen eigener Bindungserfahrungen im Verlauf einer Psychotherapie</a:t>
            </a:r>
          </a:p>
          <a:p>
            <a:r>
              <a:rPr lang="de-DE">
                <a:ea typeface="ＭＳ Ｐゴシック" charset="0"/>
                <a:cs typeface="ＭＳ Ｐゴシック" charset="0"/>
              </a:rPr>
              <a:t>Die Bindungsforschung hat weiterhin eine neurobiologische Fundierung, was sich an zahlreichen Studien vorwiegend im Tiermodell und auch in den letzten Jahren in Studien im Humanbereich zeigen.</a:t>
            </a:r>
          </a:p>
          <a:p>
            <a:endParaRPr lang="de-DE">
              <a:ea typeface="ＭＳ Ｐゴシック" charset="0"/>
              <a:cs typeface="ＭＳ Ｐゴシック" charset="0"/>
            </a:endParaRPr>
          </a:p>
          <a:p>
            <a:endParaRPr lang="de-DE">
              <a:ea typeface="ＭＳ Ｐゴシック" charset="0"/>
              <a:cs typeface="ＭＳ Ｐゴシック" charset="0"/>
            </a:endParaRPr>
          </a:p>
        </p:txBody>
      </p:sp>
      <p:sp>
        <p:nvSpPr>
          <p:cNvPr id="36867"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9A42DF-2038-2F41-83FF-C57B869F8110}" type="slidenum">
              <a:rPr lang="de-DE" sz="1200">
                <a:latin typeface="Corbel"/>
                <a:ea typeface="Osaka" charset="0"/>
                <a:cs typeface="Osaka" charset="0"/>
              </a:rPr>
              <a:pPr eaLnBrk="1" hangingPunct="1"/>
              <a:t>6</a:t>
            </a:fld>
            <a:endParaRPr lang="de-DE" sz="1200" dirty="0">
              <a:latin typeface="Corbel"/>
              <a:ea typeface="Osaka" charset="0"/>
              <a:cs typeface="Osak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A56DCD-0225-9440-97E0-47A4BEFCD8FF}" type="slidenum">
              <a:rPr lang="de-DE" sz="1200">
                <a:latin typeface="Corbel"/>
              </a:rPr>
              <a:pPr/>
              <a:t>50</a:t>
            </a:fld>
            <a:endParaRPr lang="de-DE" sz="1200" dirty="0">
              <a:latin typeface="Corbel"/>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DE">
              <a:ea typeface="ＭＳ Ｐゴシック" charset="0"/>
              <a:cs typeface="ＭＳ Ｐゴシック" charset="0"/>
            </a:endParaRPr>
          </a:p>
        </p:txBody>
      </p:sp>
    </p:spTree>
    <p:extLst>
      <p:ext uri="{BB962C8B-B14F-4D97-AF65-F5344CB8AC3E}">
        <p14:creationId xmlns:p14="http://schemas.microsoft.com/office/powerpoint/2010/main" val="331329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Folienbildplatzhalter 1"/>
          <p:cNvSpPr>
            <a:spLocks noGrp="1" noRot="1" noChangeAspect="1"/>
          </p:cNvSpPr>
          <p:nvPr>
            <p:ph type="sldImg"/>
          </p:nvPr>
        </p:nvSpPr>
        <p:spPr>
          <a:ln/>
        </p:spPr>
      </p:sp>
      <p:sp>
        <p:nvSpPr>
          <p:cNvPr id="75778"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a:latin typeface="Times New Roman" charset="0"/>
                <a:ea typeface="ＭＳ Ｐゴシック" charset="0"/>
                <a:cs typeface="ＭＳ Ｐゴシック" charset="0"/>
              </a:rPr>
              <a:t>Patienten (nicht bei den Kontrollen) zeigten eine signifikante Aktivierung im anterioren cingulären Kortex, und zwar in einer Teilregion, die nach der Übersicht sowohl von Vogt (Nature) mit Furcht und nach Eisenberger et al. (2003) psychologischem Schmerz assoziiert sind (Does rejection hurt? Science). Dieser Befund wurde kürzlich von Koenigsberg bei Borderline-Patienten ebenso gefunden (IAPS Bilder) als sie die Anweisung hatten sich die IAPS Bilder anzusehen und sich emotional einzulassen.</a:t>
            </a:r>
          </a:p>
          <a:p>
            <a:r>
              <a:rPr lang="de-DE">
                <a:latin typeface="Times New Roman" charset="0"/>
                <a:ea typeface="ＭＳ Ｐゴシック" charset="0"/>
                <a:cs typeface="ＭＳ Ｐゴシック" charset="0"/>
              </a:rPr>
              <a:t>Die neurobiologischen Befunde untermauern einen diagnostisch relevanten Aspekt. 6-Jahres-Katamnese (Zanarini et al. 2003): Impulsivität und selbstschädigendes Verhalten sind am besten rückläufig, Kognitives und interpersonelles Verhalten bessern sich, aber die schmerzvolle Angst vor dem Verlassenwerden und Alleinsein persistiert. Alleinsein ein zentrales Symptom, das hier auch neuronal sich abbilden lässt. </a:t>
            </a:r>
          </a:p>
          <a:p>
            <a:r>
              <a:rPr lang="de-DE">
                <a:latin typeface="Times New Roman" charset="0"/>
                <a:ea typeface="ＭＳ Ｐゴシック" charset="0"/>
                <a:cs typeface="ＭＳ Ｐゴシック" charset="0"/>
              </a:rPr>
              <a:t>Borderline-Patienten werden auch als hypersensitiv gegenüber ihrer sozialen Umwelt beschrieben, da sie misstrauisch sind und unklare soziale Reize schlecht einordnen können (dies wurde auch in der Arbeit von Donegan et al. mit den Primäraffekten deutlich, hier reagierten die BDP auch auf die neutralen Gesichtsausdrücke mit einer erhöhten Amygdala-Aktivierung. Es stellt sich die Frage, ob es Substanzen gibt, die prosoziales Verhalten und bindungsspezifische Prozesse fördern sowie die Fähigkeit den emotionalen Zustand des anderen besser einschätzen zu können.</a:t>
            </a:r>
          </a:p>
        </p:txBody>
      </p:sp>
      <p:sp>
        <p:nvSpPr>
          <p:cNvPr id="75779"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eaLnBrk="1" hangingPunct="1"/>
            <a:fld id="{E3B94B9F-C310-FB48-9695-2537557E08E8}" type="slidenum">
              <a:rPr lang="en-US" sz="1200" i="0"/>
              <a:pPr eaLnBrk="1" hangingPunct="1"/>
              <a:t>53</a:t>
            </a:fld>
            <a:endParaRPr lang="en-US" sz="1200" i="0"/>
          </a:p>
        </p:txBody>
      </p:sp>
    </p:spTree>
    <p:extLst>
      <p:ext uri="{BB962C8B-B14F-4D97-AF65-F5344CB8AC3E}">
        <p14:creationId xmlns:p14="http://schemas.microsoft.com/office/powerpoint/2010/main" val="291858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40964"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E2749A-BAF6-AA42-B1A7-9CB4CC7E305D}" type="slidenum">
              <a:rPr lang="en-US" sz="1200">
                <a:latin typeface="Corbel" panose="020B0503020204020204" pitchFamily="34" charset="0"/>
              </a:rPr>
              <a:pPr/>
              <a:t>56</a:t>
            </a:fld>
            <a:endParaRPr lang="en-US" sz="1200" dirty="0">
              <a:latin typeface="Corbel" panose="020B0503020204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bildplatzhalter 1">
            <a:extLst>
              <a:ext uri="{FF2B5EF4-FFF2-40B4-BE49-F238E27FC236}">
                <a16:creationId xmlns:a16="http://schemas.microsoft.com/office/drawing/2014/main" id="{66A8FAA2-7AB7-7AC8-FB58-A478B501A20A}"/>
              </a:ext>
            </a:extLst>
          </p:cNvPr>
          <p:cNvSpPr>
            <a:spLocks noGrp="1" noRot="1" noChangeAspect="1"/>
          </p:cNvSpPr>
          <p:nvPr>
            <p:ph type="sldImg"/>
          </p:nvPr>
        </p:nvSpPr>
        <p:spPr>
          <a:ln/>
        </p:spPr>
      </p:sp>
      <p:sp>
        <p:nvSpPr>
          <p:cNvPr id="30722" name="Notizenplatzhalter 2">
            <a:extLst>
              <a:ext uri="{FF2B5EF4-FFF2-40B4-BE49-F238E27FC236}">
                <a16:creationId xmlns:a16="http://schemas.microsoft.com/office/drawing/2014/main" id="{28639326-8D0A-FDCE-20AD-AF468CC913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Corbel" panose="020B0503020204020204" pitchFamily="34" charset="0"/>
                <a:ea typeface="ＭＳ Ｐゴシック" panose="020B0600070205080204" pitchFamily="34" charset="-128"/>
              </a:rPr>
              <a:t>Harris, Brown und </a:t>
            </a:r>
            <a:r>
              <a:rPr lang="de-DE" altLang="de-DE" dirty="0" err="1">
                <a:latin typeface="Corbel" panose="020B0503020204020204" pitchFamily="34" charset="0"/>
                <a:ea typeface="ＭＳ Ｐゴシック" panose="020B0600070205080204" pitchFamily="34" charset="-128"/>
              </a:rPr>
              <a:t>Bifulco</a:t>
            </a:r>
            <a:r>
              <a:rPr lang="de-DE" altLang="de-DE" dirty="0">
                <a:latin typeface="Corbel" panose="020B0503020204020204" pitchFamily="34" charset="0"/>
                <a:ea typeface="ＭＳ Ｐゴシック" panose="020B0600070205080204" pitchFamily="34" charset="-128"/>
              </a:rPr>
              <a:t> (1990) kamen zu dem viel zitierten Ergebnis, dass ein früher Mutterverlust vor dem 11. Lebensjahr ein hohes Risiko für eine spätere Erkrankung an einer Depression darstellt. 42% der Mädchen ihrer Untersuchung, deren Mutter vor dem 11. Lebensjahr gestorben war, entwickelten später eine Depression, während nur 14% der Mädchen, deren Mütter nach deren 11. Lebensjahr gestorben waren, an einer Depression erkrankten. Zusätzlich fanden sie auch heraus, dass ein durch Tod verursachter Verlust zu schlimmeren Symptomen führt, als ein durch Trennung verursachter Verlust, welcher jedoch mit mehr Gefühlen von Ärger einhergeht. Die Autoren kamen weiterhin zu dem Schluss, dass eine unzureichende Fürsorglichkeit nach dem Verlust eines Elternteils beim Kind später zu einem doppelt so hohen Risiko führt, an einer Depression zu erkranken. Dies gilt besonders, wenn es sich um einen Verlust durch Trennung gehandelt hat.</a:t>
            </a:r>
          </a:p>
          <a:p>
            <a:endParaRPr lang="de-DE" altLang="de-DE" dirty="0">
              <a:latin typeface="Corbel" panose="020B0503020204020204" pitchFamily="34" charset="0"/>
              <a:ea typeface="ＭＳ Ｐゴシック" panose="020B0600070205080204" pitchFamily="34" charset="-128"/>
            </a:endParaRPr>
          </a:p>
          <a:p>
            <a:r>
              <a:rPr lang="de-DE" altLang="de-DE" dirty="0" err="1">
                <a:latin typeface="Corbel" panose="020B0503020204020204" pitchFamily="34" charset="0"/>
                <a:ea typeface="ＭＳ Ｐゴシック" panose="020B0600070205080204" pitchFamily="34" charset="-128"/>
              </a:rPr>
              <a:t>Kivelä</a:t>
            </a:r>
            <a:r>
              <a:rPr lang="de-DE" altLang="de-DE" dirty="0">
                <a:latin typeface="Corbel" panose="020B0503020204020204" pitchFamily="34" charset="0"/>
                <a:ea typeface="ＭＳ Ｐゴシック" panose="020B0600070205080204" pitchFamily="34" charset="-128"/>
              </a:rPr>
              <a:t> et al. (1998) beschäftigten sich ebenfalls mit dem Einfluss von frühen Verlusterfahrungen, akutem Verlust, Persönlichkeitseigenschaften und Langzeit-Stresssituationen auf das Auftreten einer Depression. Als Stichprobe wählten sie ältere Finnländer (N=697), welche sie in einem Längsschnittdesign von insgesamt 5 Jahren und mittels den DSM-III- Kriterien auf Depressionen untersuchten. Sie fanden heraus, dass das emotionale Trauma, welches sich durch einen frühzeitigen Verlust von Mutter oder Vater in der Kindheit ergibt, die Wahrscheinlichkeit für eine Depression im späteren Erwachsenalter erhöht. Weiterhin konnten sie mit ihren Ergebnissen belegen, dass der Verlust des gegengeschlechtlichen Elternteils jedoch ein höheres Risiko birgt, als der Verlust des gleichgeschlechtlichen Elternteils </a:t>
            </a:r>
          </a:p>
        </p:txBody>
      </p:sp>
      <p:sp>
        <p:nvSpPr>
          <p:cNvPr id="30723" name="Foliennummernplatzhalter 3">
            <a:extLst>
              <a:ext uri="{FF2B5EF4-FFF2-40B4-BE49-F238E27FC236}">
                <a16:creationId xmlns:a16="http://schemas.microsoft.com/office/drawing/2014/main" id="{1C9FF51C-7230-0D8F-C5A6-19A44870482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758A19-D7B5-824A-894D-AB55243386BE}" type="slidenum">
              <a:rPr lang="de-DE" altLang="de-DE" sz="1200">
                <a:latin typeface="Corbel" panose="020B0503020204020204" pitchFamily="34" charset="0"/>
              </a:rPr>
              <a:pPr/>
              <a:t>57</a:t>
            </a:fld>
            <a:endParaRPr lang="de-DE" altLang="de-DE" sz="1200" dirty="0">
              <a:latin typeface="Corbel" panose="020B0503020204020204" pitchFamily="34" charset="0"/>
            </a:endParaRPr>
          </a:p>
        </p:txBody>
      </p:sp>
    </p:spTree>
    <p:extLst>
      <p:ext uri="{BB962C8B-B14F-4D97-AF65-F5344CB8AC3E}">
        <p14:creationId xmlns:p14="http://schemas.microsoft.com/office/powerpoint/2010/main" val="2712129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Folienbildplatzhalter 1"/>
          <p:cNvSpPr>
            <a:spLocks noGrp="1" noRot="1" noChangeAspect="1"/>
          </p:cNvSpPr>
          <p:nvPr>
            <p:ph type="sldImg"/>
          </p:nvPr>
        </p:nvSpPr>
        <p:spPr>
          <a:ln/>
        </p:spPr>
      </p:sp>
      <p:sp>
        <p:nvSpPr>
          <p:cNvPr id="102402"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ea typeface="ＭＳ Ｐゴシック" charset="0"/>
                <a:cs typeface="ＭＳ Ｐゴシック" charset="0"/>
              </a:rPr>
              <a:t>Das ist das Beispiel am Anfang der Behandlung</a:t>
            </a:r>
          </a:p>
        </p:txBody>
      </p:sp>
      <p:sp>
        <p:nvSpPr>
          <p:cNvPr id="102403"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269FF260-37E0-E84E-8439-FE2B2B1A6E0A}" type="slidenum">
              <a:rPr lang="de-DE" sz="1200" baseline="0">
                <a:latin typeface="Corbel Regular"/>
              </a:rPr>
              <a:pPr eaLnBrk="1" hangingPunct="1"/>
              <a:t>61</a:t>
            </a:fld>
            <a:endParaRPr lang="de-DE" sz="1200" baseline="0" dirty="0">
              <a:latin typeface="Corbel Regular"/>
            </a:endParaRPr>
          </a:p>
        </p:txBody>
      </p:sp>
    </p:spTree>
    <p:extLst>
      <p:ext uri="{BB962C8B-B14F-4D97-AF65-F5344CB8AC3E}">
        <p14:creationId xmlns:p14="http://schemas.microsoft.com/office/powerpoint/2010/main" val="2441785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eaLnBrk="1" hangingPunct="1"/>
            <a:r>
              <a:rPr lang="de-AT" dirty="0">
                <a:effectLst>
                  <a:outerShdw blurRad="38100" dist="38100" dir="2700000" algn="tl">
                    <a:srgbClr val="DDDDDD"/>
                  </a:outerShdw>
                </a:effectLst>
                <a:ea typeface="ＭＳ Ｐゴシック" pitchFamily="-105" charset="-128"/>
                <a:cs typeface="ＭＳ Ｐゴシック" pitchFamily="-105" charset="-128"/>
              </a:rPr>
              <a:t>N = 144 Erwachsene</a:t>
            </a:r>
          </a:p>
          <a:p>
            <a:pPr eaLnBrk="1" hangingPunct="1"/>
            <a:r>
              <a:rPr lang="de-AT" dirty="0">
                <a:effectLst>
                  <a:outerShdw blurRad="38100" dist="38100" dir="2700000" algn="tl">
                    <a:srgbClr val="DDDDDD"/>
                  </a:outerShdw>
                </a:effectLst>
                <a:ea typeface="ＭＳ Ｐゴシック" pitchFamily="-105" charset="-128"/>
                <a:cs typeface="ＭＳ Ｐゴシック" pitchFamily="-105" charset="-128"/>
              </a:rPr>
              <a:t>Interrater-Reliabilität: 4 Gruppen (F, </a:t>
            </a:r>
            <a:r>
              <a:rPr lang="de-AT" dirty="0" err="1">
                <a:effectLst>
                  <a:outerShdw blurRad="38100" dist="38100" dir="2700000" algn="tl">
                    <a:srgbClr val="DDDDDD"/>
                  </a:outerShdw>
                </a:effectLst>
                <a:ea typeface="ＭＳ Ｐゴシック" pitchFamily="-105" charset="-128"/>
                <a:cs typeface="ＭＳ Ｐゴシック" pitchFamily="-105" charset="-128"/>
              </a:rPr>
              <a:t>Ds</a:t>
            </a:r>
            <a:r>
              <a:rPr lang="de-AT" dirty="0">
                <a:effectLst>
                  <a:outerShdw blurRad="38100" dist="38100" dir="2700000" algn="tl">
                    <a:srgbClr val="DDDDDD"/>
                  </a:outerShdw>
                </a:effectLst>
                <a:ea typeface="ＭＳ Ｐゴシック" pitchFamily="-105" charset="-128"/>
                <a:cs typeface="ＭＳ Ｐゴシック" pitchFamily="-105" charset="-128"/>
              </a:rPr>
              <a:t>, E, U)</a:t>
            </a:r>
          </a:p>
          <a:p>
            <a:pPr lvl="1" eaLnBrk="1" hangingPunct="1"/>
            <a:r>
              <a:rPr lang="de-AT" dirty="0">
                <a:effectLst>
                  <a:outerShdw blurRad="38100" dist="38100" dir="2700000" algn="tl">
                    <a:srgbClr val="DDDDDD"/>
                  </a:outerShdw>
                </a:effectLst>
              </a:rPr>
              <a:t>Rater1-2, 90% (</a:t>
            </a:r>
            <a:r>
              <a:rPr lang="de-AT" dirty="0" err="1">
                <a:effectLst>
                  <a:outerShdw blurRad="38100" dist="38100" dir="2700000" algn="tl">
                    <a:srgbClr val="DDDDDD"/>
                  </a:outerShdw>
                </a:effectLst>
              </a:rPr>
              <a:t>kappa</a:t>
            </a:r>
            <a:r>
              <a:rPr lang="de-AT" dirty="0">
                <a:effectLst>
                  <a:outerShdw blurRad="38100" dist="38100" dir="2700000" algn="tl">
                    <a:srgbClr val="DDDDDD"/>
                  </a:outerShdw>
                </a:effectLst>
              </a:rPr>
              <a:t> = .85)</a:t>
            </a:r>
          </a:p>
          <a:p>
            <a:pPr lvl="1" eaLnBrk="1" hangingPunct="1"/>
            <a:r>
              <a:rPr lang="de-AT" dirty="0">
                <a:effectLst>
                  <a:outerShdw blurRad="38100" dist="38100" dir="2700000" algn="tl">
                    <a:srgbClr val="DDDDDD"/>
                  </a:outerShdw>
                </a:effectLst>
              </a:rPr>
              <a:t>Rater 1-3, 85% (</a:t>
            </a:r>
            <a:r>
              <a:rPr lang="de-AT" dirty="0" err="1">
                <a:effectLst>
                  <a:outerShdw blurRad="38100" dist="38100" dir="2700000" algn="tl">
                    <a:srgbClr val="DDDDDD"/>
                  </a:outerShdw>
                </a:effectLst>
              </a:rPr>
              <a:t>kappa</a:t>
            </a:r>
            <a:r>
              <a:rPr lang="de-AT" dirty="0">
                <a:effectLst>
                  <a:outerShdw blurRad="38100" dist="38100" dir="2700000" algn="tl">
                    <a:srgbClr val="DDDDDD"/>
                  </a:outerShdw>
                </a:effectLst>
              </a:rPr>
              <a:t> = .79) </a:t>
            </a:r>
          </a:p>
          <a:p>
            <a:pPr eaLnBrk="1" hangingPunct="1"/>
            <a:r>
              <a:rPr lang="de-AT" dirty="0">
                <a:effectLst>
                  <a:outerShdw blurRad="38100" dist="38100" dir="2700000" algn="tl">
                    <a:srgbClr val="DDDDDD"/>
                  </a:outerShdw>
                </a:effectLst>
                <a:ea typeface="ＭＳ Ｐゴシック" pitchFamily="-105" charset="-128"/>
                <a:cs typeface="ＭＳ Ｐゴシック" pitchFamily="-105" charset="-128"/>
              </a:rPr>
              <a:t>Konvergente Validität </a:t>
            </a:r>
            <a:r>
              <a:rPr lang="de-AT" dirty="0">
                <a:effectLst>
                  <a:outerShdw blurRad="38100" dist="38100" dir="2700000" algn="tl">
                    <a:srgbClr val="DDDDDD"/>
                  </a:outerShdw>
                </a:effectLst>
                <a:ea typeface="ＭＳ Ｐゴシック" pitchFamily="-105" charset="-128"/>
                <a:cs typeface="ＭＳ Ｐゴシック" pitchFamily="-105" charset="-128"/>
                <a:sym typeface="Wingdings" pitchFamily="-105" charset="2"/>
              </a:rPr>
              <a:t> </a:t>
            </a:r>
            <a:r>
              <a:rPr lang="de-AT" dirty="0">
                <a:effectLst>
                  <a:outerShdw blurRad="38100" dist="38100" dir="2700000" algn="tl">
                    <a:srgbClr val="DDDDDD"/>
                  </a:outerShdw>
                </a:effectLst>
                <a:ea typeface="ＭＳ Ｐゴシック" pitchFamily="-105" charset="-128"/>
                <a:cs typeface="ＭＳ Ｐゴシック" pitchFamily="-105" charset="-128"/>
              </a:rPr>
              <a:t>AAI (George, Kaplan &amp; Main, 1984/1985/1996) </a:t>
            </a:r>
          </a:p>
          <a:p>
            <a:pPr lvl="1" eaLnBrk="1" hangingPunct="1"/>
            <a:r>
              <a:rPr lang="de-AT" dirty="0">
                <a:effectLst>
                  <a:outerShdw blurRad="38100" dist="38100" dir="2700000" algn="tl">
                    <a:srgbClr val="DDDDDD"/>
                  </a:outerShdw>
                </a:effectLst>
              </a:rPr>
              <a:t>4 Gruppen: 90% (</a:t>
            </a:r>
            <a:r>
              <a:rPr lang="de-AT" dirty="0" err="1">
                <a:effectLst>
                  <a:outerShdw blurRad="38100" dist="38100" dir="2700000" algn="tl">
                    <a:srgbClr val="DDDDDD"/>
                  </a:outerShdw>
                </a:effectLst>
              </a:rPr>
              <a:t>kappa</a:t>
            </a:r>
            <a:r>
              <a:rPr lang="de-AT" dirty="0">
                <a:effectLst>
                  <a:outerShdw blurRad="38100" dist="38100" dir="2700000" algn="tl">
                    <a:srgbClr val="DDDDDD"/>
                  </a:outerShdw>
                </a:effectLst>
              </a:rPr>
              <a:t> = .84) </a:t>
            </a:r>
          </a:p>
          <a:p>
            <a:pPr eaLnBrk="1" hangingPunct="1"/>
            <a:r>
              <a:rPr lang="de-AT" dirty="0" err="1">
                <a:effectLst>
                  <a:outerShdw blurRad="38100" dist="38100" dir="2700000" algn="tl">
                    <a:srgbClr val="DDDDDD"/>
                  </a:outerShdw>
                </a:effectLst>
                <a:ea typeface="ＭＳ Ｐゴシック" pitchFamily="-105" charset="-128"/>
                <a:cs typeface="ＭＳ Ｐゴシック" pitchFamily="-105" charset="-128"/>
              </a:rPr>
              <a:t>Diskriminative</a:t>
            </a:r>
            <a:r>
              <a:rPr lang="de-AT" dirty="0">
                <a:effectLst>
                  <a:outerShdw blurRad="38100" dist="38100" dir="2700000" algn="tl">
                    <a:srgbClr val="DDDDDD"/>
                  </a:outerShdw>
                </a:effectLst>
                <a:ea typeface="ＭＳ Ｐゴシック" pitchFamily="-105" charset="-128"/>
                <a:cs typeface="ＭＳ Ｐゴシック" pitchFamily="-105" charset="-128"/>
              </a:rPr>
              <a:t> Validität</a:t>
            </a:r>
          </a:p>
          <a:p>
            <a:pPr lvl="1" eaLnBrk="1" hangingPunct="1"/>
            <a:r>
              <a:rPr lang="de-AT" dirty="0">
                <a:effectLst>
                  <a:outerShdw blurRad="38100" dist="38100" dir="2700000" algn="tl">
                    <a:srgbClr val="DDDDDD"/>
                  </a:outerShdw>
                </a:effectLst>
              </a:rPr>
              <a:t>Keine </a:t>
            </a:r>
            <a:r>
              <a:rPr lang="de-AT" dirty="0" err="1">
                <a:effectLst>
                  <a:outerShdw blurRad="38100" dist="38100" dir="2700000" algn="tl">
                    <a:srgbClr val="DDDDDD"/>
                  </a:outerShdw>
                </a:effectLst>
              </a:rPr>
              <a:t>siginifikanten</a:t>
            </a:r>
            <a:r>
              <a:rPr lang="de-AT" dirty="0">
                <a:effectLst>
                  <a:outerShdw blurRad="38100" dist="38100" dir="2700000" algn="tl">
                    <a:srgbClr val="DDDDDD"/>
                  </a:outerShdw>
                </a:effectLst>
              </a:rPr>
              <a:t> Unterschiede in den AAP Klassifikationen bezüglich verbaler Intelligenz und </a:t>
            </a:r>
            <a:r>
              <a:rPr lang="de-AT" dirty="0"/>
              <a:t>sozialer Erwünschtheit (George &amp; West, 2001; in press)</a:t>
            </a:r>
            <a:endParaRPr lang="de-AT" sz="1800" dirty="0"/>
          </a:p>
          <a:p>
            <a:pPr eaLnBrk="1" hangingPunct="1"/>
            <a:endParaRPr lang="de-DE" dirty="0">
              <a:ea typeface="ＭＳ Ｐゴシック" pitchFamily="-105" charset="-128"/>
              <a:cs typeface="ＭＳ Ｐゴシック" pitchFamily="-105" charset="-128"/>
            </a:endParaRPr>
          </a:p>
        </p:txBody>
      </p:sp>
      <p:sp>
        <p:nvSpPr>
          <p:cNvPr id="189443" name="Foliennummernplatzhalter 3"/>
          <p:cNvSpPr>
            <a:spLocks noGrp="1"/>
          </p:cNvSpPr>
          <p:nvPr>
            <p:ph type="sldNum" sz="quarter" idx="5"/>
          </p:nvPr>
        </p:nvSpPr>
        <p:spPr>
          <a:noFill/>
          <a:ln>
            <a:miter lim="800000"/>
            <a:headEnd/>
            <a:tailEnd/>
          </a:ln>
        </p:spPr>
        <p:txBody>
          <a:bodyPr/>
          <a:lstStyle/>
          <a:p>
            <a:fld id="{5BED28FF-8A07-D84B-B242-2F0342D687BF}" type="slidenum">
              <a:rPr lang="de-DE"/>
              <a:pPr/>
              <a:t>66</a:t>
            </a:fld>
            <a:endParaRPr lang="de-DE"/>
          </a:p>
        </p:txBody>
      </p:sp>
    </p:spTree>
    <p:extLst>
      <p:ext uri="{BB962C8B-B14F-4D97-AF65-F5344CB8AC3E}">
        <p14:creationId xmlns:p14="http://schemas.microsoft.com/office/powerpoint/2010/main" val="2932213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lienbildplatzhalter 1"/>
          <p:cNvSpPr>
            <a:spLocks noGrp="1" noRot="1" noChangeAspect="1"/>
          </p:cNvSpPr>
          <p:nvPr>
            <p:ph type="sldImg"/>
          </p:nvPr>
        </p:nvSpPr>
        <p:spPr>
          <a:ln/>
        </p:spPr>
      </p:sp>
      <p:sp>
        <p:nvSpPr>
          <p:cNvPr id="37890" name="Notizenplatzhalter 2"/>
          <p:cNvSpPr>
            <a:spLocks noGrp="1"/>
          </p:cNvSpPr>
          <p:nvPr>
            <p:ph type="body" idx="1"/>
          </p:nvPr>
        </p:nvSpPr>
        <p:spPr>
          <a:noFill/>
          <a:ln/>
        </p:spPr>
        <p:txBody>
          <a:bodyPr/>
          <a:lstStyle/>
          <a:p>
            <a:r>
              <a:rPr lang="de-DE">
                <a:latin typeface="Times New Roman" charset="0"/>
              </a:rPr>
              <a:t>Wie entwickelt sich Bindung in Risikofamilien, d. h. mit psychisch kranken Eltern? Die generationsübergreifenden Zusammenhänge zwischen der Bindung von Müttern mit einer manifesten Angststörung und möglichen Verhaltensauffälligkeiten ihrer Kinder im Kindergartenalter sollten erstmals im deutschen Sprachraum bezüglich der Weitergabe von Bindungsmustern untersucht werden. </a:t>
            </a:r>
          </a:p>
          <a:p>
            <a:r>
              <a:rPr lang="de-DE">
                <a:latin typeface="Times New Roman" charset="0"/>
              </a:rPr>
              <a:t>Die einzige uns bekannte Studie zur Fragestellung der transgenerationalen Weitergabe von Bindung bei Müttern mit einer Angststörung lag von Manassis et al. (1994) vor, die eine Weitergabe eines desorganisierten Bindungsstatus der Mutter (78% unverarbeiteter Verlust) an das Kind (65% desorganisiert) belegte.</a:t>
            </a:r>
          </a:p>
          <a:p>
            <a:r>
              <a:rPr lang="de-DE">
                <a:latin typeface="Times New Roman" charset="0"/>
              </a:rPr>
              <a:t> </a:t>
            </a:r>
          </a:p>
          <a:p>
            <a:endParaRPr lang="de-DE">
              <a:latin typeface="Times New Roman" charset="0"/>
            </a:endParaRPr>
          </a:p>
        </p:txBody>
      </p:sp>
      <p:sp>
        <p:nvSpPr>
          <p:cNvPr id="37891" name="Foliennummernplatzhalter 3"/>
          <p:cNvSpPr>
            <a:spLocks noGrp="1"/>
          </p:cNvSpPr>
          <p:nvPr>
            <p:ph type="sldNum" sz="quarter" idx="5"/>
          </p:nvPr>
        </p:nvSpPr>
        <p:spPr>
          <a:noFill/>
        </p:spPr>
        <p:txBody>
          <a:bodyPr/>
          <a:lstStyle/>
          <a:p>
            <a:fld id="{CFC41F07-3D47-FA4E-8818-AD3F53A99DEC}" type="slidenum">
              <a:rPr lang="en-US">
                <a:latin typeface="Times New Roman" charset="0"/>
                <a:ea typeface="ＭＳ Ｐゴシック" charset="-128"/>
                <a:cs typeface="ＭＳ Ｐゴシック" charset="-128"/>
              </a:rPr>
              <a:pPr/>
              <a:t>67</a:t>
            </a:fld>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5113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miter lim="800000"/>
            <a:headEnd/>
            <a:tailEnd/>
          </a:ln>
        </p:spPr>
        <p:txBody>
          <a:bodyPr/>
          <a:lstStyle/>
          <a:p>
            <a:fld id="{714DBFD2-0529-2446-9B5B-6F8DA1B913AC}" type="slidenum">
              <a:rPr lang="es-MX"/>
              <a:pPr/>
              <a:t>68</a:t>
            </a:fld>
            <a:endParaRPr lang="es-MX"/>
          </a:p>
        </p:txBody>
      </p:sp>
      <p:sp>
        <p:nvSpPr>
          <p:cNvPr id="2281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81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de-DE">
              <a:cs typeface="+mn-cs"/>
            </a:endParaRPr>
          </a:p>
        </p:txBody>
      </p:sp>
    </p:spTree>
    <p:extLst>
      <p:ext uri="{BB962C8B-B14F-4D97-AF65-F5344CB8AC3E}">
        <p14:creationId xmlns:p14="http://schemas.microsoft.com/office/powerpoint/2010/main" val="1512780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miter lim="800000"/>
            <a:headEnd/>
            <a:tailEnd/>
          </a:ln>
        </p:spPr>
        <p:txBody>
          <a:bodyPr/>
          <a:lstStyle/>
          <a:p>
            <a:fld id="{573CD052-7BC8-C04C-82D5-80D217C95C88}" type="slidenum">
              <a:rPr lang="de-DE"/>
              <a:pPr/>
              <a:t>69</a:t>
            </a:fld>
            <a:endParaRPr lang="de-DE"/>
          </a:p>
        </p:txBody>
      </p:sp>
      <p:sp>
        <p:nvSpPr>
          <p:cNvPr id="378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de-DE" dirty="0">
              <a:latin typeface="Corbel" panose="020B0503020204020204" pitchFamily="34"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790528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lienbildplatzhalter 1"/>
          <p:cNvSpPr>
            <a:spLocks noGrp="1" noRot="1" noChangeAspect="1"/>
          </p:cNvSpPr>
          <p:nvPr>
            <p:ph type="sldImg"/>
          </p:nvPr>
        </p:nvSpPr>
        <p:spPr>
          <a:ln/>
        </p:spPr>
      </p:sp>
      <p:sp>
        <p:nvSpPr>
          <p:cNvPr id="39938" name="Notizenplatzhalter 2"/>
          <p:cNvSpPr>
            <a:spLocks noGrp="1"/>
          </p:cNvSpPr>
          <p:nvPr>
            <p:ph type="body" idx="1"/>
          </p:nvPr>
        </p:nvSpPr>
        <p:spPr>
          <a:noFill/>
          <a:ln/>
        </p:spPr>
        <p:txBody>
          <a:bodyPr/>
          <a:lstStyle/>
          <a:p>
            <a:r>
              <a:rPr lang="de-DE">
                <a:latin typeface="Times New Roman" charset="0"/>
              </a:rPr>
              <a:t>Trotz des hohen Aufwandes von Rekrutierungsbemühungen konnte in einem Zeitraum von 2 geförderten Jahren nur n=13 Mütter und n=21 Kinder (einschließlich Geschwisterkinder) rekrutiert werden. Dies war durch die Ängstlichkeit der Mütter zu erklären. Die meisten Mütter litten unter einer phobischen Störung. </a:t>
            </a:r>
          </a:p>
          <a:p>
            <a:r>
              <a:rPr lang="de-DE">
                <a:latin typeface="Times New Roman" charset="0"/>
              </a:rPr>
              <a:t>Mit zwei unabhängigen Bindungsmethoden (Interviews) wurde bei den Müttern ein hoher Anteil an unsicherer Bindungsrepräsentation (92%), davon 69% unverarbeitete Verlusterfahrungen im Vergleich zu den Häufungen in Normalstichproben gefunden. (Binominaltest, es wurden unsere Verteilungen  mit dem theroretisch bekannten Wert aus der Literatur verglichen)</a:t>
            </a:r>
          </a:p>
          <a:p>
            <a:r>
              <a:rPr lang="de-DE">
                <a:latin typeface="Times New Roman" charset="0"/>
              </a:rPr>
              <a:t>Die Kinder diese Mütter zeigten eine überproportional hohen Anteil an unsicherer Bindungsmustern (90%) im Vergleich zu Normalstichproben, darunter 69% Unverarbeitete Trauer. Kinder 90% unsicher, aber einen weniger erwarteten Anteil an desorganisierten Bindungsmustern (24%).</a:t>
            </a:r>
          </a:p>
          <a:p>
            <a:r>
              <a:rPr lang="de-DE">
                <a:latin typeface="Times New Roman" charset="0"/>
              </a:rPr>
              <a:t>Obwohl die Kinder noch keine krankheitswertige Diagnose erhielten, war ein größerer Anteil (roter Bereich) auf Achse IV des Diagnosesystems im sozialen Funktionsniveau (Coping, Interessen, Aktivität, Beziehungen) eingeschränkt. Nur bei 10% nicht mehr in der Lage in den Kindergarten oder Vorschule zu gehen.</a:t>
            </a:r>
          </a:p>
          <a:p>
            <a:r>
              <a:rPr lang="de-DE">
                <a:latin typeface="Times New Roman" charset="0"/>
              </a:rPr>
              <a:t> In dieser interdisziplinären Zusammenarbeit wurde erneut deutlich, dass bei der Behandlung von psychisch kranken Eltern die frühen Einbeziehung potentieller Entwicklungsrisiken der Kinder notwendig ist um bessere Möglichkeiten der klinischen Versorgung von Müttern mit einer psychischen Erkrankung sowie der präventiven therapeutischen Bedarfsplanung für deren Kinder zu erwarten. </a:t>
            </a:r>
          </a:p>
          <a:p>
            <a:r>
              <a:rPr lang="de-DE">
                <a:latin typeface="Times New Roman" charset="0"/>
              </a:rPr>
              <a:t> </a:t>
            </a:r>
          </a:p>
          <a:p>
            <a:r>
              <a:rPr lang="de-DE">
                <a:latin typeface="Times New Roman" charset="0"/>
              </a:rPr>
              <a:t>In dieser Stichprobe spielten transgenerational unverarbeitete Verlusterfahrungen eine wichtige Rolle. Bei anderen Störungsbildern spielen unverarbeitete Misshandlungs- und Missbrauchserfahrungen eine zentrale Rolle.</a:t>
            </a:r>
          </a:p>
          <a:p>
            <a:endParaRPr lang="de-DE">
              <a:latin typeface="Times New Roman" charset="0"/>
            </a:endParaRPr>
          </a:p>
        </p:txBody>
      </p:sp>
      <p:sp>
        <p:nvSpPr>
          <p:cNvPr id="39939" name="Foliennummernplatzhalter 3"/>
          <p:cNvSpPr>
            <a:spLocks noGrp="1"/>
          </p:cNvSpPr>
          <p:nvPr>
            <p:ph type="sldNum" sz="quarter" idx="5"/>
          </p:nvPr>
        </p:nvSpPr>
        <p:spPr>
          <a:noFill/>
        </p:spPr>
        <p:txBody>
          <a:bodyPr/>
          <a:lstStyle/>
          <a:p>
            <a:fld id="{D99B4F51-114D-9444-A56D-69DCB817C754}" type="slidenum">
              <a:rPr lang="en-US">
                <a:latin typeface="Times New Roman" charset="0"/>
                <a:ea typeface="ＭＳ Ｐゴシック" charset="-128"/>
                <a:cs typeface="ＭＳ Ｐゴシック" charset="-128"/>
              </a:rPr>
              <a:pPr/>
              <a:t>70</a:t>
            </a:fld>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5769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Bei Tier und Mensch ist die Interaktion Bezugspersonen die erste und damit prägende frühkindliche emotionale Erfahrung. </a:t>
            </a:r>
            <a:endParaRPr lang="de-DE" sz="1000" baseline="0" dirty="0"/>
          </a:p>
          <a:p>
            <a:endParaRPr lang="de-DE" sz="1000" baseline="0" dirty="0"/>
          </a:p>
          <a:p>
            <a:r>
              <a:rPr lang="de-DE" sz="1000" baseline="0" dirty="0" err="1"/>
              <a:t>Bowlby</a:t>
            </a:r>
            <a:r>
              <a:rPr lang="de-DE" sz="1000" baseline="0" dirty="0"/>
              <a:t> und Spitz waren eine der ersten, die systematische Beobachtungen zu Heimkindern durchführten. Sie stellten fest, dass das Fehlen einer stabilen emotionalen Bindung zu Bezugsperson zu Entwicklungsverzögerungen und Verhaltensstörungen führt (z. B. Depression). </a:t>
            </a:r>
          </a:p>
          <a:p>
            <a:endParaRPr lang="de-DE" sz="1000" baseline="0" dirty="0"/>
          </a:p>
          <a:p>
            <a:r>
              <a:rPr lang="de-DE" sz="1000" baseline="0" dirty="0"/>
              <a:t>Vergleichbare deprivationsinduzierte Studien wurden bei Affen (Harlow 1962, Suomi 1997) und Ratten durchgeführt. Bei Ratten und Mäusen und führte pränataler Stress, aber auch Veränderungen des mütterlichen Pflegeverhaltens (</a:t>
            </a:r>
            <a:r>
              <a:rPr lang="de-DE" sz="1000" baseline="0" dirty="0" err="1"/>
              <a:t>licking</a:t>
            </a:r>
            <a:r>
              <a:rPr lang="de-DE" sz="1000" baseline="0" dirty="0"/>
              <a:t> und </a:t>
            </a:r>
            <a:r>
              <a:rPr lang="de-DE" sz="1000" baseline="0" dirty="0" err="1"/>
              <a:t>grooming</a:t>
            </a:r>
            <a:r>
              <a:rPr lang="de-DE" sz="1000" baseline="0" dirty="0"/>
              <a:t>) nach der Geburt bei den Nachkommen zu epigenetischen Veränderungen, die eine Veränderung der Genexpression von Stresshormonrezeptoren zur Folge haben (Champagne 2008, Weaver et al. 2004). </a:t>
            </a:r>
          </a:p>
          <a:p>
            <a:endParaRPr lang="de-DE" sz="1000" baseline="0" dirty="0"/>
          </a:p>
          <a:p>
            <a:r>
              <a:rPr lang="de-DE" sz="1000" baseline="0" dirty="0"/>
              <a:t>Die AG von Katharina Braun aus Magdeburg zeigte kürzlich, dass stress-induzierte epigenetische Veränderungen mit strukturellen synaptischen Veränderungen einhergehen (Xie et al. 2013). Darüberhinaus gibt es am Tiermodell Hinweise, dass umweltinduzierte Veränderungen des Gehirns und des Verhaltens erhalten bleiben und sogar transgenerationale Auswirkungen haben können, d. h. auf die nächste Generation weitergegeben werden, aber auch durch ein </a:t>
            </a:r>
            <a:r>
              <a:rPr lang="de-DE" sz="1000" baseline="0" dirty="0" err="1"/>
              <a:t>enriched</a:t>
            </a:r>
            <a:r>
              <a:rPr lang="de-DE" sz="1000" baseline="0" dirty="0"/>
              <a:t> </a:t>
            </a:r>
            <a:r>
              <a:rPr lang="de-DE" sz="1000" baseline="0" dirty="0" err="1"/>
              <a:t>environment</a:t>
            </a:r>
            <a:r>
              <a:rPr lang="de-DE" sz="1000" baseline="0" dirty="0"/>
              <a:t> reversibel sind. Hier </a:t>
            </a:r>
          </a:p>
          <a:p>
            <a:endParaRPr lang="de-DE" sz="1000" baseline="0" dirty="0"/>
          </a:p>
          <a:p>
            <a:r>
              <a:rPr lang="de-DE" sz="1000" baseline="0" dirty="0"/>
              <a:t>Zukünftige Forschungsaktivitäten werden sich darauf fokussieren inwieweit existierende psychotherapeutische Ansätze sich neurobiologisch validieren lassen.</a:t>
            </a:r>
            <a:endParaRPr lang="de-DE" sz="1000" dirty="0"/>
          </a:p>
          <a:p>
            <a:endParaRPr lang="de-DE" sz="1000" dirty="0"/>
          </a:p>
        </p:txBody>
      </p:sp>
      <p:sp>
        <p:nvSpPr>
          <p:cNvPr id="4" name="Foliennummernplatzhalter 3"/>
          <p:cNvSpPr>
            <a:spLocks noGrp="1"/>
          </p:cNvSpPr>
          <p:nvPr>
            <p:ph type="sldNum" sz="quarter" idx="10"/>
          </p:nvPr>
        </p:nvSpPr>
        <p:spPr/>
        <p:txBody>
          <a:bodyPr/>
          <a:lstStyle/>
          <a:p>
            <a:fld id="{6652F6B2-2BCC-E04C-82FF-FF711F769AD4}" type="slidenum">
              <a:rPr lang="de-DE" smtClean="0"/>
              <a:pPr/>
              <a:t>7</a:t>
            </a:fld>
            <a:endParaRPr lang="de-DE"/>
          </a:p>
        </p:txBody>
      </p:sp>
    </p:spTree>
    <p:extLst>
      <p:ext uri="{BB962C8B-B14F-4D97-AF65-F5344CB8AC3E}">
        <p14:creationId xmlns:p14="http://schemas.microsoft.com/office/powerpoint/2010/main" val="3067724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miter lim="800000"/>
            <a:headEnd/>
            <a:tailEnd/>
          </a:ln>
        </p:spPr>
        <p:txBody>
          <a:bodyPr/>
          <a:lstStyle/>
          <a:p>
            <a:fld id="{98EE167D-8195-AC46-8917-D70C2A1FDAE0}" type="slidenum">
              <a:rPr lang="es-MX"/>
              <a:pPr/>
              <a:t>71</a:t>
            </a:fld>
            <a:endParaRPr lang="es-MX"/>
          </a:p>
        </p:txBody>
      </p:sp>
      <p:sp>
        <p:nvSpPr>
          <p:cNvPr id="225075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507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r>
              <a:rPr lang="de-DE" sz="1000">
                <a:solidFill>
                  <a:srgbClr val="003D8D"/>
                </a:solidFill>
                <a:cs typeface="+mn-cs"/>
              </a:rPr>
              <a:t>Ängste Frau Z. vor allem, wenn sie mit ihren Söhnen und ihrem Mann allein zu Hause ist)</a:t>
            </a:r>
          </a:p>
        </p:txBody>
      </p:sp>
    </p:spTree>
    <p:extLst>
      <p:ext uri="{BB962C8B-B14F-4D97-AF65-F5344CB8AC3E}">
        <p14:creationId xmlns:p14="http://schemas.microsoft.com/office/powerpoint/2010/main" val="1326082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miter lim="800000"/>
            <a:headEnd/>
            <a:tailEnd/>
          </a:ln>
        </p:spPr>
        <p:txBody>
          <a:bodyPr/>
          <a:lstStyle/>
          <a:p>
            <a:fld id="{E518A74E-6A30-2A49-A507-CEE8552CF112}" type="slidenum">
              <a:rPr lang="es-MX"/>
              <a:pPr/>
              <a:t>72</a:t>
            </a:fld>
            <a:endParaRPr lang="es-MX"/>
          </a:p>
        </p:txBody>
      </p:sp>
      <p:sp>
        <p:nvSpPr>
          <p:cNvPr id="23562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56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de-DE">
              <a:cs typeface="+mn-cs"/>
            </a:endParaRPr>
          </a:p>
        </p:txBody>
      </p:sp>
    </p:spTree>
    <p:extLst>
      <p:ext uri="{BB962C8B-B14F-4D97-AF65-F5344CB8AC3E}">
        <p14:creationId xmlns:p14="http://schemas.microsoft.com/office/powerpoint/2010/main" val="1001923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Folienbildplatzhalter 1"/>
          <p:cNvSpPr>
            <a:spLocks noGrp="1" noRot="1" noChangeAspect="1"/>
          </p:cNvSpPr>
          <p:nvPr>
            <p:ph type="sldImg"/>
          </p:nvPr>
        </p:nvSpPr>
        <p:spPr>
          <a:ln/>
        </p:spPr>
      </p:sp>
      <p:sp>
        <p:nvSpPr>
          <p:cNvPr id="219138"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ea typeface="ＭＳ Ｐゴシック" charset="0"/>
                <a:cs typeface="ＭＳ Ｐゴシック" charset="0"/>
              </a:rPr>
              <a:t>Bowlby (1980, 1988) sah es im Sinne der psychoanalytischen Theorie als notwendig an, die internalisierten Bindungserfahrungen systematisch durchzuarbeiten. Dies kann dadurch entstehen, dass die aktuellen Bindungsbeziehungen außerhalb und innerhalb des therapeutischen Rahmens reflektiert werden, um die Bedingungen, unter denen sie entstanden sind, zu erkennen. Alte innere Arbeitsmodelle von Bindung sollten seiner Meinung nach an der Realität überprüft und werden, um flexiblere, angemessenere neue Modelle zu entwickeln. Bowlby forderte seine Patienten konkret auf, darüber nachzudenken, wie sie heute ihren wichtigsten Bezugspersonen mit welchen Gefühlen begegnen. Er leitete sie behutsam an, ihr aktuelles Erleben mit demjenigen der Kindheit zu vergleichen und auf Wiederholungen zu achten. Auch die therapeutische Beziehung sollte überprüft und mit Selbst- und Elternrepräsentanzen verglichen werden. Er fokussierte dabei auf eine Ablösung von alten, unbewussten Schemata und die Erschließung neuer affektiv-kognitiver Handlungsschemata (Bowlby, 1980, 1988). </a:t>
            </a:r>
          </a:p>
          <a:p>
            <a:endParaRPr lang="de-DE">
              <a:ea typeface="ＭＳ Ｐゴシック" charset="0"/>
              <a:cs typeface="ＭＳ Ｐゴシック" charset="0"/>
            </a:endParaRPr>
          </a:p>
        </p:txBody>
      </p:sp>
      <p:sp>
        <p:nvSpPr>
          <p:cNvPr id="219139"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33F0CBDC-1D9E-9644-9EDD-DC9B23DC311C}" type="slidenum">
              <a:rPr lang="de-DE" sz="1200" baseline="0">
                <a:latin typeface="Corbel" charset="0"/>
                <a:ea typeface="ＭＳ Ｐゴシック" charset="0"/>
                <a:cs typeface="ＭＳ Ｐゴシック" charset="0"/>
              </a:rPr>
              <a:pPr eaLnBrk="1" hangingPunct="1"/>
              <a:t>74</a:t>
            </a:fld>
            <a:endParaRPr lang="de-DE" sz="1200" baseline="0">
              <a:latin typeface="Corbe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Folienbildplatzhalter 1"/>
          <p:cNvSpPr>
            <a:spLocks noGrp="1" noRot="1" noChangeAspect="1"/>
          </p:cNvSpPr>
          <p:nvPr>
            <p:ph type="sldImg"/>
          </p:nvPr>
        </p:nvSpPr>
        <p:spPr>
          <a:ln/>
        </p:spPr>
      </p:sp>
      <p:sp>
        <p:nvSpPr>
          <p:cNvPr id="239618"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DE">
                <a:ea typeface="ＭＳ Ｐゴシック" charset="0"/>
                <a:cs typeface="ＭＳ Ｐゴシック" charset="0"/>
              </a:rPr>
              <a:t>Bindung und Exploration werden in der Bindungsforschung als integrale und sich ergänzende Systeme betrachtet, weil beide in einem verhaltensbiologischen und ontogenetischen Rahmen für die jeweilige Anpassung an die Lebensgegebenheiten zusammenwirken. Dies wird einmal in der Balance des Kleinkindes zwischen Nähe suchen und Exploration je nach seiner Befindlichkeit deutlich, aber auch in der Freiheit zu mentaler Exploration im Erwachsenenalter. </a:t>
            </a:r>
          </a:p>
          <a:p>
            <a:pPr eaLnBrk="1" hangingPunct="1"/>
            <a:r>
              <a:rPr lang="de-DE">
                <a:ea typeface="ＭＳ Ｐゴシック" charset="0"/>
                <a:cs typeface="ＭＳ Ｐゴシック" charset="0"/>
              </a:rPr>
              <a:t>Die Vorlesung behandelt Grundlagen von Bindung und Exploration als Basis für die Ausformung von unterschiedlichen Bindungsmustern. Weiterhin wird deren Bedeutung im klinisch psychotherapeutischen Kontext anhand verschiedener Störungsbilder bei Erwachsenen dargelegt und auf die Veränderbarkeit von unsicherer Bindung eingegangen. </a:t>
            </a:r>
          </a:p>
          <a:p>
            <a:pPr eaLnBrk="1" hangingPunct="1"/>
            <a:r>
              <a:rPr lang="de-DE">
                <a:ea typeface="ＭＳ Ｐゴシック" charset="0"/>
                <a:cs typeface="ＭＳ Ｐゴシック" charset="0"/>
              </a:rPr>
              <a:t>Ein Ziel von Psychotherapie ist die Herstellung eines sicheren bzw. organisierten inneren Arbeitsmodells von Bindung, damit die Reaktionsbreite auf Belastung vom Schutz- und Hilfesuchen bis zur Exploration neuer Bewältigungsstrategien verfügbar wird. </a:t>
            </a:r>
          </a:p>
          <a:p>
            <a:pPr eaLnBrk="1" hangingPunct="1"/>
            <a:r>
              <a:rPr lang="de-DE" sz="2400">
                <a:ea typeface="ＭＳ Ｐゴシック" charset="0"/>
                <a:cs typeface="ＭＳ Ｐゴシック" charset="0"/>
              </a:rPr>
              <a:t> </a:t>
            </a:r>
          </a:p>
          <a:p>
            <a:pPr eaLnBrk="1" hangingPunct="1"/>
            <a:endParaRPr lang="de-DE">
              <a:ea typeface="ＭＳ Ｐゴシック" charset="0"/>
              <a:cs typeface="ＭＳ Ｐゴシック" charset="0"/>
            </a:endParaRPr>
          </a:p>
          <a:p>
            <a:endParaRPr lang="de-DE">
              <a:ea typeface="ＭＳ Ｐゴシック" charset="0"/>
              <a:cs typeface="ＭＳ Ｐゴシック" charset="0"/>
            </a:endParaRPr>
          </a:p>
        </p:txBody>
      </p:sp>
      <p:sp>
        <p:nvSpPr>
          <p:cNvPr id="239619"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CF4D63E0-8F6F-234E-8E0A-AA9FCACB2178}" type="slidenum">
              <a:rPr lang="de-DE" sz="1200" baseline="0">
                <a:latin typeface="Corbel" panose="020B0503020204020204" pitchFamily="34" charset="0"/>
                <a:ea typeface="ＭＳ Ｐゴシック" charset="0"/>
                <a:cs typeface="ＭＳ Ｐゴシック" charset="0"/>
              </a:rPr>
              <a:pPr eaLnBrk="1" hangingPunct="1"/>
              <a:t>76</a:t>
            </a:fld>
            <a:endParaRPr lang="de-DE" sz="1200" baseline="0" dirty="0">
              <a:latin typeface="Corbel" panose="020B0503020204020204" pitchFamily="34"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F70A8799-94E3-C441-B008-A1365B726295}" type="slidenum">
              <a:rPr lang="de-DE" sz="1200" baseline="0">
                <a:latin typeface="Corbel Regular"/>
              </a:rPr>
              <a:pPr eaLnBrk="1" hangingPunct="1"/>
              <a:t>77</a:t>
            </a:fld>
            <a:endParaRPr lang="de-DE" sz="1200" baseline="0" dirty="0">
              <a:latin typeface="Corbel Regular"/>
            </a:endParaRPr>
          </a:p>
        </p:txBody>
      </p:sp>
      <p:sp>
        <p:nvSpPr>
          <p:cNvPr id="221186" name="Rectangle 2"/>
          <p:cNvSpPr>
            <a:spLocks noGrp="1" noRot="1" noChangeAspect="1" noChangeArrowheads="1"/>
          </p:cNvSpPr>
          <p:nvPr>
            <p:ph type="sldImg"/>
          </p:nvPr>
        </p:nvSpPr>
        <p:spPr>
          <a:xfrm>
            <a:off x="915988" y="746125"/>
            <a:ext cx="4954587" cy="3716338"/>
          </a:xfrm>
          <a:solidFill>
            <a:srgbClr val="FFFFFF"/>
          </a:solidFill>
          <a:ln/>
        </p:spPr>
      </p:sp>
      <p:sp>
        <p:nvSpPr>
          <p:cNvPr id="221187" name="Rectangle 3"/>
          <p:cNvSpPr>
            <a:spLocks noGrp="1" noChangeArrowheads="1"/>
          </p:cNvSpPr>
          <p:nvPr>
            <p:ph type="body" idx="1"/>
          </p:nvPr>
        </p:nvSpPr>
        <p:spPr>
          <a:xfrm>
            <a:off x="901700" y="4711700"/>
            <a:ext cx="4978400" cy="4460875"/>
          </a:xfrm>
          <a:solidFill>
            <a:srgbClr val="FFFFFF"/>
          </a:solidFill>
          <a:ln>
            <a:solidFill>
              <a:srgbClr val="000000"/>
            </a:solidFill>
          </a:ln>
        </p:spPr>
        <p:txBody>
          <a:bodyPr/>
          <a:lstStyle/>
          <a:p>
            <a:pPr>
              <a:buFontTx/>
              <a:buAutoNum type="arabicPeriod"/>
            </a:pPr>
            <a:r>
              <a:rPr lang="de-DE">
                <a:ea typeface="ＭＳ Ｐゴシック" charset="0"/>
                <a:cs typeface="ＭＳ Ｐゴシック" charset="0"/>
              </a:rPr>
              <a:t>DBT Die Auswertung erster Fragebogendaten ergibt Hinweise darauf, dass unter ambulanter DBT bei längerer Therapiedauer (vgl. auch Levy et al., 2006) </a:t>
            </a:r>
            <a:r>
              <a:rPr lang="de-DE" b="1">
                <a:ea typeface="ＭＳ Ｐゴシック" charset="0"/>
                <a:cs typeface="ＭＳ Ｐゴシック" charset="0"/>
              </a:rPr>
              <a:t>Veränderungen des Bindungsstils (Bindungsangst, Bindungsvermeidung) </a:t>
            </a:r>
            <a:r>
              <a:rPr lang="de-DE">
                <a:ea typeface="ＭＳ Ｐゴシック" charset="0"/>
                <a:cs typeface="ＭＳ Ｐゴシック" charset="0"/>
              </a:rPr>
              <a:t>zu erzielen sind (McBride et al., 2006, Tasca et al., 2007; Bedics et al., 2012a). </a:t>
            </a:r>
          </a:p>
          <a:p>
            <a:pPr>
              <a:buFontTx/>
              <a:buAutoNum type="arabicPeriod"/>
            </a:pPr>
            <a:endParaRPr lang="de-DE">
              <a:ea typeface="ＭＳ Ｐゴシック" charset="0"/>
              <a:cs typeface="ＭＳ Ｐゴシック" charset="0"/>
            </a:endParaRPr>
          </a:p>
          <a:p>
            <a:pPr>
              <a:buFontTx/>
              <a:buAutoNum type="arabicPeriod"/>
            </a:pPr>
            <a:r>
              <a:rPr lang="de-DE">
                <a:ea typeface="ＭＳ Ｐゴシック" charset="0"/>
                <a:cs typeface="ＭＳ Ｐゴシック" charset="0"/>
              </a:rPr>
              <a:t>Die </a:t>
            </a:r>
            <a:r>
              <a:rPr lang="de-DE" b="1">
                <a:ea typeface="ＭＳ Ｐゴシック" charset="0"/>
                <a:cs typeface="ＭＳ Ｐゴシック" charset="0"/>
              </a:rPr>
              <a:t>Bindungsrepräsentation</a:t>
            </a:r>
            <a:r>
              <a:rPr lang="de-DE">
                <a:ea typeface="ＭＳ Ｐゴシック" charset="0"/>
                <a:cs typeface="ＭＳ Ｐゴシック" charset="0"/>
              </a:rPr>
              <a:t> der Patienten zu Therapiebeginn </a:t>
            </a:r>
            <a:r>
              <a:rPr lang="de-DE" b="1">
                <a:ea typeface="ＭＳ Ｐゴシック" charset="0"/>
                <a:cs typeface="ＭＳ Ｐゴシック" charset="0"/>
              </a:rPr>
              <a:t>beeinflusste i</a:t>
            </a:r>
            <a:r>
              <a:rPr lang="de-DE">
                <a:ea typeface="ＭＳ Ｐゴシック" charset="0"/>
                <a:cs typeface="ＭＳ Ｐゴシック" charset="0"/>
              </a:rPr>
              <a:t>n dieser Studie den Verlauf von Depressivität, Angst, Alexithymie, interpersonellen Problemen und bindungsstilbezogenen Variablen. Als </a:t>
            </a:r>
            <a:r>
              <a:rPr lang="de-DE" b="1">
                <a:ea typeface="ＭＳ Ｐゴシック" charset="0"/>
                <a:cs typeface="ＭＳ Ｐゴシック" charset="0"/>
              </a:rPr>
              <a:t>günstiger</a:t>
            </a:r>
            <a:r>
              <a:rPr lang="de-DE">
                <a:ea typeface="ＭＳ Ｐゴシック" charset="0"/>
                <a:cs typeface="ＭＳ Ｐゴシック" charset="0"/>
              </a:rPr>
              <a:t> erwies sich eine </a:t>
            </a:r>
            <a:r>
              <a:rPr lang="de-DE" b="1">
                <a:ea typeface="ＭＳ Ｐゴシック" charset="0"/>
                <a:cs typeface="ＭＳ Ｐゴシック" charset="0"/>
              </a:rPr>
              <a:t>hohe Synchronizität </a:t>
            </a:r>
            <a:r>
              <a:rPr lang="de-DE">
                <a:ea typeface="ＭＳ Ｐゴシック" charset="0"/>
                <a:cs typeface="ＭＳ Ｐゴシック" charset="0"/>
              </a:rPr>
              <a:t>in Dyaden (AAP dimensional), als </a:t>
            </a:r>
            <a:r>
              <a:rPr lang="de-DE" b="1">
                <a:ea typeface="ＭＳ Ｐゴシック" charset="0"/>
                <a:cs typeface="ＭＳ Ｐゴシック" charset="0"/>
              </a:rPr>
              <a:t>ungünstiger</a:t>
            </a:r>
            <a:r>
              <a:rPr lang="de-DE">
                <a:ea typeface="ＭＳ Ｐゴシック" charset="0"/>
                <a:cs typeface="ＭＳ Ｐゴシック" charset="0"/>
              </a:rPr>
              <a:t> eine </a:t>
            </a:r>
            <a:r>
              <a:rPr lang="de-DE" b="1">
                <a:ea typeface="ＭＳ Ｐゴシック" charset="0"/>
                <a:cs typeface="ＭＳ Ｐゴシック" charset="0"/>
              </a:rPr>
              <a:t>verstrickte Bindungsrepräsentation </a:t>
            </a:r>
            <a:r>
              <a:rPr lang="de-DE">
                <a:ea typeface="ＭＳ Ｐゴシック" charset="0"/>
                <a:cs typeface="ＭＳ Ｐゴシック" charset="0"/>
              </a:rPr>
              <a:t>(AAP kategorial; vgl. Fonagy et al.,1996; vgl. Rosenstein und Horowitz, 1996, Cole-Dethke und Kobak, 1996; West und George, 2002). </a:t>
            </a:r>
          </a:p>
          <a:p>
            <a:pPr eaLnBrk="1" hangingPunct="1"/>
            <a:endParaRPr lang="de-DE">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4560CE-71BD-F848-A392-FCBD171CD3A0}" type="slidenum">
              <a:rPr lang="de-DE" sz="1200">
                <a:latin typeface="Corbel" panose="020B0503020204020204" pitchFamily="34" charset="0"/>
                <a:ea typeface="Osaka" charset="0"/>
                <a:cs typeface="Osaka" charset="0"/>
              </a:rPr>
              <a:pPr eaLnBrk="1" hangingPunct="1"/>
              <a:t>78</a:t>
            </a:fld>
            <a:endParaRPr lang="de-DE" sz="1200" dirty="0">
              <a:latin typeface="Corbel" panose="020B0503020204020204" pitchFamily="34" charset="0"/>
              <a:ea typeface="Osaka" charset="0"/>
              <a:cs typeface="Osaka" charset="0"/>
            </a:endParaRPr>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de-AT"/>
              <a:t>Daher entwickelten wir 2008 im Rahmen der Hanse-Neuro-Psychoanalyse-Studie einen personalisierten methodischen Ansatz im Kontext der Psychoanalyse.</a:t>
            </a:r>
          </a:p>
          <a:p>
            <a:pPr eaLnBrk="1" hangingPunct="1">
              <a:spcBef>
                <a:spcPct val="0"/>
              </a:spcBef>
            </a:pPr>
            <a:r>
              <a:rPr lang="de-AT"/>
              <a:t> Wir präsentierten depressiven Patienten im fMRT </a:t>
            </a:r>
            <a:r>
              <a:rPr lang="de-AT" i="1"/>
              <a:t>individualisierte</a:t>
            </a:r>
            <a:r>
              <a:rPr lang="de-AT"/>
              <a:t>, depressogen relevante Stimuli, die möglichst unbewusste Prozesse und Konflikte abbilden. Um diese unbewussten Prozesse erfassen zu können, setzten wir bei chronisch depressiven Patienten in psychoanalytischer Behandlung Methoden ein, die geeignet sind, zentrale Konflikte und Bindungsrepräsentationen der Patienten abzubilden </a:t>
            </a:r>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p:cNvSpPr>
            <a:spLocks noGrp="1" noRot="1" noChangeAspect="1"/>
          </p:cNvSpPr>
          <p:nvPr>
            <p:ph type="sldImg"/>
          </p:nvPr>
        </p:nvSpPr>
        <p:spPr>
          <a:ln/>
        </p:spPr>
      </p:sp>
      <p:sp>
        <p:nvSpPr>
          <p:cNvPr id="100354"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ea typeface="ＭＳ Ｐゴシック" charset="0"/>
                <a:cs typeface="ＭＳ Ｐゴシック" charset="0"/>
              </a:rPr>
              <a:t>Studie mit fMRT und dem Bindungsparadigma ist bereits veröffentlicht. Heute werde ich mich auf die ersten EEG-Daten mit dem gleichen Paradigma beziehen</a:t>
            </a:r>
          </a:p>
        </p:txBody>
      </p:sp>
      <p:sp>
        <p:nvSpPr>
          <p:cNvPr id="100355"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C03430A7-E680-7E4D-9C83-108984AC2B49}" type="slidenum">
              <a:rPr lang="de-DE" sz="1200" baseline="0">
                <a:latin typeface="Corbel" panose="020B0503020204020204" pitchFamily="34" charset="0"/>
              </a:rPr>
              <a:pPr eaLnBrk="1" hangingPunct="1"/>
              <a:t>79</a:t>
            </a:fld>
            <a:endParaRPr lang="de-DE" sz="1200" baseline="0" dirty="0">
              <a:latin typeface="Corbel" panose="020B0503020204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p:cNvSpPr>
          <p:nvPr>
            <p:ph type="sldImg"/>
          </p:nvPr>
        </p:nvSpPr>
        <p:spPr>
          <a:ln/>
        </p:spPr>
      </p:sp>
      <p:sp>
        <p:nvSpPr>
          <p:cNvPr id="134147"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AT"/>
              <a:t>In diesem Narrativ wird deutlich, dass der Mann in der Geschichte in seiner Hilflosigkeit und seinem Schmerz gefangen bleibt. Es ist für ihn unerträglich, dass die verstorbene Person nicht mehr da ist. Anzeichen einer mentalen Verarbeitung dieser bindungsrelevanten Szene fehlen bisher aus bindungstheoretischer Sicht. Es sind keine Anzeichen von „Handlungsfähigkeit“ (z. B. „er legt eine Blume ans Grab und zündet eine Kerze an“, „er geht nach Hause und versucht sich abzulenken“) oder einer internalisierten sicheren Basis (z. B. „er denkt an die Person und trauert“, „er ruft einen guten Freund an und lässt sich trösten“) zu erkennen.</a:t>
            </a:r>
            <a:endParaRPr lang="de-DE"/>
          </a:p>
        </p:txBody>
      </p:sp>
      <p:sp>
        <p:nvSpPr>
          <p:cNvPr id="134148"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E392CE-26E2-1C40-9558-89708B9D545F}" type="slidenum">
              <a:rPr lang="de-DE" sz="1200">
                <a:latin typeface="Corbel" panose="020B0503020204020204" pitchFamily="34" charset="0"/>
                <a:ea typeface="Osaka" charset="0"/>
                <a:cs typeface="Osaka" charset="0"/>
              </a:rPr>
              <a:pPr eaLnBrk="1" hangingPunct="1"/>
              <a:t>80</a:t>
            </a:fld>
            <a:endParaRPr lang="de-DE" sz="1200" dirty="0">
              <a:latin typeface="Corbel" panose="020B0503020204020204" pitchFamily="34" charset="0"/>
              <a:ea typeface="Osaka" charset="0"/>
              <a:cs typeface="Osak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p:cNvSpPr>
            <a:spLocks noGrp="1" noRot="1" noChangeAspect="1"/>
          </p:cNvSpPr>
          <p:nvPr>
            <p:ph type="sldImg"/>
          </p:nvPr>
        </p:nvSpPr>
        <p:spPr>
          <a:ln/>
        </p:spPr>
      </p:sp>
      <p:sp>
        <p:nvSpPr>
          <p:cNvPr id="120835"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AT"/>
              <a:t>Ein erster Durchgang bestand aus der Kombination AAP-Bilder und personalisierte Sätze, der nachfolgende Durchgang aus der Kombination AAP-Bilder und nicht-personalisierte Sätze. Die Versuchspersonen erhielten die Instruktion, das AAP-Bild mit dem jeweiligen individuellen Kernsatz fünf Sekunden aufmerksam zu betrachten, gefolgt von einem Fadenkreuz für 10 Sekunden. Als Kontrast dienten nicht-personalisierte, neutrale die Umgebung beschreibende Sätze </a:t>
            </a:r>
            <a:endParaRPr lang="de-DE"/>
          </a:p>
        </p:txBody>
      </p:sp>
      <p:sp>
        <p:nvSpPr>
          <p:cNvPr id="12083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BC60B3-56D8-E84F-B21E-5B0CE38352C2}" type="slidenum">
              <a:rPr lang="de-DE" sz="1200">
                <a:latin typeface="Corbel" panose="020B0503020204020204" pitchFamily="34" charset="0"/>
                <a:ea typeface="Osaka" charset="0"/>
                <a:cs typeface="Osaka" charset="0"/>
              </a:rPr>
              <a:pPr eaLnBrk="1" hangingPunct="1"/>
              <a:t>81</a:t>
            </a:fld>
            <a:endParaRPr lang="de-DE" sz="1200" dirty="0">
              <a:latin typeface="Corbel" panose="020B0503020204020204" pitchFamily="34" charset="0"/>
              <a:ea typeface="Osaka" charset="0"/>
              <a:cs typeface="Osaka"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z="1200" kern="1200" dirty="0">
                <a:solidFill>
                  <a:schemeClr val="tx1"/>
                </a:solidFill>
                <a:effectLst/>
                <a:latin typeface="Corbel" panose="020B0503020204020204" pitchFamily="34" charset="0"/>
                <a:ea typeface="ＭＳ Ｐゴシック" charset="-128"/>
                <a:cs typeface="ＭＳ Ｐゴシック" charset="-128"/>
              </a:rPr>
              <a:t>Um neuronale Korrelate von bindungsrelevanten Themen während der Behandlung abbilden zu können entwickelte ich folgendes Bindungsparadigma. </a:t>
            </a:r>
            <a:r>
              <a:rPr lang="de-AT" sz="1200" kern="1200" dirty="0">
                <a:solidFill>
                  <a:schemeClr val="tx1"/>
                </a:solidFill>
                <a:effectLst/>
                <a:latin typeface="Corbel" panose="020B0503020204020204" pitchFamily="34" charset="0"/>
                <a:ea typeface="ＭＳ Ｐゴシック" charset="-128"/>
                <a:cs typeface="ＭＳ Ｐゴシック" charset="-128"/>
              </a:rPr>
              <a:t>Die AAP-Bilder wurden in der originären Reihenfolge gezeigt. Aus den am Anfang erhobenen AAP-Narrativen der Versuchspersonen wurden pro Bild drei zentrale Kernsätze extrahiert und zusammen mit den AAP-Bildern im Scanner dargeboten. Als Kontrast dienten nicht-personalisierte, neutrale die Umgebung beschreibende Sätze („hier sind zwei Vorhänge rechts und links und ein Fenster zu sehen“), die ebenfalls in drei Variationen zu jedem AAP-Bild für fünf Sekunden gezeigt wurden. Diese neutralen Sätze wurden für alle Probanden gleich gehalten. Es wurden abwechselnd 6 Blöcke mit AAP-Bild + personalisierte Sätze und 6 Blöcke mit AAP-Bildern + nicht-personalisierte Sätze dargeboten. Im Verlauf der Untersuchung wurden 12 Blöcke mit insgesamt 84 Durchgängen gezeigt. Die Präsentationsdauer betrug 21 Minuten. </a:t>
            </a:r>
            <a:endParaRPr lang="de-DE" sz="1200" kern="1200" dirty="0">
              <a:solidFill>
                <a:schemeClr val="tx1"/>
              </a:solidFill>
              <a:effectLst/>
              <a:latin typeface="Corbel" panose="020B0503020204020204" pitchFamily="34" charset="0"/>
              <a:ea typeface="ＭＳ Ｐゴシック" charset="-128"/>
              <a:cs typeface="ＭＳ Ｐゴシック" charset="-128"/>
            </a:endParaRPr>
          </a:p>
          <a:p>
            <a:r>
              <a:rPr lang="de-DE" sz="1200" kern="1200" dirty="0">
                <a:solidFill>
                  <a:schemeClr val="tx1"/>
                </a:solidFill>
                <a:effectLst/>
                <a:latin typeface="Corbel" panose="020B0503020204020204" pitchFamily="34"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a:defRPr/>
            </a:pPr>
            <a:r>
              <a:rPr lang="en-US" sz="1200" kern="1200" dirty="0">
                <a:solidFill>
                  <a:schemeClr val="tx1"/>
                </a:solidFill>
                <a:latin typeface="Corbel" panose="020B0503020204020204" pitchFamily="34" charset="0"/>
                <a:ea typeface="ＭＳ Ｐゴシック" charset="-128"/>
                <a:cs typeface="ＭＳ Ｐゴシック" charset="-128"/>
              </a:rPr>
              <a:t>Each picture-sentence pair was presented for 5 seconds, followed by a fixation cross between 7.5 and 12.5 seconds. </a:t>
            </a:r>
          </a:p>
          <a:p>
            <a:pPr>
              <a:defRPr/>
            </a:pPr>
            <a:endParaRPr lang="en-US" sz="1200" kern="1200" dirty="0">
              <a:solidFill>
                <a:schemeClr val="tx1"/>
              </a:solidFill>
              <a:latin typeface="Corbel" panose="020B0503020204020204" pitchFamily="34" charset="0"/>
              <a:ea typeface="ＭＳ Ｐゴシック" charset="-128"/>
              <a:cs typeface="ＭＳ Ｐゴシック" charset="-128"/>
            </a:endParaRPr>
          </a:p>
          <a:p>
            <a:pPr>
              <a:defRPr/>
            </a:pPr>
            <a:r>
              <a:rPr lang="en-US" sz="1200" kern="1200" dirty="0">
                <a:solidFill>
                  <a:schemeClr val="tx1"/>
                </a:solidFill>
                <a:latin typeface="Corbel" panose="020B0503020204020204" pitchFamily="34" charset="0"/>
                <a:ea typeface="ＭＳ Ｐゴシック" charset="-128"/>
                <a:cs typeface="ＭＳ Ｐゴシック" charset="-128"/>
              </a:rPr>
              <a:t>Trials alternated between the personally relevant and neutral in groups of seven, and were repeated twice. </a:t>
            </a:r>
          </a:p>
          <a:p>
            <a:pPr>
              <a:defRPr/>
            </a:pPr>
            <a:r>
              <a:rPr lang="en-US" sz="1200" kern="1200" dirty="0">
                <a:solidFill>
                  <a:schemeClr val="tx1"/>
                </a:solidFill>
                <a:latin typeface="Corbel" panose="020B0503020204020204" pitchFamily="34" charset="0"/>
                <a:ea typeface="ＭＳ Ｐゴシック" charset="-128"/>
                <a:cs typeface="ＭＳ Ｐゴシック" charset="-128"/>
              </a:rPr>
              <a:t>In total, there were 84 trials resulting in a scanning time of about 21 min. </a:t>
            </a:r>
          </a:p>
          <a:p>
            <a:pPr>
              <a:defRPr/>
            </a:pPr>
            <a:endParaRPr lang="en-US" sz="1200" kern="1200" dirty="0">
              <a:solidFill>
                <a:schemeClr val="tx1"/>
              </a:solidFill>
              <a:latin typeface="Corbel" panose="020B0503020204020204" pitchFamily="34" charset="0"/>
              <a:ea typeface="ＭＳ Ｐゴシック" charset="-128"/>
              <a:cs typeface="ＭＳ Ｐゴシック" charset="-128"/>
            </a:endParaRPr>
          </a:p>
          <a:p>
            <a:pPr>
              <a:defRPr/>
            </a:pPr>
            <a:r>
              <a:rPr lang="en-GB" sz="1200" kern="1200" dirty="0">
                <a:solidFill>
                  <a:schemeClr val="tx1"/>
                </a:solidFill>
                <a:latin typeface="Corbel" panose="020B0503020204020204" pitchFamily="34" charset="0"/>
                <a:ea typeface="ＭＳ Ｐゴシック" charset="-128"/>
                <a:cs typeface="ＭＳ Ｐゴシック" charset="-128"/>
              </a:rPr>
              <a:t>Participants were instructed to mentally engage with the attachment scene in the picture and its textual description. </a:t>
            </a:r>
            <a:endParaRPr lang="en-US" sz="1200" kern="1200" dirty="0">
              <a:solidFill>
                <a:schemeClr val="tx1"/>
              </a:solidFill>
              <a:latin typeface="Corbel" panose="020B0503020204020204" pitchFamily="34"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TR/TE/TI = 2300/4.38/900 </a:t>
            </a:r>
            <a:r>
              <a:rPr lang="en-US" sz="1200" dirty="0" err="1"/>
              <a:t>ms</a:t>
            </a:r>
            <a:r>
              <a:rPr lang="en-US" sz="1200" dirty="0"/>
              <a:t>, A total of 508 EPI T2*-weighted whole brain volumes were acquired (TR/TE = 2500/30 </a:t>
            </a:r>
            <a:r>
              <a:rPr lang="en-US" sz="1200" dirty="0" err="1"/>
              <a:t>ms</a:t>
            </a:r>
            <a:r>
              <a:rPr lang="en-US" sz="1200" dirty="0"/>
              <a:t>, flip angle 90u, FOV 192 mm, matrix 64664, voxel size 363 mm, slice thickness 3 mm, 44 slices, interleaved acquisition order, standard AC-PC orientation</a:t>
            </a:r>
            <a:r>
              <a:rPr lang="es-ES_tradnl" sz="1200" dirty="0"/>
              <a:t>).</a:t>
            </a:r>
            <a:endParaRPr lang="de-DE" sz="1200" dirty="0"/>
          </a:p>
          <a:p>
            <a:endParaRPr lang="de-DE" sz="1200" kern="1200" dirty="0">
              <a:solidFill>
                <a:schemeClr val="tx1"/>
              </a:solidFill>
              <a:effectLst/>
              <a:latin typeface="Corbel" panose="020B0503020204020204" pitchFamily="34"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020135-427C-054F-8AD7-D7083EF3BC0E}" type="slidenum">
              <a:rPr lang="es-MX" sz="1200">
                <a:latin typeface="Corbel"/>
              </a:rPr>
              <a:pPr/>
              <a:t>8</a:t>
            </a:fld>
            <a:endParaRPr lang="es-MX" sz="1200" dirty="0">
              <a:latin typeface="Corbel"/>
            </a:endParaRPr>
          </a:p>
        </p:txBody>
      </p:sp>
      <p:sp>
        <p:nvSpPr>
          <p:cNvPr id="192514" name="Rectangle 1026"/>
          <p:cNvSpPr>
            <a:spLocks noGrp="1" noRot="1" noChangeAspect="1" noChangeArrowheads="1" noTextEdit="1"/>
          </p:cNvSpPr>
          <p:nvPr>
            <p:ph type="sldImg"/>
          </p:nvPr>
        </p:nvSpPr>
        <p:spPr>
          <a:xfrm>
            <a:off x="1144588" y="685800"/>
            <a:ext cx="4570412" cy="3427413"/>
          </a:xfrm>
          <a:solidFill>
            <a:srgbClr val="FFFFFF"/>
          </a:solidFill>
          <a:ln/>
        </p:spPr>
      </p:sp>
      <p:sp>
        <p:nvSpPr>
          <p:cNvPr id="19251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de-DE">
                <a:ea typeface="ＭＳ Ｐゴシック" charset="0"/>
                <a:cs typeface="ＭＳ Ｐゴシック" charset="0"/>
              </a:rPr>
              <a:t>Innere Arbeitsmodelle von Bindung sind ein Fenster in die innere Welt, welche Erwartungen oder Repräsentationen ausgebildet wurden</a:t>
            </a:r>
          </a:p>
        </p:txBody>
      </p:sp>
    </p:spTree>
    <p:extLst>
      <p:ext uri="{BB962C8B-B14F-4D97-AF65-F5344CB8AC3E}">
        <p14:creationId xmlns:p14="http://schemas.microsoft.com/office/powerpoint/2010/main" val="1408554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p:cNvSpPr>
          <p:nvPr>
            <p:ph type="sldImg"/>
          </p:nvPr>
        </p:nvSpPr>
        <p:spPr>
          <a:ln/>
        </p:spPr>
      </p:sp>
      <p:sp>
        <p:nvSpPr>
          <p:cNvPr id="126979"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AT"/>
              <a:t>Die klinische Verbesserung der Patienten wurde zu Therapiebeginn (T1) sowie nach 7-8 (T2) und 15 Monaten (T3) der psychoanalytischen Behandlung untersucht. Die Veränderung des GSI und BDI-Scores der Patienten  über die Zeit (T1 bis T3, 15 Monate) zeigte eine signifikante Veränderung der beiden Parameter mit hohen Effektstärken (GSI: p=.000, F=68.5, df=16, Effektstärke d=1.36; BDI: p=.000, F=30.3, df=16, Effektstärke d=1.25). (siehe auch Staun et al. 2010, Taubner et al. 2011). </a:t>
            </a:r>
            <a:endParaRPr lang="de-DE"/>
          </a:p>
        </p:txBody>
      </p:sp>
      <p:sp>
        <p:nvSpPr>
          <p:cNvPr id="126980"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23C16F-193D-634E-BC96-565E54306552}" type="slidenum">
              <a:rPr lang="de-DE" sz="1200">
                <a:latin typeface="Corbel" panose="020B0503020204020204" pitchFamily="34" charset="0"/>
                <a:ea typeface="Osaka" charset="0"/>
                <a:cs typeface="Osaka" charset="0"/>
              </a:rPr>
              <a:pPr eaLnBrk="1" hangingPunct="1"/>
              <a:t>83</a:t>
            </a:fld>
            <a:endParaRPr lang="de-DE" sz="1200" dirty="0">
              <a:latin typeface="Corbel" panose="020B0503020204020204" pitchFamily="34" charset="0"/>
              <a:ea typeface="Osaka" charset="0"/>
              <a:cs typeface="Osaka" charset="0"/>
            </a:endParaRPr>
          </a:p>
        </p:txBody>
      </p:sp>
    </p:spTree>
    <p:extLst>
      <p:ext uri="{BB962C8B-B14F-4D97-AF65-F5344CB8AC3E}">
        <p14:creationId xmlns:p14="http://schemas.microsoft.com/office/powerpoint/2010/main" val="38427701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p:cNvSpPr>
            <a:spLocks noGrp="1" noRot="1" noChangeAspect="1"/>
          </p:cNvSpPr>
          <p:nvPr>
            <p:ph type="sldImg"/>
          </p:nvPr>
        </p:nvSpPr>
        <p:spPr>
          <a:ln/>
        </p:spPr>
      </p:sp>
      <p:sp>
        <p:nvSpPr>
          <p:cNvPr id="106498"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AT">
                <a:ea typeface="ＭＳ Ｐゴシック" charset="0"/>
                <a:cs typeface="ＭＳ Ｐゴシック" charset="0"/>
              </a:rPr>
              <a:t>In diesem Narrativ ist zu erkennen, dass der Mann in Gedanken versunken ist, über die Situation sinniert und wieder neue Dinge passieren. Die Verzweiflung und Hilflosigkeit wie in der obigen Geschichte zu Beginn der Behandlung ist nicht mehr vorhanden. Auch wenn in der Geschichte keine wirklichen Denkprozesse im Sinne einer internalisierten sicheren Basis entsprechend des AAP-Manuals vorkommen (z. B „er denkt über die Situation nach“, „denkt an die verstorbene Person was sie gemeinsam er lebt haben“), sondern eher oberflächliche Denkprozesse (“in Gedanken versunken”, „nachsinnieren”), so ist dennoch eindeutig, dass es um eine Zukunftsperspektive geht. Ein „Marker“, der auf eine potentiell unverarbeitete Verlustthematik hinweist („ein Familienmitglied, das er da besucht“), wird dadurch aufgelöst, dass der anschließende Satz klar stellt, dass es sich um einen Verstorbenen handelt („oder dessen Grab aufsucht“). Andere Themen, die das Bindungssystem bedrohen (wie z. B. „emotionaler Schmerz”) sind nicht mehr enthalten, was auf einen sog. verarbeiteten Bindungsstatus hinweist.</a:t>
            </a:r>
            <a:endParaRPr lang="de-DE">
              <a:ea typeface="ＭＳ Ｐゴシック" charset="0"/>
              <a:cs typeface="ＭＳ Ｐゴシック" charset="0"/>
            </a:endParaRPr>
          </a:p>
        </p:txBody>
      </p:sp>
      <p:sp>
        <p:nvSpPr>
          <p:cNvPr id="106499"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59A43DBB-19D8-284A-AF5B-6020F0AE9B5A}" type="slidenum">
              <a:rPr lang="de-DE" sz="1200" baseline="0">
                <a:latin typeface="Corbel" panose="020B0503020204020204" pitchFamily="34" charset="0"/>
              </a:rPr>
              <a:pPr eaLnBrk="1" hangingPunct="1"/>
              <a:t>86</a:t>
            </a:fld>
            <a:endParaRPr lang="de-DE" sz="1200" baseline="0" dirty="0">
              <a:latin typeface="Corbel" panose="020B0503020204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lienbildplatzhalter 1"/>
          <p:cNvSpPr>
            <a:spLocks noGrp="1" noRot="1" noChangeAspect="1" noTextEdit="1"/>
          </p:cNvSpPr>
          <p:nvPr>
            <p:ph type="sldImg"/>
          </p:nvPr>
        </p:nvSpPr>
        <p:spPr>
          <a:ln/>
        </p:spPr>
      </p:sp>
      <p:sp>
        <p:nvSpPr>
          <p:cNvPr id="142339"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de-DE"/>
          </a:p>
          <a:p>
            <a:pPr eaLnBrk="1" hangingPunct="1">
              <a:spcBef>
                <a:spcPct val="0"/>
              </a:spcBef>
            </a:pPr>
            <a:r>
              <a:rPr lang="de-DE"/>
              <a:t>Die Analyse der Ergebnisse bezieht folgende Variablen mit ein: der Vergleich von Patienten und Kontrollen bei der Konfrontation der relevanten Bindungssätzen aus dem eigenen Narrativ kontrastiert mit den nicht relevanten Bindungssätzen unter der Bedingung T1 (am Anfang der Therapie) und T 2 (nach 15 Monaten)</a:t>
            </a:r>
          </a:p>
          <a:p>
            <a:pPr eaLnBrk="1" hangingPunct="1">
              <a:spcBef>
                <a:spcPct val="0"/>
              </a:spcBef>
            </a:pPr>
            <a:endParaRPr lang="de-DE"/>
          </a:p>
          <a:p>
            <a:r>
              <a:rPr lang="de-AT"/>
              <a:t>Die Haupteffekte des fMRI-Experiments wurden anhand der dreifachen Interaktion der Variablen „Gruppe“ (Patientengruppe versus Kontrollgruppe), „Zeit“ (T1 versus T2) und dem „Kontrast personalisierte versus nicht-personalisierte Sätze“ berechnet (siehe Ergebnisse bei Buchheim et al. 2012a; 2012b). Der Interaktionseffekt zeigte entsprechen den Erwartungen eine Aktivierung in der linken Amygdala übergehend in den anterioren Hippokampus und den mittleren temporalen Gyrus. Eine Post-Hoc-Analyse ermittelte, dass dieser Effekt durch die erhöhte Bold-Antwort der Patienten zu Beginn der Therapie zu erklären war (</a:t>
            </a:r>
            <a:r>
              <a:rPr lang="de-AT" i="1"/>
              <a:t>t</a:t>
            </a:r>
            <a:r>
              <a:rPr lang="de-AT" baseline="-25000"/>
              <a:t>32</a:t>
            </a:r>
            <a:r>
              <a:rPr lang="de-AT"/>
              <a:t>=2.81, </a:t>
            </a:r>
            <a:r>
              <a:rPr lang="de-AT" i="1"/>
              <a:t>p</a:t>
            </a:r>
            <a:r>
              <a:rPr lang="de-AT"/>
              <a:t>=0.008), die sich nach 15 Monaten „normalisierte“ bzw. sich den Kontrollprobanden anglich (</a:t>
            </a:r>
            <a:r>
              <a:rPr lang="de-AT" i="1"/>
              <a:t>t</a:t>
            </a:r>
            <a:r>
              <a:rPr lang="de-AT" baseline="-25000"/>
              <a:t>32</a:t>
            </a:r>
            <a:r>
              <a:rPr lang="de-AT"/>
              <a:t>=-2.41, </a:t>
            </a:r>
            <a:r>
              <a:rPr lang="de-AT" i="1"/>
              <a:t>p</a:t>
            </a:r>
            <a:r>
              <a:rPr lang="de-AT"/>
              <a:t>=0.01).</a:t>
            </a:r>
            <a:r>
              <a:rPr lang="de-DE"/>
              <a:t> </a:t>
            </a:r>
          </a:p>
        </p:txBody>
      </p:sp>
      <p:sp>
        <p:nvSpPr>
          <p:cNvPr id="142340"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76A062-9481-434C-94A3-C49E06B6AEC3}" type="slidenum">
              <a:rPr lang="de-DE" sz="1200">
                <a:latin typeface="Corbel" panose="020B0503020204020204" pitchFamily="34" charset="0"/>
                <a:ea typeface="Osaka" charset="0"/>
                <a:cs typeface="Osaka" charset="0"/>
              </a:rPr>
              <a:pPr eaLnBrk="1" hangingPunct="1"/>
              <a:t>87</a:t>
            </a:fld>
            <a:endParaRPr lang="de-DE" sz="1200" dirty="0">
              <a:latin typeface="Corbel" panose="020B0503020204020204" pitchFamily="34" charset="0"/>
              <a:ea typeface="Osaka" charset="0"/>
              <a:cs typeface="Osak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553F87-815B-A34F-BF59-17DD30D0384C}" type="slidenum">
              <a:rPr lang="de-DE" sz="1200">
                <a:latin typeface="Corbel" panose="020B0503020204020204" pitchFamily="34" charset="0"/>
                <a:ea typeface="Osaka" charset="0"/>
                <a:cs typeface="Osaka" charset="0"/>
              </a:rPr>
              <a:pPr eaLnBrk="1" hangingPunct="1"/>
              <a:t>88</a:t>
            </a:fld>
            <a:endParaRPr lang="de-DE" sz="1200" dirty="0">
              <a:latin typeface="Corbel" panose="020B0503020204020204" pitchFamily="34" charset="0"/>
              <a:ea typeface="Osaka" charset="0"/>
              <a:cs typeface="Osaka" charset="0"/>
            </a:endParaRPr>
          </a:p>
        </p:txBody>
      </p:sp>
      <p:sp>
        <p:nvSpPr>
          <p:cNvPr id="144387" name="Folienbildplatzhalter 1"/>
          <p:cNvSpPr>
            <a:spLocks noGrp="1" noRot="1" noChangeAspect="1" noTextEdit="1"/>
          </p:cNvSpPr>
          <p:nvPr>
            <p:ph type="sldImg"/>
          </p:nvPr>
        </p:nvSpPr>
        <p:spPr>
          <a:ln/>
        </p:spPr>
      </p:sp>
      <p:sp>
        <p:nvSpPr>
          <p:cNvPr id="144388"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de-DE"/>
              <a:t>Ebenso entsprechend unserer Hypothese in Bezug auf Referenzstudie von Siegle et al.  fanden wir einen Effekt nach 15 Monaten im subgenualem Cingulum, einer Region, die auch bei anderen Studien als „depressions-relevantes</a:t>
            </a:r>
            <a:r>
              <a:rPr lang="ja-JP" altLang="de-DE"/>
              <a:t>“</a:t>
            </a:r>
            <a:r>
              <a:rPr lang="de-DE" altLang="ja-JP"/>
              <a:t> Areal gefunden wurde (z. B Drevets et al. ). </a:t>
            </a:r>
          </a:p>
          <a:p>
            <a:r>
              <a:rPr lang="de-AT"/>
              <a:t>Weiterhin zeigte sich ein Interaktionseffekt im ventralen anterioren cingulären Kortex (</a:t>
            </a:r>
            <a:r>
              <a:rPr lang="de-AT" i="1"/>
              <a:t>F</a:t>
            </a:r>
            <a:r>
              <a:rPr lang="de-AT" baseline="-25000"/>
              <a:t>1,32</a:t>
            </a:r>
            <a:r>
              <a:rPr lang="de-AT"/>
              <a:t>=6.91, </a:t>
            </a:r>
            <a:r>
              <a:rPr lang="de-AT" i="1"/>
              <a:t>p</a:t>
            </a:r>
            <a:r>
              <a:rPr lang="de-AT"/>
              <a:t>=0.013). Die Post-hoc-Analyse ergab, dass diese Interaktion hauptsächlich durch eine Veränderung der neuronalen Aktivität der Patienten zu erklären war, die wiederum am Anfang der Behandlung eine erhöhte Bold-Antwort im Vergleich zu den gesunden Kontrollprobanden aufwiesen (</a:t>
            </a:r>
            <a:r>
              <a:rPr lang="de-AT" i="1"/>
              <a:t>t</a:t>
            </a:r>
            <a:r>
              <a:rPr lang="de-AT" baseline="-25000"/>
              <a:t>32</a:t>
            </a:r>
            <a:r>
              <a:rPr lang="de-AT"/>
              <a:t>=1.74, </a:t>
            </a:r>
            <a:r>
              <a:rPr lang="de-AT" i="1"/>
              <a:t>p</a:t>
            </a:r>
            <a:r>
              <a:rPr lang="de-AT"/>
              <a:t>=0.05) und nach 15 Monaten eine verminderte Aktivierung zeigten, wenn sie mit den personalisierten Sätzen konfrontiert wurden (</a:t>
            </a:r>
            <a:r>
              <a:rPr lang="de-AT" i="1"/>
              <a:t>t</a:t>
            </a:r>
            <a:r>
              <a:rPr lang="de-AT" baseline="-25000"/>
              <a:t>32</a:t>
            </a:r>
            <a:r>
              <a:rPr lang="de-AT"/>
              <a:t>=−2.1, </a:t>
            </a:r>
            <a:r>
              <a:rPr lang="de-AT" i="1"/>
              <a:t>p</a:t>
            </a:r>
            <a:r>
              <a:rPr lang="de-AT"/>
              <a:t>=0.02). </a:t>
            </a:r>
            <a:endParaRPr lang="de-DE"/>
          </a:p>
          <a:p>
            <a:endParaRPr lang="de-DE"/>
          </a:p>
          <a:p>
            <a:r>
              <a:rPr lang="de-AT"/>
              <a:t>Um zu testen, ob die Interaktionseffekte mit einer Verbesserung der depressiven Symptomatik (BDI) korrelieren, wurde eine Regressionsanalyse berechnet. Die Ergebnisse zeigen, dass im Cluster Amygdala-Hippokampus nur ein Trend zu erkennen war (</a:t>
            </a:r>
            <a:r>
              <a:rPr lang="de-AT" i="1"/>
              <a:t>t</a:t>
            </a:r>
            <a:r>
              <a:rPr lang="de-AT" baseline="-25000"/>
              <a:t>12</a:t>
            </a:r>
            <a:r>
              <a:rPr lang="de-AT"/>
              <a:t>=1.29, </a:t>
            </a:r>
            <a:r>
              <a:rPr lang="de-AT" i="1"/>
              <a:t>p</a:t>
            </a:r>
            <a:r>
              <a:rPr lang="de-AT"/>
              <a:t>=0.11), während sich im ventralen ACC ein signifikanter Zusammenhang mit einer Varianzaufklärung von 29% abbildete (</a:t>
            </a:r>
            <a:r>
              <a:rPr lang="de-AT" i="1"/>
              <a:t>t</a:t>
            </a:r>
            <a:r>
              <a:rPr lang="de-AT" baseline="-25000"/>
              <a:t>12</a:t>
            </a:r>
            <a:r>
              <a:rPr lang="de-AT"/>
              <a:t>=2.19, </a:t>
            </a:r>
            <a:r>
              <a:rPr lang="de-AT" i="1"/>
              <a:t>p</a:t>
            </a:r>
            <a:r>
              <a:rPr lang="de-AT"/>
              <a:t>=0.02). Ähnliche Ergebnisse zeigten sich mit dem GSI-Score </a:t>
            </a:r>
            <a:r>
              <a:rPr lang="de-AT" i="1"/>
              <a:t>t</a:t>
            </a:r>
            <a:r>
              <a:rPr lang="de-AT" baseline="-25000"/>
              <a:t>12</a:t>
            </a:r>
            <a:r>
              <a:rPr lang="de-AT"/>
              <a:t>=1.77, </a:t>
            </a:r>
            <a:r>
              <a:rPr lang="de-AT" i="1"/>
              <a:t>p</a:t>
            </a:r>
            <a:r>
              <a:rPr lang="de-AT"/>
              <a:t>=0.05). Im medialen präfrontalen Kortex ergab sich keine signifikante Korrelation mit dem BDI (</a:t>
            </a:r>
            <a:r>
              <a:rPr lang="de-AT" i="1"/>
              <a:t>t</a:t>
            </a:r>
            <a:r>
              <a:rPr lang="de-AT" baseline="-25000"/>
              <a:t>14</a:t>
            </a:r>
            <a:r>
              <a:rPr lang="de-AT"/>
              <a:t>=0.92, </a:t>
            </a:r>
            <a:r>
              <a:rPr lang="de-AT" i="1"/>
              <a:t>p</a:t>
            </a:r>
            <a:r>
              <a:rPr lang="de-AT"/>
              <a:t>=0.19), jedoch signifikante Zusammenhänge mit dem GSI (</a:t>
            </a:r>
            <a:r>
              <a:rPr lang="de-AT" i="1"/>
              <a:t>t</a:t>
            </a:r>
            <a:r>
              <a:rPr lang="de-AT" baseline="-25000"/>
              <a:t>12</a:t>
            </a:r>
            <a:r>
              <a:rPr lang="de-AT"/>
              <a:t>=2.05, </a:t>
            </a:r>
            <a:r>
              <a:rPr lang="de-AT" i="1"/>
              <a:t>p</a:t>
            </a:r>
            <a:r>
              <a:rPr lang="de-AT"/>
              <a:t>=0.03, 26% erklärte Varianz).</a:t>
            </a:r>
            <a:endParaRPr lang="de-DE"/>
          </a:p>
        </p:txBody>
      </p:sp>
      <p:sp>
        <p:nvSpPr>
          <p:cNvPr id="144389" name="Foliennummernplatzhalt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743DB90-F92E-5842-956A-29AFC01D0E88}" type="slidenum">
              <a:rPr lang="de-DE" sz="1200">
                <a:latin typeface="Corbel" panose="020B0503020204020204" pitchFamily="34" charset="0"/>
                <a:ea typeface="Osaka" charset="0"/>
                <a:cs typeface="Osaka" charset="0"/>
              </a:rPr>
              <a:pPr algn="r" eaLnBrk="1" hangingPunct="1"/>
              <a:t>88</a:t>
            </a:fld>
            <a:endParaRPr lang="de-DE" sz="1200" dirty="0">
              <a:latin typeface="Corbel" panose="020B0503020204020204" pitchFamily="34" charset="0"/>
              <a:ea typeface="Osaka" charset="0"/>
              <a:cs typeface="Osaka"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p:cNvSpPr>
          <p:nvPr>
            <p:ph type="sldImg"/>
          </p:nvPr>
        </p:nvSpPr>
        <p:spPr>
          <a:ln/>
        </p:spPr>
      </p:sp>
      <p:sp>
        <p:nvSpPr>
          <p:cNvPr id="150531"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AT"/>
              <a:t>Entsprechend unserer Hypothesen veränderten sich die chronisch-depressiven Patienten nach 15 Monaten psychoanalytischer Behandlung auf symptomatischer Ebene in ihren Bindungsrepräsentationen sowie struktureller Ebene und bezüglich ihrer neuronalen Aktivierungen, wenn sie mit individualisierten Sätzen konfrontiert wurden, die unbewusste Aspekte ihrer mentalen Organisation in Bezug auf bindungsrelevante Themen (Trennung, Verlust) enthielten. </a:t>
            </a:r>
            <a:endParaRPr lang="de-DE"/>
          </a:p>
          <a:p>
            <a:r>
              <a:rPr lang="de-AT"/>
              <a:t>Der anfangs signifikant hohe Anteil von unverarbeiteten Traumata, der sich vorwiegend auf Verlustthemen bezog, veränderte sich in Richtung organisierter Bindungsrepräsentationen, was mit den bisherigen Studien über die Veränderbarkeit von Bindung in Einklang zu bringen ist (Steele et al. 2009). </a:t>
            </a:r>
          </a:p>
          <a:p>
            <a:endParaRPr lang="de-DE"/>
          </a:p>
          <a:p>
            <a:r>
              <a:rPr lang="de-AT"/>
              <a:t>Die neuronalen Veränderungen – vermehrte Aktivierung am Anfang und verminderte Aktivierung nach 15 Monaten im Amygdala-Hippokampus-Komplex, im sugenualen cingulären Kortex (ventraler ACC) und medialen präfrontalen Kortex (MPC) – wurden bei den Gesunden nicht beobachtet. Der signifikante Zusammenhang dieser Interaktionseffekte im ventralen ACC und MPC mit der klinischen Verbesserung unterstützte die Annahme, dass diese Veränderungen auf positive Therapieeffekte zurückzuführen sind. Die gefunden Areale, insbesondere der Amygdala-Hippokampus-Komplex replizierte einen zentralen Befund aus der Studie von Fu et al. (2008), während Veränderungen des ventralen ACC ebenso in anderen Studien mit depressiven Patienten nachgewiesen wurden (z.B. Brody et al. 2001; Goldapple et al. 2004). Eine erhöhte Aktivierung des MPC wurde in anderen Studien mit erhöhten Kontrollprozessen und mit einer intentionalen Vermeidung und Unterdrückung von Emotionen bei depressiven Patienten in Zusammenhang gebracht (Ochsner &amp; Gross 2005). </a:t>
            </a:r>
          </a:p>
          <a:p>
            <a:endParaRPr lang="de-AT"/>
          </a:p>
          <a:p>
            <a:r>
              <a:rPr lang="de-AT"/>
              <a:t>Die verminderte Aktivierung des MPC nach 15 Monaten bei den Patienten unserer Studie könnte darauf hinweisen, dass diese nach 15 Monaten psychoanalytischer Behandlung weniger Kontroll- und Verdrängungsmechanismen einsetzen mussten.  Diesen Befund konnten wir mit unserer EEG-Studie mit den gleichen Patienten nochmals untermauern. </a:t>
            </a:r>
            <a:endParaRPr lang="de-DE"/>
          </a:p>
          <a:p>
            <a:endParaRPr lang="de-AT"/>
          </a:p>
          <a:p>
            <a:endParaRPr lang="de-AT"/>
          </a:p>
        </p:txBody>
      </p:sp>
      <p:sp>
        <p:nvSpPr>
          <p:cNvPr id="150532"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12F100-B1A0-054E-B059-CBF3243B583D}" type="slidenum">
              <a:rPr lang="de-DE" sz="1200">
                <a:latin typeface="Corbel" panose="020B0503020204020204" pitchFamily="34" charset="0"/>
                <a:ea typeface="Osaka" charset="0"/>
                <a:cs typeface="Osaka" charset="0"/>
              </a:rPr>
              <a:pPr eaLnBrk="1" hangingPunct="1"/>
              <a:t>89</a:t>
            </a:fld>
            <a:endParaRPr lang="de-DE" sz="1200" dirty="0">
              <a:latin typeface="Corbel" panose="020B0503020204020204" pitchFamily="34" charset="0"/>
              <a:ea typeface="Osaka" charset="0"/>
              <a:cs typeface="Osak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olienbildplatzhalter 1"/>
          <p:cNvSpPr>
            <a:spLocks noGrp="1" noRot="1" noChangeAspect="1"/>
          </p:cNvSpPr>
          <p:nvPr>
            <p:ph type="sldImg"/>
          </p:nvPr>
        </p:nvSpPr>
        <p:spPr>
          <a:ln/>
        </p:spPr>
      </p:sp>
      <p:sp>
        <p:nvSpPr>
          <p:cNvPr id="139266"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ea typeface="ＭＳ Ｐゴシック" charset="0"/>
                <a:cs typeface="ＭＳ Ｐゴシック" charset="0"/>
              </a:rPr>
              <a:t>Um innere Arbeitsmodelle von Bindung messen zu können, wird das Bindungssystem bei  Kindern und Erwachsenen </a:t>
            </a:r>
            <a:r>
              <a:rPr lang="de-DE" b="1">
                <a:ea typeface="ＭＳ Ｐゴシック" charset="0"/>
                <a:cs typeface="ＭＳ Ｐゴシック" charset="0"/>
              </a:rPr>
              <a:t>aktiviert</a:t>
            </a:r>
            <a:r>
              <a:rPr lang="de-DE">
                <a:ea typeface="ＭＳ Ｐゴシック" charset="0"/>
                <a:cs typeface="ＭＳ Ｐゴシック" charset="0"/>
              </a:rPr>
              <a:t>. Durch die </a:t>
            </a:r>
            <a:r>
              <a:rPr lang="de-DE" b="1">
                <a:ea typeface="ＭＳ Ｐゴシック" charset="0"/>
                <a:cs typeface="ＭＳ Ｐゴシック" charset="0"/>
              </a:rPr>
              <a:t>Stresssituation</a:t>
            </a:r>
            <a:r>
              <a:rPr lang="de-DE">
                <a:ea typeface="ＭＳ Ｐゴシック" charset="0"/>
                <a:cs typeface="ＭＳ Ｐゴシック" charset="0"/>
              </a:rPr>
              <a:t> (Trennung) in der Fremden Situation bzw. die aktivierenden Themen oder Bilder in den Interviews zur Erfassung der Bindungsrepräsentation bei Erwachsenen können </a:t>
            </a:r>
            <a:r>
              <a:rPr lang="de-DE" b="1">
                <a:ea typeface="ＭＳ Ｐゴシック" charset="0"/>
                <a:cs typeface="ＭＳ Ｐゴシック" charset="0"/>
              </a:rPr>
              <a:t>Ressourcen</a:t>
            </a:r>
            <a:r>
              <a:rPr lang="de-DE">
                <a:ea typeface="ＭＳ Ｐゴシック" charset="0"/>
                <a:cs typeface="ＭＳ Ｐゴシック" charset="0"/>
              </a:rPr>
              <a:t> bzw. </a:t>
            </a:r>
            <a:r>
              <a:rPr lang="de-DE" b="1">
                <a:ea typeface="ＭＳ Ｐゴシック" charset="0"/>
                <a:cs typeface="ＭＳ Ｐゴシック" charset="0"/>
              </a:rPr>
              <a:t>Abwehrprozesse</a:t>
            </a:r>
            <a:r>
              <a:rPr lang="de-DE">
                <a:ea typeface="ＭＳ Ｐゴシック" charset="0"/>
                <a:cs typeface="ＭＳ Ｐゴシック" charset="0"/>
              </a:rPr>
              <a:t> erfasst werden. Im folgenden möchte ich zwei Narrative aus  dem AAI gegenüberstellen: Ein Narrativ das Hinweise für ein unverarbeitetes Trauma  zeigt und ein Narrativ, das Merkmale von Integrationsfähigkeit und Reflektionsfähigkeit zeigt.    </a:t>
            </a:r>
          </a:p>
        </p:txBody>
      </p:sp>
      <p:sp>
        <p:nvSpPr>
          <p:cNvPr id="139267"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4E9E38-3E6B-0949-9BAE-ED1CA5524376}" type="slidenum">
              <a:rPr lang="de-DE" sz="1200">
                <a:latin typeface="Corbel"/>
              </a:rPr>
              <a:pPr/>
              <a:t>9</a:t>
            </a:fld>
            <a:endParaRPr lang="de-DE" sz="1200" dirty="0">
              <a:latin typeface="Corbe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Corbel" panose="020B0503020204020204" pitchFamily="34" charset="0"/>
                <a:ea typeface="ＭＳ Ｐゴシック" charset="-128"/>
                <a:cs typeface="ＭＳ Ｐゴシック" charset="-128"/>
              </a:rPr>
              <a:t>Risiko- und Schutzfaktoren bezeichnen die dynamisch wirksamen Entwicklungsfaktoren, die das Risiko einer Fehlentwicklung erhöhen bzw. Risiken einer Fehlentwicklung </a:t>
            </a:r>
            <a:r>
              <a:rPr lang="de-DE" sz="1000" kern="1200" dirty="0" err="1">
                <a:solidFill>
                  <a:schemeClr val="tx1"/>
                </a:solidFill>
                <a:effectLst/>
                <a:latin typeface="Corbel" panose="020B0503020204020204" pitchFamily="34" charset="0"/>
                <a:ea typeface="ＭＳ Ｐゴシック" charset="-128"/>
                <a:cs typeface="ＭＳ Ｐゴシック" charset="-128"/>
              </a:rPr>
              <a:t>abpuffern</a:t>
            </a:r>
            <a:r>
              <a:rPr lang="de-DE" sz="1000" kern="1200" dirty="0">
                <a:solidFill>
                  <a:schemeClr val="tx1"/>
                </a:solidFill>
                <a:effectLst/>
                <a:latin typeface="Corbel" panose="020B0503020204020204" pitchFamily="34" charset="0"/>
                <a:ea typeface="ＭＳ Ｐゴシック" charset="-128"/>
                <a:cs typeface="ＭＳ Ｐゴシック" charset="-128"/>
              </a:rPr>
              <a:t> können. </a:t>
            </a:r>
          </a:p>
          <a:p>
            <a:endParaRPr lang="de-DE" sz="1000" kern="1200" dirty="0">
              <a:solidFill>
                <a:schemeClr val="tx1"/>
              </a:solidFill>
              <a:effectLst/>
              <a:latin typeface="Corbel" panose="020B0503020204020204" pitchFamily="34" charset="0"/>
              <a:ea typeface="ＭＳ Ｐゴシック" charset="-128"/>
              <a:cs typeface="ＭＳ Ｐゴシック" charset="-128"/>
            </a:endParaRPr>
          </a:p>
          <a:p>
            <a:r>
              <a:rPr lang="de-AT" sz="1000" kern="1200" noProof="0" dirty="0">
                <a:solidFill>
                  <a:schemeClr val="tx1"/>
                </a:solidFill>
                <a:effectLst/>
                <a:latin typeface="Corbel" panose="020B0503020204020204" pitchFamily="34" charset="0"/>
                <a:ea typeface="ＭＳ Ｐゴシック" charset="-128"/>
                <a:cs typeface="ＭＳ Ｐゴシック" charset="-128"/>
              </a:rPr>
              <a:t>Bindung wird definiert als eine langanhaltende Beziehung zu vertrauten Personen, die Schutz und Unterstützung</a:t>
            </a:r>
            <a:r>
              <a:rPr lang="de-AT" sz="1000" kern="1200" baseline="0" noProof="0" dirty="0">
                <a:solidFill>
                  <a:schemeClr val="tx1"/>
                </a:solidFill>
                <a:effectLst/>
                <a:latin typeface="Corbel" panose="020B0503020204020204" pitchFamily="34" charset="0"/>
                <a:ea typeface="ＭＳ Ｐゴシック" charset="-128"/>
                <a:cs typeface="ＭＳ Ｐゴシック" charset="-128"/>
              </a:rPr>
              <a:t> bieten. </a:t>
            </a:r>
            <a:r>
              <a:rPr lang="de-AT" sz="1000" kern="1200" noProof="0" dirty="0">
                <a:solidFill>
                  <a:schemeClr val="tx1"/>
                </a:solidFill>
                <a:effectLst/>
                <a:latin typeface="Corbel" panose="020B0503020204020204" pitchFamily="34" charset="0"/>
                <a:ea typeface="ＭＳ Ｐゴシック" charset="-128"/>
                <a:cs typeface="ＭＳ Ｐゴシック" charset="-128"/>
              </a:rPr>
              <a:t>Aus der Übersicht Egle</a:t>
            </a:r>
            <a:r>
              <a:rPr lang="de-AT" sz="1000" kern="1200" baseline="0" noProof="0" dirty="0">
                <a:solidFill>
                  <a:schemeClr val="tx1"/>
                </a:solidFill>
                <a:effectLst/>
                <a:latin typeface="Corbel" panose="020B0503020204020204" pitchFamily="34" charset="0"/>
                <a:ea typeface="ＭＳ Ｐゴシック" charset="-128"/>
                <a:cs typeface="ＭＳ Ｐゴシック" charset="-128"/>
              </a:rPr>
              <a:t> (1997) </a:t>
            </a:r>
            <a:r>
              <a:rPr lang="de-AT" sz="1000" kern="1200" noProof="0" dirty="0">
                <a:solidFill>
                  <a:schemeClr val="tx1"/>
                </a:solidFill>
                <a:effectLst/>
                <a:latin typeface="Corbel" panose="020B0503020204020204" pitchFamily="34" charset="0"/>
                <a:ea typeface="ＭＳ Ｐゴシック" charset="-128"/>
                <a:cs typeface="ＭＳ Ｐゴシック" charset="-128"/>
              </a:rPr>
              <a:t>sowie aus einer aktuellen Studie von Lowell et al. (2014) geht hervor, dass die sichere Bindung zu einer wichtigen Bezugsperson ein kompensatorischer Schutzfaktor ist.</a:t>
            </a:r>
            <a:r>
              <a:rPr lang="de-AT" sz="1000" noProof="0" dirty="0">
                <a:effectLst/>
              </a:rPr>
              <a:t> </a:t>
            </a:r>
            <a:r>
              <a:rPr lang="de-AT" sz="1000" baseline="0" noProof="0" dirty="0">
                <a:effectLst/>
              </a:rPr>
              <a:t> </a:t>
            </a:r>
            <a:r>
              <a:rPr lang="de-AT" sz="1000" noProof="0" dirty="0">
                <a:effectLst/>
              </a:rPr>
              <a:t>Zahlreiche</a:t>
            </a:r>
            <a:r>
              <a:rPr lang="de-AT" sz="1000" baseline="0" noProof="0" dirty="0">
                <a:effectLst/>
              </a:rPr>
              <a:t> Untersuchungen belegen, dass unsichere Bindung in der Lebensspanne als </a:t>
            </a:r>
            <a:r>
              <a:rPr lang="de-AT" sz="1000" baseline="0" noProof="0" dirty="0" err="1">
                <a:effectLst/>
              </a:rPr>
              <a:t>Vulnerabiltätsfaktor</a:t>
            </a:r>
            <a:r>
              <a:rPr lang="de-AT" sz="1000" baseline="0" noProof="0" dirty="0">
                <a:effectLst/>
              </a:rPr>
              <a:t> bzw. Risikofaktor wirken kann. </a:t>
            </a:r>
          </a:p>
          <a:p>
            <a:endParaRPr lang="de-AT" sz="1000" baseline="0" noProof="0" dirty="0">
              <a:effectLst/>
            </a:endParaRPr>
          </a:p>
          <a:p>
            <a:r>
              <a:rPr lang="de-AT" sz="1000" dirty="0">
                <a:effectLst/>
              </a:rPr>
              <a:t>Die dynamischen</a:t>
            </a:r>
            <a:r>
              <a:rPr lang="de-AT" sz="1000" baseline="0" dirty="0">
                <a:effectLst/>
              </a:rPr>
              <a:t> Prozesse die mentale Gesundheit bei widrigen Umständen wie z. B. </a:t>
            </a:r>
            <a:r>
              <a:rPr lang="de-AT" sz="1000" baseline="0" dirty="0" err="1">
                <a:effectLst/>
              </a:rPr>
              <a:t>adversive</a:t>
            </a:r>
            <a:r>
              <a:rPr lang="de-AT" sz="1000" baseline="0" dirty="0">
                <a:effectLst/>
              </a:rPr>
              <a:t> Kindheitserfahrungen und Traumatisierung aufrechterhalten werden unter dem Begriff “</a:t>
            </a:r>
            <a:r>
              <a:rPr lang="de-AT" sz="1000" b="1" baseline="0" dirty="0" err="1">
                <a:effectLst/>
              </a:rPr>
              <a:t>Resilienz</a:t>
            </a:r>
            <a:r>
              <a:rPr lang="de-AT" sz="1000" baseline="0" dirty="0">
                <a:effectLst/>
              </a:rPr>
              <a:t>” zusammengefasst. Verschiedene Faktoren beeinflussen eine individuelle Entwicklung in Richtung Psychopathologie: Biologische Konstitution, </a:t>
            </a:r>
            <a:r>
              <a:rPr lang="de-AT" sz="1000" dirty="0"/>
              <a:t>Psychologische Faktoren,</a:t>
            </a:r>
            <a:r>
              <a:rPr lang="de-AT" sz="1000" baseline="0" dirty="0"/>
              <a:t> </a:t>
            </a:r>
            <a:r>
              <a:rPr lang="de-AT" sz="1000" dirty="0"/>
              <a:t>Aktuelle Lebenserfahrungen,</a:t>
            </a:r>
            <a:r>
              <a:rPr lang="de-AT" sz="1000" baseline="0" dirty="0"/>
              <a:t> </a:t>
            </a:r>
            <a:r>
              <a:rPr lang="de-AT" sz="1000" dirty="0" err="1"/>
              <a:t>Adversive</a:t>
            </a:r>
            <a:r>
              <a:rPr lang="de-AT" sz="1000" dirty="0"/>
              <a:t> Erfahrungen,</a:t>
            </a:r>
            <a:r>
              <a:rPr lang="de-AT" sz="1000" baseline="0" dirty="0"/>
              <a:t> </a:t>
            </a:r>
            <a:r>
              <a:rPr lang="de-AT" sz="1000" dirty="0"/>
              <a:t>Sozialer Kontext</a:t>
            </a:r>
          </a:p>
          <a:p>
            <a:endParaRPr lang="de-AT" sz="1000" dirty="0">
              <a:effectLst/>
            </a:endParaRPr>
          </a:p>
          <a:p>
            <a:r>
              <a:rPr lang="de-AT" sz="1000" dirty="0">
                <a:effectLst/>
              </a:rPr>
              <a:t>In einer aktuellen Übersichtsarbeit</a:t>
            </a:r>
            <a:r>
              <a:rPr lang="de-AT" sz="1000" baseline="0" dirty="0">
                <a:effectLst/>
              </a:rPr>
              <a:t> von Rutten et al. (2013) wird neben der Hervorhebung dieser Faktoren für die </a:t>
            </a:r>
            <a:r>
              <a:rPr lang="de-AT" sz="1000" baseline="0" dirty="0" err="1">
                <a:effectLst/>
              </a:rPr>
              <a:t>Resilienz</a:t>
            </a:r>
            <a:r>
              <a:rPr lang="de-AT" sz="1000" baseline="0" dirty="0">
                <a:effectLst/>
              </a:rPr>
              <a:t> die sichere Bindung als ein beeinflussender Faktor hervorgehoben</a:t>
            </a:r>
            <a:r>
              <a:rPr lang="de-AT" baseline="0" dirty="0">
                <a:effectLst/>
              </a:rPr>
              <a:t>.</a:t>
            </a:r>
            <a:endParaRPr lang="de-AT" dirty="0"/>
          </a:p>
        </p:txBody>
      </p:sp>
      <p:sp>
        <p:nvSpPr>
          <p:cNvPr id="4" name="Foliennummernplatzhalter 3"/>
          <p:cNvSpPr>
            <a:spLocks noGrp="1"/>
          </p:cNvSpPr>
          <p:nvPr>
            <p:ph type="sldNum" sz="quarter" idx="10"/>
          </p:nvPr>
        </p:nvSpPr>
        <p:spPr/>
        <p:txBody>
          <a:bodyPr/>
          <a:lstStyle/>
          <a:p>
            <a:fld id="{6652F6B2-2BCC-E04C-82FF-FF711F769AD4}" type="slidenum">
              <a:rPr lang="de-DE" smtClean="0"/>
              <a:pPr/>
              <a:t>11</a:t>
            </a:fld>
            <a:endParaRPr lang="de-DE"/>
          </a:p>
        </p:txBody>
      </p:sp>
    </p:spTree>
    <p:extLst>
      <p:ext uri="{BB962C8B-B14F-4D97-AF65-F5344CB8AC3E}">
        <p14:creationId xmlns:p14="http://schemas.microsoft.com/office/powerpoint/2010/main" val="4191366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fld id="{C52751D6-5F99-B946-8053-E6639E304897}" type="slidenum">
              <a:rPr lang="de-DE" sz="1200" baseline="0">
                <a:solidFill>
                  <a:srgbClr val="000000"/>
                </a:solidFill>
                <a:latin typeface="Times" charset="0"/>
                <a:ea typeface="ＭＳ Ｐゴシック" charset="0"/>
                <a:cs typeface="ＭＳ Ｐゴシック" charset="0"/>
              </a:rPr>
              <a:pPr/>
              <a:t>12</a:t>
            </a:fld>
            <a:endParaRPr lang="de-DE" sz="1200" baseline="0">
              <a:solidFill>
                <a:srgbClr val="000000"/>
              </a:solidFill>
              <a:latin typeface="Times" charset="0"/>
              <a:ea typeface="ＭＳ Ｐゴシック" charset="0"/>
              <a:cs typeface="ＭＳ Ｐゴシック" charset="0"/>
            </a:endParaRPr>
          </a:p>
        </p:txBody>
      </p:sp>
      <p:sp>
        <p:nvSpPr>
          <p:cNvPr id="27650" name="Rectangle 2"/>
          <p:cNvSpPr>
            <a:spLocks noGrp="1" noRot="1" noChangeAspect="1" noChangeArrowheads="1" noTextEdit="1"/>
          </p:cNvSpPr>
          <p:nvPr>
            <p:ph type="sldImg"/>
          </p:nvPr>
        </p:nvSpPr>
        <p:spPr>
          <a:xfrm>
            <a:off x="914400" y="742950"/>
            <a:ext cx="4957763" cy="3719513"/>
          </a:xfrm>
          <a:solidFill>
            <a:srgbClr val="FFFFFF"/>
          </a:solidFill>
          <a:ln/>
        </p:spPr>
      </p:sp>
      <p:sp>
        <p:nvSpPr>
          <p:cNvPr id="144387" name="Rectangle 3"/>
          <p:cNvSpPr>
            <a:spLocks noGrp="1" noChangeArrowheads="1"/>
          </p:cNvSpPr>
          <p:nvPr>
            <p:ph type="body" idx="1"/>
          </p:nvPr>
        </p:nvSpPr>
        <p:spPr>
          <a:xfrm>
            <a:off x="677863" y="4713288"/>
            <a:ext cx="5426075" cy="4460875"/>
          </a:xfrm>
          <a:solidFill>
            <a:srgbClr val="FFFFFF"/>
          </a:solidFill>
          <a:ln>
            <a:solidFill>
              <a:srgbClr val="000000"/>
            </a:solidFill>
          </a:ln>
        </p:spPr>
        <p:txBody>
          <a:bodyPr/>
          <a:lstStyle/>
          <a:p>
            <a:pPr eaLnBrk="1" hangingPunct="1">
              <a:defRPr/>
            </a:pPr>
            <a:r>
              <a:rPr lang="de-DE" sz="1000" dirty="0">
                <a:solidFill>
                  <a:srgbClr val="1E1C11"/>
                </a:solidFill>
                <a:effectLst>
                  <a:outerShdw blurRad="38100" dist="38100" dir="2700000" algn="tl">
                    <a:srgbClr val="DDDDDD"/>
                  </a:outerShdw>
                </a:effectLst>
              </a:rPr>
              <a:t>Sichere Bindung bei Kindern ist charakterisiert durch Aufsuchen von Nähe, Balance zwischen Bindungs- und Exploration einer Laborsituation (Fremde Situation)</a:t>
            </a:r>
          </a:p>
          <a:p>
            <a:pPr eaLnBrk="1" hangingPunct="1">
              <a:defRPr/>
            </a:pPr>
            <a:r>
              <a:rPr lang="de-DE" sz="1000" dirty="0">
                <a:solidFill>
                  <a:srgbClr val="1E1C11"/>
                </a:solidFill>
                <a:effectLst>
                  <a:outerShdw blurRad="38100" dist="38100" dir="2700000" algn="tl">
                    <a:srgbClr val="DDDDDD"/>
                  </a:outerShdw>
                </a:effectLst>
              </a:rPr>
              <a:t>Sichere Bindung bei Erwachsenen ist charakterisiert durch Integrationsfähigkeit, internalisierte sichere Basis, </a:t>
            </a:r>
            <a:r>
              <a:rPr lang="de-DE" sz="1000" dirty="0" err="1">
                <a:solidFill>
                  <a:srgbClr val="1E1C11"/>
                </a:solidFill>
                <a:effectLst>
                  <a:outerShdw blurRad="38100" dist="38100" dir="2700000" algn="tl">
                    <a:srgbClr val="DDDDDD"/>
                  </a:outerShdw>
                </a:effectLst>
              </a:rPr>
              <a:t>Reflektionsfähigkeit</a:t>
            </a:r>
            <a:r>
              <a:rPr lang="de-DE" sz="1000" dirty="0">
                <a:solidFill>
                  <a:srgbClr val="1E1C11"/>
                </a:solidFill>
                <a:effectLst>
                  <a:outerShdw blurRad="38100" dist="38100" dir="2700000" algn="tl">
                    <a:srgbClr val="DDDDDD"/>
                  </a:outerShdw>
                </a:effectLst>
              </a:rPr>
              <a:t> (semi-strukturierten validen Interviews)</a:t>
            </a:r>
            <a:endParaRPr lang="de-DE" sz="1000" baseline="-25000" dirty="0">
              <a:solidFill>
                <a:srgbClr val="1E1C11"/>
              </a:solidFill>
              <a:effectLst>
                <a:outerShdw blurRad="38100" dist="38100" dir="2700000" algn="tl">
                  <a:srgbClr val="DDDDDD"/>
                </a:outerShdw>
              </a:effectLst>
            </a:endParaRPr>
          </a:p>
          <a:p>
            <a:pPr>
              <a:defRPr/>
            </a:pPr>
            <a:endParaRPr lang="de-DE" sz="1000" dirty="0"/>
          </a:p>
          <a:p>
            <a:pPr>
              <a:defRPr/>
            </a:pPr>
            <a:r>
              <a:rPr lang="de-DE" sz="1000" dirty="0"/>
              <a:t>Bindungssicherheit als Schutzfaktor wird sowohl im Kindes- und Jugendalter als auch im Erwachsenalter auch durch aktuelle Befunde weiterhin belegt:</a:t>
            </a:r>
          </a:p>
          <a:p>
            <a:pPr>
              <a:defRPr/>
            </a:pPr>
            <a:endParaRPr lang="de-DE" sz="1000" dirty="0"/>
          </a:p>
          <a:p>
            <a:pPr>
              <a:defRPr/>
            </a:pPr>
            <a:r>
              <a:rPr lang="de-DE" sz="1000" dirty="0"/>
              <a:t>In einer aktuellen Metaanalyse von Groh et al. (2014) basierend auf 80 unabhängigen Studien (N=4441)  zeigt sich beispielsweise ein signifikanter Zusammenhang zwischen Bindungssicherheit im 1. Lebensjahr und </a:t>
            </a:r>
            <a:r>
              <a:rPr lang="de-DE" sz="1000" b="1" dirty="0"/>
              <a:t>sozialer Kompetenz in der Peer-Group</a:t>
            </a:r>
            <a:r>
              <a:rPr lang="de-DE" sz="1000" dirty="0"/>
              <a:t>, während unsichere Bindung und desorganisierte Bindung mit niedriger sozialer Kompetenz assoziiert war.</a:t>
            </a:r>
          </a:p>
          <a:p>
            <a:pPr>
              <a:defRPr/>
            </a:pPr>
            <a:endParaRPr lang="de-DE" sz="1000" dirty="0"/>
          </a:p>
          <a:p>
            <a:pPr>
              <a:defRPr/>
            </a:pPr>
            <a:r>
              <a:rPr lang="de-DE" sz="1000" dirty="0"/>
              <a:t>In einer Studie mit Adoleszenten (N=228) zeigte sich dass </a:t>
            </a:r>
            <a:r>
              <a:rPr lang="de-DE" sz="1000" b="1" dirty="0"/>
              <a:t>Bindungssicherheit</a:t>
            </a:r>
            <a:r>
              <a:rPr lang="de-DE" sz="1000" dirty="0"/>
              <a:t> und die damit verbundenen positiven Emotionen eine </a:t>
            </a:r>
            <a:r>
              <a:rPr lang="de-DE" sz="1000" b="1" dirty="0"/>
              <a:t>Puffer-Funktion</a:t>
            </a:r>
            <a:r>
              <a:rPr lang="de-DE" sz="1000" dirty="0"/>
              <a:t> gegen die Entwicklung von einer </a:t>
            </a:r>
            <a:r>
              <a:rPr lang="de-DE" sz="1000" b="1" dirty="0"/>
              <a:t>Borderline-Pathologie </a:t>
            </a:r>
            <a:r>
              <a:rPr lang="de-DE" sz="1000" dirty="0"/>
              <a:t>einnahm (Kim et al. 2014)</a:t>
            </a:r>
          </a:p>
          <a:p>
            <a:pPr>
              <a:defRPr/>
            </a:pPr>
            <a:endParaRPr lang="de-DE" sz="1000" dirty="0"/>
          </a:p>
          <a:p>
            <a:pPr>
              <a:defRPr/>
            </a:pPr>
            <a:r>
              <a:rPr lang="de-DE" sz="1000" dirty="0"/>
              <a:t>In einer Längsschnittstudie wiesen Cyr et al. (2014) nach, dass Bindungssicherheit im 1. Lebensjahr einen </a:t>
            </a:r>
            <a:r>
              <a:rPr lang="de-DE" sz="1000" b="1" dirty="0"/>
              <a:t>moderierenden</a:t>
            </a:r>
            <a:r>
              <a:rPr lang="de-DE" sz="1000" dirty="0"/>
              <a:t> Effekt in Bezug auf die Entwicklung von strafendem Elternverhalten und </a:t>
            </a:r>
            <a:r>
              <a:rPr lang="de-DE" sz="1000" b="1" dirty="0"/>
              <a:t>aggressiven Verhalten </a:t>
            </a:r>
            <a:r>
              <a:rPr lang="de-DE" sz="1000" dirty="0"/>
              <a:t>in der </a:t>
            </a:r>
            <a:r>
              <a:rPr lang="de-DE" sz="1000" b="1" dirty="0"/>
              <a:t>Adoleszenz</a:t>
            </a:r>
            <a:r>
              <a:rPr lang="de-DE" sz="1000" dirty="0"/>
              <a:t> hatten</a:t>
            </a:r>
          </a:p>
          <a:p>
            <a:pPr>
              <a:defRPr/>
            </a:pPr>
            <a:endParaRPr lang="de-DE" sz="1000" dirty="0"/>
          </a:p>
          <a:p>
            <a:pPr>
              <a:defRPr/>
            </a:pPr>
            <a:r>
              <a:rPr lang="de-DE" sz="1000" dirty="0"/>
              <a:t>Eine aktuelle Übersicht berichtet über den positiven Einfluss von Bindungssicherheit (sichere Beziehung zu den Eltern) </a:t>
            </a:r>
            <a:r>
              <a:rPr lang="de-DE" sz="1000" b="1" dirty="0"/>
              <a:t>gegen Drogenmissbrauch </a:t>
            </a:r>
            <a:r>
              <a:rPr lang="de-DE" sz="1000" dirty="0"/>
              <a:t>im </a:t>
            </a:r>
            <a:r>
              <a:rPr lang="de-DE" sz="1000" dirty="0" err="1"/>
              <a:t>Adoleszentenalter</a:t>
            </a:r>
            <a:r>
              <a:rPr lang="de-DE" sz="1000" dirty="0"/>
              <a:t> (Iglesias et al. 2014)</a:t>
            </a:r>
          </a:p>
          <a:p>
            <a:pPr>
              <a:defRPr/>
            </a:pPr>
            <a:endParaRPr lang="de-DE" sz="1000" dirty="0"/>
          </a:p>
          <a:p>
            <a:pPr>
              <a:defRPr/>
            </a:pPr>
            <a:r>
              <a:rPr lang="de-DE" sz="1000" dirty="0"/>
              <a:t>Erhöhter Anteil  bei nicht-klinischen gesunden Stichproben</a:t>
            </a:r>
          </a:p>
          <a:p>
            <a:pPr>
              <a:defRPr/>
            </a:pPr>
            <a:endParaRPr lang="de-DE" sz="1000" dirty="0"/>
          </a:p>
          <a:p>
            <a:pPr>
              <a:defRPr/>
            </a:pPr>
            <a:r>
              <a:rPr lang="de-DE" sz="1000" dirty="0"/>
              <a:t>Im Erwachsenalter trägt </a:t>
            </a:r>
            <a:r>
              <a:rPr lang="de-DE" sz="1000" b="1" dirty="0"/>
              <a:t>Bindungssicherheit</a:t>
            </a:r>
            <a:r>
              <a:rPr lang="de-DE" sz="1000" dirty="0"/>
              <a:t> beispielsweise dazu bei bei Erkrankung (</a:t>
            </a:r>
            <a:r>
              <a:rPr lang="de-DE" sz="1000" dirty="0" err="1"/>
              <a:t>atopische</a:t>
            </a:r>
            <a:r>
              <a:rPr lang="de-DE" sz="1000" dirty="0"/>
              <a:t> Dermatitis) </a:t>
            </a:r>
            <a:r>
              <a:rPr lang="de-DE" sz="1000" b="1" dirty="0"/>
              <a:t>mehr soziale Unterstützung </a:t>
            </a:r>
            <a:r>
              <a:rPr lang="de-DE" sz="1000" dirty="0"/>
              <a:t>in Anspruch nehmen können und trotz Erkrankung mehr Lebensqualität zu empfinden (</a:t>
            </a:r>
            <a:r>
              <a:rPr lang="de-DE" sz="1000" dirty="0" err="1"/>
              <a:t>Rabung</a:t>
            </a:r>
            <a:r>
              <a:rPr lang="de-DE" sz="1000" dirty="0"/>
              <a:t> et al. 2004). </a:t>
            </a:r>
          </a:p>
          <a:p>
            <a:pPr>
              <a:defRPr/>
            </a:pPr>
            <a:endParaRPr lang="de-DE" sz="1000" b="1" dirty="0"/>
          </a:p>
          <a:p>
            <a:pPr>
              <a:defRPr/>
            </a:pPr>
            <a:r>
              <a:rPr lang="de-DE" sz="1000" dirty="0"/>
              <a:t>Sichere Bindung zum Therapeuten mehr Therapieerfolg und weniger interpersonelle Probleme  </a:t>
            </a:r>
            <a:r>
              <a:rPr lang="de-DE" sz="1000" dirty="0" err="1"/>
              <a:t>Lilliengreen</a:t>
            </a:r>
            <a:r>
              <a:rPr lang="de-DE" sz="1000" dirty="0"/>
              <a:t> et al. 2014)</a:t>
            </a:r>
          </a:p>
          <a:p>
            <a:pPr>
              <a:defRPr/>
            </a:pPr>
            <a:endParaRPr lang="de-DE" sz="1000" dirty="0"/>
          </a:p>
          <a:p>
            <a:pPr>
              <a:defRPr/>
            </a:pPr>
            <a:endParaRPr lang="de-DE" sz="1000" dirty="0"/>
          </a:p>
          <a:p>
            <a:pPr>
              <a:defRPr/>
            </a:pPr>
            <a:endParaRPr lang="en-US" sz="1000" dirty="0"/>
          </a:p>
          <a:p>
            <a:pPr>
              <a:defRPr/>
            </a:pPr>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fld id="{A42EDC68-E40A-5447-9266-C3F307E4988F}" type="slidenum">
              <a:rPr lang="de-DE" sz="1200" baseline="0">
                <a:latin typeface="Corbel"/>
              </a:rPr>
              <a:pPr eaLnBrk="1" hangingPunct="1"/>
              <a:t>14</a:t>
            </a:fld>
            <a:endParaRPr lang="de-DE" sz="1200" baseline="0" dirty="0">
              <a:latin typeface="Corbel"/>
            </a:endParaRPr>
          </a:p>
        </p:txBody>
      </p:sp>
      <p:sp>
        <p:nvSpPr>
          <p:cNvPr id="65539" name="Text Box 1"/>
          <p:cNvSpPr txBox="1">
            <a:spLocks noChangeArrowheads="1"/>
          </p:cNvSpPr>
          <p:nvPr/>
        </p:nvSpPr>
        <p:spPr bwMode="auto">
          <a:xfrm>
            <a:off x="3884916" y="8682996"/>
            <a:ext cx="2973084" cy="458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56" tIns="46725" rIns="89856" bIns="4672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9pPr>
          </a:lstStyle>
          <a:p>
            <a:pPr algn="r" eaLnBrk="1" hangingPunct="1"/>
            <a:fld id="{A9DD8D0C-A318-764D-9DFC-6D7BEC84756C}" type="slidenum">
              <a:rPr lang="de-DE" sz="1200">
                <a:solidFill>
                  <a:srgbClr val="000000"/>
                </a:solidFill>
                <a:latin typeface="Corbel"/>
              </a:rPr>
              <a:pPr algn="r" eaLnBrk="1" hangingPunct="1"/>
              <a:t>14</a:t>
            </a:fld>
            <a:endParaRPr lang="de-DE" sz="1200" dirty="0">
              <a:solidFill>
                <a:srgbClr val="000000"/>
              </a:solidFill>
              <a:latin typeface="Corbel"/>
            </a:endParaRPr>
          </a:p>
        </p:txBody>
      </p:sp>
      <p:sp>
        <p:nvSpPr>
          <p:cNvPr id="65540" name="Rectangle 2"/>
          <p:cNvSpPr>
            <a:spLocks noGrp="1" noRot="1" noChangeAspect="1" noChangeArrowheads="1"/>
          </p:cNvSpPr>
          <p:nvPr>
            <p:ph type="sldImg"/>
          </p:nvPr>
        </p:nvSpPr>
        <p:spPr>
          <a:xfrm>
            <a:off x="1143000" y="684213"/>
            <a:ext cx="4573588" cy="3429000"/>
          </a:xfr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5541" name="Text Box 3"/>
          <p:cNvSpPr>
            <a:spLocks noGrp="1" noChangeArrowheads="1"/>
          </p:cNvSpPr>
          <p:nvPr>
            <p:ph type="body" idx="1"/>
          </p:nvPr>
        </p:nvSpPr>
        <p:spPr>
          <a:xfrm>
            <a:off x="685479" y="4343693"/>
            <a:ext cx="5488647" cy="411245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de-DE" sz="3000" b="1" baseline="30000">
                <a:ea typeface="ＭＳ Ｐゴシック" charset="0"/>
                <a:cs typeface="ＭＳ Ｐゴシック" charset="0"/>
              </a:rPr>
              <a:t>Misshandlung/Vernachlässigung/Missbrauch  </a:t>
            </a:r>
            <a:r>
              <a:rPr lang="de-DE" sz="3000" baseline="30000">
                <a:ea typeface="ＭＳ Ｐゴシック" charset="0"/>
                <a:cs typeface="ＭＳ Ｐゴシック" charset="0"/>
              </a:rPr>
              <a:t>beeinträchtigt die kindliche Entwicklung und hat </a:t>
            </a:r>
            <a:r>
              <a:rPr lang="de-DE" sz="3000" b="1" baseline="30000">
                <a:ea typeface="ＭＳ Ｐゴシック" charset="0"/>
                <a:cs typeface="ＭＳ Ｐゴシック" charset="0"/>
              </a:rPr>
              <a:t>langfristige Konsequenzen</a:t>
            </a:r>
          </a:p>
          <a:p>
            <a:pPr>
              <a:lnSpc>
                <a:spcPct val="80000"/>
              </a:lnSpc>
            </a:pPr>
            <a:endParaRPr lang="de-DE" sz="3000" baseline="30000">
              <a:ea typeface="ＭＳ Ｐゴシック" charset="0"/>
              <a:cs typeface="ＭＳ Ｐゴシック" charset="0"/>
            </a:endParaRPr>
          </a:p>
          <a:p>
            <a:pPr>
              <a:lnSpc>
                <a:spcPct val="80000"/>
              </a:lnSpc>
            </a:pPr>
            <a:r>
              <a:rPr lang="de-DE" sz="3000" b="1" baseline="30000">
                <a:ea typeface="ＭＳ Ｐゴシック" charset="0"/>
                <a:cs typeface="ＭＳ Ｐゴシック" charset="0"/>
              </a:rPr>
              <a:t>Erhöhtes Risiko </a:t>
            </a:r>
          </a:p>
          <a:p>
            <a:pPr lvl="1">
              <a:lnSpc>
                <a:spcPct val="80000"/>
              </a:lnSpc>
            </a:pPr>
            <a:r>
              <a:rPr lang="de-DE" baseline="30000">
                <a:ea typeface="ＭＳ Ｐゴシック" charset="0"/>
              </a:rPr>
              <a:t>für physische und psychische Erkrankungen als Langzeitfolge von Misshandlung</a:t>
            </a:r>
          </a:p>
          <a:p>
            <a:pPr lvl="1">
              <a:lnSpc>
                <a:spcPct val="80000"/>
              </a:lnSpc>
            </a:pPr>
            <a:r>
              <a:rPr lang="de-DE" baseline="30000">
                <a:ea typeface="ＭＳ Ｐゴシック" charset="0"/>
              </a:rPr>
              <a:t>die eigenen Kinder zu misshandeln/vernachlässigen (</a:t>
            </a:r>
            <a:r>
              <a:rPr lang="de-DE" b="1" baseline="30000">
                <a:ea typeface="ＭＳ Ｐゴシック" charset="0"/>
              </a:rPr>
              <a:t>Transgenerational</a:t>
            </a:r>
            <a:r>
              <a:rPr lang="de-DE" b="1">
                <a:ea typeface="ＭＳ Ｐゴシック" charset="0"/>
              </a:rPr>
              <a:t> </a:t>
            </a:r>
            <a:r>
              <a:rPr lang="de-DE" b="1" baseline="30000">
                <a:ea typeface="ＭＳ Ｐゴシック" charset="0"/>
              </a:rPr>
              <a:t>Cycle of Maltreatment, TCM</a:t>
            </a:r>
            <a:r>
              <a:rPr lang="de-DE" baseline="30000">
                <a:ea typeface="ＭＳ Ｐゴシック" charset="0"/>
              </a:rPr>
              <a:t>)</a:t>
            </a:r>
          </a:p>
          <a:p>
            <a:pPr>
              <a:lnSpc>
                <a:spcPct val="80000"/>
              </a:lnSpc>
            </a:pPr>
            <a:endParaRPr lang="de-DE" sz="3000" baseline="30000">
              <a:ea typeface="ＭＳ Ｐゴシック" charset="0"/>
              <a:cs typeface="ＭＳ Ｐゴシック" charset="0"/>
            </a:endParaRPr>
          </a:p>
          <a:p>
            <a:pPr>
              <a:lnSpc>
                <a:spcPct val="80000"/>
              </a:lnSpc>
            </a:pPr>
            <a:r>
              <a:rPr lang="de-DE" sz="3000" baseline="30000">
                <a:ea typeface="ＭＳ Ｐゴシック" charset="0"/>
                <a:cs typeface="ＭＳ Ｐゴシック" charset="0"/>
              </a:rPr>
              <a:t>Transgenerationale Transmissionsrate: 7-23% </a:t>
            </a:r>
            <a:r>
              <a:rPr lang="de-DE" sz="3000" baseline="30000">
                <a:ea typeface="ＭＳ Ｐゴシック" charset="0"/>
                <a:cs typeface="ＭＳ Ｐゴシック" charset="0"/>
                <a:sym typeface="Wingdings" charset="0"/>
              </a:rPr>
              <a:t> „</a:t>
            </a:r>
            <a:r>
              <a:rPr lang="de-DE" sz="3000" b="1" baseline="30000">
                <a:ea typeface="ＭＳ Ｐゴシック" charset="0"/>
                <a:cs typeface="ＭＳ Ｐゴシック" charset="0"/>
                <a:sym typeface="Wingdings" charset="0"/>
              </a:rPr>
              <a:t>Transmission Gap</a:t>
            </a:r>
            <a:r>
              <a:rPr lang="de-DE" sz="3000" baseline="30000">
                <a:ea typeface="ＭＳ Ｐゴシック" charset="0"/>
                <a:cs typeface="ＭＳ Ｐゴシック" charset="0"/>
                <a:sym typeface="Wingdings" charset="0"/>
              </a:rPr>
              <a:t>“</a:t>
            </a:r>
            <a:endParaRPr lang="de-DE" altLang="ja-JP" sz="3000" baseline="30000">
              <a:ea typeface="ＭＳ Ｐゴシック" charset="0"/>
              <a:cs typeface="ＭＳ Ｐゴシック" charset="0"/>
            </a:endParaRPr>
          </a:p>
          <a:p>
            <a:pPr>
              <a:lnSpc>
                <a:spcPct val="80000"/>
              </a:lnSpc>
            </a:pPr>
            <a:endParaRPr lang="de-DE" sz="3000" baseline="30000">
              <a:ea typeface="ＭＳ Ｐゴシック" charset="0"/>
              <a:cs typeface="ＭＳ Ｐゴシック" charset="0"/>
            </a:endParaRPr>
          </a:p>
          <a:p>
            <a:pPr lvl="1">
              <a:lnSpc>
                <a:spcPct val="80000"/>
              </a:lnSpc>
            </a:pPr>
            <a:r>
              <a:rPr lang="de-DE" sz="2600">
                <a:ea typeface="ＭＳ Ｐゴシック" charset="0"/>
                <a:sym typeface="Wingdings" charset="0"/>
              </a:rPr>
              <a:t> </a:t>
            </a:r>
            <a:r>
              <a:rPr lang="de-DE" sz="2200">
                <a:ea typeface="ＭＳ Ｐゴシック" charset="0"/>
                <a:sym typeface="Wingdings" charset="0"/>
              </a:rPr>
              <a:t>Einige Mütter sind </a:t>
            </a:r>
            <a:r>
              <a:rPr lang="de-DE" sz="2200" b="1">
                <a:ea typeface="ＭＳ Ｐゴシック" charset="0"/>
                <a:sym typeface="Wingdings" charset="0"/>
              </a:rPr>
              <a:t>resilient</a:t>
            </a:r>
            <a:r>
              <a:rPr lang="de-DE" sz="2200">
                <a:ea typeface="ＭＳ Ｐゴシック" charset="0"/>
                <a:sym typeface="Wingdings" charset="0"/>
              </a:rPr>
              <a:t>, welche Rolle spielt hier die eigene Bindungserfahrung?</a:t>
            </a:r>
            <a:endParaRPr lang="de-DE" sz="2200" baseline="30000">
              <a:ea typeface="ＭＳ Ｐゴシック" charset="0"/>
            </a:endParaRPr>
          </a:p>
          <a:p>
            <a:pPr>
              <a:lnSpc>
                <a:spcPct val="80000"/>
              </a:lnSpc>
            </a:pPr>
            <a:endParaRPr lang="de-DE" sz="3000" baseline="30000">
              <a:ea typeface="ＭＳ Ｐゴシック" charset="0"/>
              <a:cs typeface="ＭＳ Ｐゴシック" charset="0"/>
            </a:endParaRPr>
          </a:p>
          <a:p>
            <a:pPr>
              <a:lnSpc>
                <a:spcPct val="80000"/>
              </a:lnSpc>
            </a:pPr>
            <a:endParaRPr lang="de-DE" sz="3000">
              <a:ea typeface="ＭＳ Ｐゴシック" charset="0"/>
              <a:cs typeface="ＭＳ Ｐゴシック" charset="0"/>
            </a:endParaRPr>
          </a:p>
        </p:txBody>
      </p:sp>
    </p:spTree>
    <p:extLst>
      <p:ext uri="{BB962C8B-B14F-4D97-AF65-F5344CB8AC3E}">
        <p14:creationId xmlns:p14="http://schemas.microsoft.com/office/powerpoint/2010/main" val="62875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de-DE"/>
          </a:p>
        </p:txBody>
      </p:sp>
      <p:sp>
        <p:nvSpPr>
          <p:cNvPr id="4" name="Datumsplatzhalter 3"/>
          <p:cNvSpPr>
            <a:spLocks noGrp="1"/>
          </p:cNvSpPr>
          <p:nvPr>
            <p:ph type="dt" sz="half" idx="10"/>
          </p:nvPr>
        </p:nvSpPr>
        <p:spPr/>
        <p:txBody>
          <a:bodyPr/>
          <a:lstStyle/>
          <a:p>
            <a:fld id="{0E9A215A-AC58-724A-AD71-E5A05ED85BA4}" type="datetimeFigureOut">
              <a:rPr lang="de-DE" smtClean="0"/>
              <a:t>04.11.2022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16405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0E9A215A-AC58-724A-AD71-E5A05ED85BA4}" type="datetimeFigureOut">
              <a:rPr lang="de-DE" smtClean="0"/>
              <a:t>04.11.2022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26235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AT"/>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0E9A215A-AC58-724A-AD71-E5A05ED85BA4}" type="datetimeFigureOut">
              <a:rPr lang="de-DE" smtClean="0"/>
              <a:t>04.11.2022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416010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8350"/>
            <a:ext cx="7772400" cy="1143000"/>
          </a:xfrm>
        </p:spPr>
        <p:txBody>
          <a:bodyPr/>
          <a:lstStyle/>
          <a:p>
            <a:r>
              <a:rPr lang="de-AT"/>
              <a:t>Mastertitelformat bearbeiten</a:t>
            </a:r>
            <a:endParaRPr lang="de-DE"/>
          </a:p>
        </p:txBody>
      </p:sp>
      <p:sp>
        <p:nvSpPr>
          <p:cNvPr id="3" name="Tabellenplatzhalter 2"/>
          <p:cNvSpPr>
            <a:spLocks noGrp="1"/>
          </p:cNvSpPr>
          <p:nvPr>
            <p:ph type="tbl" idx="1"/>
          </p:nvPr>
        </p:nvSpPr>
        <p:spPr>
          <a:xfrm>
            <a:off x="685800" y="1981200"/>
            <a:ext cx="7772400" cy="4114800"/>
          </a:xfrm>
        </p:spPr>
        <p:txBody>
          <a:bodyPr/>
          <a:lstStyle/>
          <a:p>
            <a:pPr lvl="0"/>
            <a:endParaRPr lang="de-DE" noProof="0"/>
          </a:p>
        </p:txBody>
      </p:sp>
      <p:sp>
        <p:nvSpPr>
          <p:cNvPr id="4" name="Datumsplatzhalter 3"/>
          <p:cNvSpPr>
            <a:spLocks noGrp="1"/>
          </p:cNvSpPr>
          <p:nvPr>
            <p:ph type="dt" sz="half" idx="10"/>
          </p:nvPr>
        </p:nvSpPr>
        <p:spPr>
          <a:xfrm>
            <a:off x="665163" y="6367463"/>
            <a:ext cx="1905000" cy="457200"/>
          </a:xfrm>
        </p:spPr>
        <p:txBody>
          <a:bodyPr/>
          <a:lstStyle>
            <a:lvl1pPr>
              <a:defRPr/>
            </a:lvl1pPr>
          </a:lstStyle>
          <a:p>
            <a:pPr>
              <a:defRPr/>
            </a:pPr>
            <a:endParaRPr lang="de-DE"/>
          </a:p>
        </p:txBody>
      </p:sp>
      <p:sp>
        <p:nvSpPr>
          <p:cNvPr id="5" name="Fußzeilenplatzhalter 4"/>
          <p:cNvSpPr>
            <a:spLocks noGrp="1"/>
          </p:cNvSpPr>
          <p:nvPr>
            <p:ph type="ftr" sz="quarter" idx="11"/>
          </p:nvPr>
        </p:nvSpPr>
        <p:spPr>
          <a:xfrm>
            <a:off x="3103563" y="6367463"/>
            <a:ext cx="2895600" cy="457200"/>
          </a:xfrm>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6532563" y="6367463"/>
            <a:ext cx="1905000" cy="457200"/>
          </a:xfrm>
        </p:spPr>
        <p:txBody>
          <a:bodyPr/>
          <a:lstStyle>
            <a:lvl1pPr>
              <a:defRPr/>
            </a:lvl1pPr>
          </a:lstStyle>
          <a:p>
            <a:fld id="{4A78B90E-1753-FE47-993A-FBA2A19C5EE5}" type="slidenum">
              <a:rPr lang="de-DE"/>
              <a:pPr/>
              <a:t>‹Nr.›</a:t>
            </a:fld>
            <a:endParaRPr lang="de-DE"/>
          </a:p>
        </p:txBody>
      </p:sp>
    </p:spTree>
    <p:extLst>
      <p:ext uri="{BB962C8B-B14F-4D97-AF65-F5344CB8AC3E}">
        <p14:creationId xmlns:p14="http://schemas.microsoft.com/office/powerpoint/2010/main" val="16726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384425"/>
            <a:ext cx="6550152" cy="3889375"/>
          </a:xfrm>
        </p:spPr>
        <p:txBody>
          <a:bodyPr/>
          <a:lstStyle>
            <a:lvl1pPr marL="177800" indent="-177800">
              <a:defRPr>
                <a:solidFill>
                  <a:schemeClr val="tx2"/>
                </a:solidFill>
              </a:defRPr>
            </a:lvl1pPr>
            <a:lvl2pPr marL="355600" indent="-177800">
              <a:defRPr>
                <a:solidFill>
                  <a:schemeClr val="tx2"/>
                </a:solidFill>
              </a:defRPr>
            </a:lvl2pPr>
            <a:lvl3pPr marL="541338" indent="-185738">
              <a:defRPr>
                <a:solidFill>
                  <a:schemeClr val="tx2"/>
                </a:solidFill>
              </a:defRPr>
            </a:lvl3pPr>
            <a:lvl4pPr marL="719138" indent="-177800">
              <a:defRPr>
                <a:solidFill>
                  <a:schemeClr val="tx2"/>
                </a:solidFill>
              </a:defRPr>
            </a:lvl4pPr>
            <a:lvl5pPr marL="896938" indent="-177800">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a:xfrm>
            <a:off x="396000" y="6490598"/>
            <a:ext cx="5400000" cy="230878"/>
          </a:xfrm>
        </p:spPr>
        <p:txBody>
          <a:bodyPr/>
          <a:lstStyle>
            <a:lvl1pPr>
              <a:defRPr>
                <a:solidFill>
                  <a:schemeClr val="tx2"/>
                </a:solidFill>
              </a:defRPr>
            </a:lvl1pPr>
          </a:lstStyle>
          <a:p>
            <a:r>
              <a:rPr lang="de-DE"/>
              <a:t>Präsentationstitel | Frau Prof. Beispiel-Mustermann | Klinik/Institut/Zentrum | Datum/Ort</a:t>
            </a:r>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3AA54D9-B87A-F84D-86CD-6E00C338952B}" type="slidenum">
              <a:rPr lang="de-DE" smtClean="0"/>
              <a:pPr/>
              <a:t>‹Nr.›</a:t>
            </a:fld>
            <a:endParaRPr lang="de-DE"/>
          </a:p>
        </p:txBody>
      </p:sp>
      <p:sp>
        <p:nvSpPr>
          <p:cNvPr id="9" name="Textplatzhalter 6"/>
          <p:cNvSpPr>
            <a:spLocks noGrp="1"/>
          </p:cNvSpPr>
          <p:nvPr>
            <p:ph type="body" sz="quarter" idx="13" hasCustomPrompt="1"/>
          </p:nvPr>
        </p:nvSpPr>
        <p:spPr>
          <a:xfrm>
            <a:off x="396000" y="636012"/>
            <a:ext cx="5400000" cy="327025"/>
          </a:xfrm>
        </p:spPr>
        <p:txBody>
          <a:bodyPr lIns="0"/>
          <a:lstStyle>
            <a:lvl1pPr marL="0" indent="0">
              <a:buFontTx/>
              <a:buNone/>
              <a:defRPr>
                <a:solidFill>
                  <a:schemeClr val="tx2"/>
                </a:solidFill>
              </a:defRPr>
            </a:lvl1pPr>
          </a:lstStyle>
          <a:p>
            <a:r>
              <a:rPr lang="de-DE" sz="1600" dirty="0">
                <a:latin typeface="Corbel" charset="0"/>
                <a:ea typeface="Corbel" charset="0"/>
                <a:cs typeface="Corbel" charset="0"/>
              </a:rPr>
              <a:t>Kapitel | Thema oder Titel hinzufügen</a:t>
            </a:r>
          </a:p>
        </p:txBody>
      </p:sp>
      <p:sp>
        <p:nvSpPr>
          <p:cNvPr id="10" name="Titel 9"/>
          <p:cNvSpPr>
            <a:spLocks noGrp="1"/>
          </p:cNvSpPr>
          <p:nvPr>
            <p:ph type="title"/>
          </p:nvPr>
        </p:nvSpPr>
        <p:spPr>
          <a:xfrm>
            <a:off x="1295400" y="1520825"/>
            <a:ext cx="6553200" cy="755650"/>
          </a:xfrm>
        </p:spPr>
        <p:txBody>
          <a:bodyPr/>
          <a:lstStyle>
            <a:lvl1pPr>
              <a:defRPr>
                <a:solidFill>
                  <a:schemeClr val="tx2"/>
                </a:solidFill>
              </a:defRPr>
            </a:lvl1pPr>
          </a:lstStyle>
          <a:p>
            <a:r>
              <a:rPr lang="de-DE"/>
              <a:t>Mastertitelformat bearbeiten</a:t>
            </a:r>
            <a:endParaRPr lang="de-DE" dirty="0"/>
          </a:p>
        </p:txBody>
      </p:sp>
      <p:cxnSp>
        <p:nvCxnSpPr>
          <p:cNvPr id="11" name="Gerade Verbindung 4"/>
          <p:cNvCxnSpPr/>
          <p:nvPr/>
        </p:nvCxnSpPr>
        <p:spPr>
          <a:xfrm>
            <a:off x="395288" y="1196975"/>
            <a:ext cx="83953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4"/>
          <p:cNvCxnSpPr/>
          <p:nvPr userDrawn="1"/>
        </p:nvCxnSpPr>
        <p:spPr>
          <a:xfrm>
            <a:off x="395288" y="1196975"/>
            <a:ext cx="83953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33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Ein Inha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487" y="1196975"/>
            <a:ext cx="8389737" cy="5076825"/>
          </a:xfrm>
        </p:spPr>
        <p:txBody>
          <a:bodyPr lIns="288000" anchor="ctr"/>
          <a:lstStyle>
            <a:lvl1pPr marL="177800" indent="-177800">
              <a:defRPr/>
            </a:lvl1pPr>
            <a:lvl2pPr marL="355600" indent="-177800">
              <a:defRPr/>
            </a:lvl2pPr>
            <a:lvl3pPr marL="541338" indent="-185738">
              <a:defRPr/>
            </a:lvl3pPr>
            <a:lvl4pPr marL="719138" indent="-177800">
              <a:defRPr/>
            </a:lvl4pPr>
            <a:lvl5pPr marL="896938" indent="-1778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Footer Placeholder 5"/>
          <p:cNvSpPr>
            <a:spLocks noGrp="1"/>
          </p:cNvSpPr>
          <p:nvPr>
            <p:ph type="ftr" sz="quarter" idx="11"/>
          </p:nvPr>
        </p:nvSpPr>
        <p:spPr>
          <a:xfrm>
            <a:off x="396000" y="6490598"/>
            <a:ext cx="5400000" cy="230878"/>
          </a:xfrm>
        </p:spPr>
        <p:txBody>
          <a:bodyPr/>
          <a:lstStyle/>
          <a:p>
            <a:r>
              <a:rPr lang="de-DE"/>
              <a:t>Präsentationstitel | Frau Prof. Beispiel-Mustermann | Klinik/Institut/Zentrum | Datum/Ort</a:t>
            </a:r>
            <a:endParaRPr lang="de-DE" dirty="0"/>
          </a:p>
        </p:txBody>
      </p:sp>
      <p:sp>
        <p:nvSpPr>
          <p:cNvPr id="7" name="Slide Number Placeholder 6"/>
          <p:cNvSpPr>
            <a:spLocks noGrp="1"/>
          </p:cNvSpPr>
          <p:nvPr>
            <p:ph type="sldNum" sz="quarter" idx="12"/>
          </p:nvPr>
        </p:nvSpPr>
        <p:spPr/>
        <p:txBody>
          <a:bodyPr/>
          <a:lstStyle/>
          <a:p>
            <a:fld id="{43AA54D9-B87A-F84D-86CD-6E00C338952B}" type="slidenum">
              <a:rPr lang="de-DE" smtClean="0"/>
              <a:t>‹Nr.›</a:t>
            </a:fld>
            <a:endParaRPr lang="de-DE"/>
          </a:p>
        </p:txBody>
      </p:sp>
      <p:sp>
        <p:nvSpPr>
          <p:cNvPr id="8" name="Textplatzhalter 6"/>
          <p:cNvSpPr>
            <a:spLocks noGrp="1"/>
          </p:cNvSpPr>
          <p:nvPr>
            <p:ph type="body" sz="quarter" idx="13" hasCustomPrompt="1"/>
          </p:nvPr>
        </p:nvSpPr>
        <p:spPr>
          <a:xfrm>
            <a:off x="399596" y="637200"/>
            <a:ext cx="5400000" cy="327025"/>
          </a:xfrm>
        </p:spPr>
        <p:txBody>
          <a:bodyPr lIns="0"/>
          <a:lstStyle>
            <a:lvl1pPr marL="0" indent="0">
              <a:buFontTx/>
              <a:buNone/>
              <a:defRPr/>
            </a:lvl1pPr>
          </a:lstStyle>
          <a:p>
            <a:r>
              <a:rPr lang="de-DE" sz="1600" dirty="0">
                <a:latin typeface="Corbel" charset="0"/>
                <a:ea typeface="Corbel" charset="0"/>
                <a:cs typeface="Corbel" charset="0"/>
              </a:rPr>
              <a:t>Kapitel | Thema oder Titel hinzufügen</a:t>
            </a:r>
          </a:p>
        </p:txBody>
      </p:sp>
    </p:spTree>
    <p:extLst>
      <p:ext uri="{BB962C8B-B14F-4D97-AF65-F5344CB8AC3E}">
        <p14:creationId xmlns:p14="http://schemas.microsoft.com/office/powerpoint/2010/main" val="296024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0E9A215A-AC58-724A-AD71-E5A05ED85BA4}" type="datetimeFigureOut">
              <a:rPr lang="de-DE" smtClean="0"/>
              <a:t>04.11.2022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11211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AT"/>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umsplatzhalter 3"/>
          <p:cNvSpPr>
            <a:spLocks noGrp="1"/>
          </p:cNvSpPr>
          <p:nvPr>
            <p:ph type="dt" sz="half" idx="10"/>
          </p:nvPr>
        </p:nvSpPr>
        <p:spPr/>
        <p:txBody>
          <a:bodyPr/>
          <a:lstStyle/>
          <a:p>
            <a:fld id="{0E9A215A-AC58-724A-AD71-E5A05ED85BA4}" type="datetimeFigureOut">
              <a:rPr lang="de-DE" smtClean="0"/>
              <a:t>04.11.2022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87093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Datumsplatzhalter 4"/>
          <p:cNvSpPr>
            <a:spLocks noGrp="1"/>
          </p:cNvSpPr>
          <p:nvPr>
            <p:ph type="dt" sz="half" idx="10"/>
          </p:nvPr>
        </p:nvSpPr>
        <p:spPr/>
        <p:txBody>
          <a:bodyPr/>
          <a:lstStyle/>
          <a:p>
            <a:fld id="{0E9A215A-AC58-724A-AD71-E5A05ED85BA4}" type="datetimeFigureOut">
              <a:rPr lang="de-DE" smtClean="0"/>
              <a:t>04.11.2022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425843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7" name="Datumsplatzhalter 6"/>
          <p:cNvSpPr>
            <a:spLocks noGrp="1"/>
          </p:cNvSpPr>
          <p:nvPr>
            <p:ph type="dt" sz="half" idx="10"/>
          </p:nvPr>
        </p:nvSpPr>
        <p:spPr/>
        <p:txBody>
          <a:bodyPr/>
          <a:lstStyle/>
          <a:p>
            <a:fld id="{0E9A215A-AC58-724A-AD71-E5A05ED85BA4}" type="datetimeFigureOut">
              <a:rPr lang="de-DE" smtClean="0"/>
              <a:t>04.11.2022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66177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Datumsplatzhalter 2"/>
          <p:cNvSpPr>
            <a:spLocks noGrp="1"/>
          </p:cNvSpPr>
          <p:nvPr>
            <p:ph type="dt" sz="half" idx="10"/>
          </p:nvPr>
        </p:nvSpPr>
        <p:spPr/>
        <p:txBody>
          <a:bodyPr/>
          <a:lstStyle/>
          <a:p>
            <a:fld id="{0E9A215A-AC58-724A-AD71-E5A05ED85BA4}" type="datetimeFigureOut">
              <a:rPr lang="de-DE" smtClean="0"/>
              <a:t>04.11.2022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66733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E9A215A-AC58-724A-AD71-E5A05ED85BA4}" type="datetimeFigureOut">
              <a:rPr lang="de-DE" smtClean="0"/>
              <a:t>04.11.2022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127379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AT"/>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umsplatzhalter 4"/>
          <p:cNvSpPr>
            <a:spLocks noGrp="1"/>
          </p:cNvSpPr>
          <p:nvPr>
            <p:ph type="dt" sz="half" idx="10"/>
          </p:nvPr>
        </p:nvSpPr>
        <p:spPr/>
        <p:txBody>
          <a:bodyPr/>
          <a:lstStyle/>
          <a:p>
            <a:fld id="{0E9A215A-AC58-724A-AD71-E5A05ED85BA4}" type="datetimeFigureOut">
              <a:rPr lang="de-DE" smtClean="0"/>
              <a:t>04.11.2022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363809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umsplatzhalter 4"/>
          <p:cNvSpPr>
            <a:spLocks noGrp="1"/>
          </p:cNvSpPr>
          <p:nvPr>
            <p:ph type="dt" sz="half" idx="10"/>
          </p:nvPr>
        </p:nvSpPr>
        <p:spPr/>
        <p:txBody>
          <a:bodyPr/>
          <a:lstStyle/>
          <a:p>
            <a:fld id="{0E9A215A-AC58-724A-AD71-E5A05ED85BA4}" type="datetimeFigureOut">
              <a:rPr lang="de-DE" smtClean="0"/>
              <a:t>04.11.2022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7AA4A3C-3011-3A49-9964-A156F898E588}" type="slidenum">
              <a:rPr lang="de-DE" smtClean="0"/>
              <a:t>‹Nr.›</a:t>
            </a:fld>
            <a:endParaRPr lang="de-DE"/>
          </a:p>
        </p:txBody>
      </p:sp>
    </p:spTree>
    <p:extLst>
      <p:ext uri="{BB962C8B-B14F-4D97-AF65-F5344CB8AC3E}">
        <p14:creationId xmlns:p14="http://schemas.microsoft.com/office/powerpoint/2010/main" val="90026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dirty="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Corbel" panose="020B0503020204020204" pitchFamily="34" charset="0"/>
              </a:defRPr>
            </a:lvl1pPr>
          </a:lstStyle>
          <a:p>
            <a:fld id="{0E9A215A-AC58-724A-AD71-E5A05ED85BA4}" type="datetimeFigureOut">
              <a:rPr lang="de-DE" smtClean="0"/>
              <a:pPr/>
              <a:t>04.11.2022</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Corbel" panose="020B0503020204020204" pitchFamily="34" charset="0"/>
              </a:defRPr>
            </a:lvl1pPr>
          </a:lstStyle>
          <a:p>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orbel" panose="020B0503020204020204" pitchFamily="34" charset="0"/>
              </a:defRPr>
            </a:lvl1pPr>
          </a:lstStyle>
          <a:p>
            <a:fld id="{E7AA4A3C-3011-3A49-9964-A156F898E588}" type="slidenum">
              <a:rPr lang="de-DE" smtClean="0"/>
              <a:pPr/>
              <a:t>‹Nr.›</a:t>
            </a:fld>
            <a:endParaRPr lang="de-DE" dirty="0"/>
          </a:p>
        </p:txBody>
      </p:sp>
    </p:spTree>
    <p:extLst>
      <p:ext uri="{BB962C8B-B14F-4D97-AF65-F5344CB8AC3E}">
        <p14:creationId xmlns:p14="http://schemas.microsoft.com/office/powerpoint/2010/main" val="2168159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b="0" i="0" kern="1200">
          <a:solidFill>
            <a:schemeClr val="tx1"/>
          </a:solidFill>
          <a:latin typeface="Corbel" panose="020B0503020204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sv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9.jpeg"/><Relationship Id="rId11" Type="http://schemas.openxmlformats.org/officeDocument/2006/relationships/image" Target="../media/image54.jp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97.png"/><Relationship Id="rId5" Type="http://schemas.openxmlformats.org/officeDocument/2006/relationships/image" Target="../media/image9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9.emf"/><Relationship Id="rId5" Type="http://schemas.openxmlformats.org/officeDocument/2006/relationships/image" Target="../media/image108.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4.wmf"/><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0.wmf"/><Relationship Id="rId5" Type="http://schemas.openxmlformats.org/officeDocument/2006/relationships/image" Target="../media/image119.png"/><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53.xml"/><Relationship Id="rId7"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jpe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133.wmf"/><Relationship Id="rId2"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28.png"/><Relationship Id="rId11" Type="http://schemas.openxmlformats.org/officeDocument/2006/relationships/image" Target="../media/image104.jpeg"/><Relationship Id="rId5" Type="http://schemas.openxmlformats.org/officeDocument/2006/relationships/image" Target="../media/image29.png"/><Relationship Id="rId10" Type="http://schemas.openxmlformats.org/officeDocument/2006/relationships/image" Target="../media/image132.png"/><Relationship Id="rId4" Type="http://schemas.openxmlformats.org/officeDocument/2006/relationships/image" Target="../media/image127.jpeg"/><Relationship Id="rId9" Type="http://schemas.openxmlformats.org/officeDocument/2006/relationships/image" Target="../media/image131.png"/><Relationship Id="rId14" Type="http://schemas.openxmlformats.org/officeDocument/2006/relationships/image" Target="../media/image135.jpeg"/></Relationships>
</file>

<file path=ppt/slides/_rels/slide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902025"/>
            <a:ext cx="7772400" cy="1470025"/>
          </a:xfrm>
        </p:spPr>
        <p:txBody>
          <a:bodyPr>
            <a:normAutofit fontScale="90000"/>
          </a:bodyPr>
          <a:lstStyle/>
          <a:p>
            <a:r>
              <a:rPr lang="de-DE" dirty="0"/>
              <a:t>Bindungstheoretische Überlegungen zu Verlust und Trauer</a:t>
            </a:r>
          </a:p>
        </p:txBody>
      </p:sp>
      <p:sp>
        <p:nvSpPr>
          <p:cNvPr id="3" name="Untertitel 2"/>
          <p:cNvSpPr>
            <a:spLocks noGrp="1"/>
          </p:cNvSpPr>
          <p:nvPr>
            <p:ph type="subTitle" idx="1"/>
          </p:nvPr>
        </p:nvSpPr>
        <p:spPr>
          <a:xfrm>
            <a:off x="1371600" y="4786400"/>
            <a:ext cx="6400800" cy="1752600"/>
          </a:xfrm>
        </p:spPr>
        <p:txBody>
          <a:bodyPr>
            <a:normAutofit/>
          </a:bodyPr>
          <a:lstStyle/>
          <a:p>
            <a:r>
              <a:rPr lang="de-DE" sz="2800" dirty="0">
                <a:solidFill>
                  <a:schemeClr val="tx1"/>
                </a:solidFill>
              </a:rPr>
              <a:t>Univ.-Prof. Dr. Anna Buchheim</a:t>
            </a:r>
          </a:p>
          <a:p>
            <a:r>
              <a:rPr lang="de-DE" sz="2800" dirty="0">
                <a:solidFill>
                  <a:schemeClr val="tx1"/>
                </a:solidFill>
              </a:rPr>
              <a:t>Institut für Psychologie</a:t>
            </a:r>
          </a:p>
          <a:p>
            <a:r>
              <a:rPr lang="de-DE" sz="2800" dirty="0">
                <a:solidFill>
                  <a:schemeClr val="tx1"/>
                </a:solidFill>
              </a:rPr>
              <a:t>Universität Innsbruck</a:t>
            </a:r>
          </a:p>
        </p:txBody>
      </p:sp>
      <p:pic>
        <p:nvPicPr>
          <p:cNvPr id="6" name="Picture 8" descr="UNILOG4C"/>
          <p:cNvPicPr>
            <a:picLocks noChangeAspect="1" noChangeArrowheads="1"/>
          </p:cNvPicPr>
          <p:nvPr/>
        </p:nvPicPr>
        <p:blipFill>
          <a:blip r:embed="rId3"/>
          <a:srcRect/>
          <a:stretch>
            <a:fillRect/>
          </a:stretch>
        </p:blipFill>
        <p:spPr bwMode="auto">
          <a:xfrm>
            <a:off x="7216431" y="171553"/>
            <a:ext cx="1643160" cy="2638887"/>
          </a:xfrm>
          <a:prstGeom prst="rect">
            <a:avLst/>
          </a:prstGeom>
          <a:noFill/>
          <a:ln w="9525">
            <a:noFill/>
            <a:miter lim="800000"/>
            <a:headEnd/>
            <a:tailEnd/>
          </a:ln>
        </p:spPr>
      </p:pic>
      <p:pic>
        <p:nvPicPr>
          <p:cNvPr id="5" name="Grafik 4">
            <a:extLst>
              <a:ext uri="{FF2B5EF4-FFF2-40B4-BE49-F238E27FC236}">
                <a16:creationId xmlns:a16="http://schemas.microsoft.com/office/drawing/2014/main" id="{EE270FCD-A8D2-E281-1A2A-64BF666FDA4E}"/>
              </a:ext>
            </a:extLst>
          </p:cNvPr>
          <p:cNvPicPr>
            <a:picLocks noChangeAspect="1"/>
          </p:cNvPicPr>
          <p:nvPr/>
        </p:nvPicPr>
        <p:blipFill>
          <a:blip r:embed="rId4"/>
          <a:stretch>
            <a:fillRect/>
          </a:stretch>
        </p:blipFill>
        <p:spPr>
          <a:xfrm>
            <a:off x="284409" y="595375"/>
            <a:ext cx="2489200" cy="1892300"/>
          </a:xfrm>
          <a:prstGeom prst="rect">
            <a:avLst/>
          </a:prstGeom>
        </p:spPr>
      </p:pic>
      <p:pic>
        <p:nvPicPr>
          <p:cNvPr id="7" name="Grafik 6">
            <a:extLst>
              <a:ext uri="{FF2B5EF4-FFF2-40B4-BE49-F238E27FC236}">
                <a16:creationId xmlns:a16="http://schemas.microsoft.com/office/drawing/2014/main" id="{E14E4574-4B10-F4A3-41B7-163EAFC7AAA5}"/>
              </a:ext>
            </a:extLst>
          </p:cNvPr>
          <p:cNvPicPr>
            <a:picLocks noChangeAspect="1"/>
          </p:cNvPicPr>
          <p:nvPr/>
        </p:nvPicPr>
        <p:blipFill>
          <a:blip r:embed="rId5"/>
          <a:stretch>
            <a:fillRect/>
          </a:stretch>
        </p:blipFill>
        <p:spPr>
          <a:xfrm>
            <a:off x="2804989" y="749239"/>
            <a:ext cx="3565404" cy="1738436"/>
          </a:xfrm>
          <a:prstGeom prst="rect">
            <a:avLst/>
          </a:prstGeom>
        </p:spPr>
      </p:pic>
    </p:spTree>
    <p:extLst>
      <p:ext uri="{BB962C8B-B14F-4D97-AF65-F5344CB8AC3E}">
        <p14:creationId xmlns:p14="http://schemas.microsoft.com/office/powerpoint/2010/main" val="37879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596"/>
          <p:cNvSpPr>
            <a:spLocks noGrp="1" noChangeArrowheads="1"/>
          </p:cNvSpPr>
          <p:nvPr>
            <p:ph type="title"/>
          </p:nvPr>
        </p:nvSpPr>
        <p:spPr>
          <a:xfrm>
            <a:off x="395288" y="0"/>
            <a:ext cx="8383587" cy="1143000"/>
          </a:xfrm>
        </p:spPr>
        <p:txBody>
          <a:bodyPr>
            <a:normAutofit fontScale="90000"/>
          </a:bodyPr>
          <a:lstStyle/>
          <a:p>
            <a:pPr eaLnBrk="1" hangingPunct="1"/>
            <a:r>
              <a:rPr lang="de-DE" sz="2400" dirty="0">
                <a:solidFill>
                  <a:srgbClr val="0F0F15"/>
                </a:solidFill>
                <a:latin typeface="Corbel" panose="020B0503020204020204" pitchFamily="34" charset="0"/>
                <a:ea typeface="ＭＳ Ｐゴシック" charset="0"/>
                <a:cs typeface="ＭＳ Ｐゴシック" charset="0"/>
              </a:rPr>
              <a:t>Übereinstimmung der Bindungskategorien des Kindes in der Fremden Situation und Bindungspräsentation der Bezugsperson in Bindungsinterview</a:t>
            </a:r>
          </a:p>
        </p:txBody>
      </p:sp>
      <p:graphicFrame>
        <p:nvGraphicFramePr>
          <p:cNvPr id="112249" name="Group 633"/>
          <p:cNvGraphicFramePr>
            <a:graphicFrameLocks noGrp="1"/>
          </p:cNvGraphicFramePr>
          <p:nvPr>
            <p:ph type="tbl" idx="1"/>
          </p:nvPr>
        </p:nvGraphicFramePr>
        <p:xfrm>
          <a:off x="0" y="1573213"/>
          <a:ext cx="9144000" cy="454342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22056">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3200" b="1" i="0" u="none" strike="noStrike" cap="none" normalizeH="0" baseline="0" dirty="0">
                          <a:ln>
                            <a:noFill/>
                          </a:ln>
                          <a:solidFill>
                            <a:srgbClr val="0F0F15"/>
                          </a:solidFill>
                          <a:effectLst/>
                          <a:latin typeface="Corbel" panose="020B0503020204020204" pitchFamily="34" charset="0"/>
                          <a:ea typeface="ＭＳ Ｐゴシック" charset="0"/>
                        </a:rPr>
                        <a:t>Kind</a:t>
                      </a:r>
                    </a:p>
                  </a:txBody>
                  <a:tcPr marT="45705" marB="4570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3200" b="1" i="0" u="none" strike="noStrike" cap="none" normalizeH="0" baseline="0" dirty="0">
                          <a:ln>
                            <a:noFill/>
                          </a:ln>
                          <a:solidFill>
                            <a:srgbClr val="0F0F15"/>
                          </a:solidFill>
                          <a:effectLst/>
                          <a:latin typeface="Corbel" panose="020B0503020204020204" pitchFamily="34" charset="0"/>
                          <a:ea typeface="ＭＳ Ｐゴシック" charset="0"/>
                        </a:rPr>
                        <a:t>Bezugsperson</a:t>
                      </a:r>
                    </a:p>
                  </a:txBody>
                  <a:tcPr marT="45705" marB="4570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3124">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rgbClr val="006600"/>
                          </a:solidFill>
                          <a:effectLst/>
                          <a:latin typeface="Corbel" panose="020B0503020204020204" pitchFamily="34" charset="0"/>
                          <a:ea typeface="ＭＳ Ｐゴシック" charset="0"/>
                        </a:rPr>
                        <a:t>sichere</a:t>
                      </a: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 Bindung</a:t>
                      </a:r>
                    </a:p>
                  </a:txBody>
                  <a:tcPr marT="45705" marB="4570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rgbClr val="006600"/>
                          </a:solidFill>
                          <a:effectLst/>
                          <a:latin typeface="Corbel" panose="020B0503020204020204" pitchFamily="34" charset="0"/>
                          <a:ea typeface="ＭＳ Ｐゴシック" charset="0"/>
                        </a:rPr>
                        <a:t>sicher-autonome</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Bindungspräsentation</a:t>
                      </a:r>
                    </a:p>
                  </a:txBody>
                  <a:tcPr marT="45705" marB="4570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082">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chemeClr val="accent2"/>
                          </a:solidFill>
                          <a:effectLst/>
                          <a:latin typeface="Corbel" panose="020B0503020204020204" pitchFamily="34" charset="0"/>
                          <a:ea typeface="ＭＳ Ｐゴシック" charset="0"/>
                        </a:rPr>
                        <a:t>unsicher-vermeidende</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a:t>
                      </a:r>
                    </a:p>
                  </a:txBody>
                  <a:tcPr marT="45705" marB="4570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chemeClr val="accent2"/>
                          </a:solidFill>
                          <a:effectLst/>
                          <a:latin typeface="Corbel" panose="020B0503020204020204" pitchFamily="34" charset="0"/>
                          <a:ea typeface="ＭＳ Ｐゴシック" charset="0"/>
                        </a:rPr>
                        <a:t>unsicher-distanzierte</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Bindungspräsentation</a:t>
                      </a:r>
                    </a:p>
                  </a:txBody>
                  <a:tcPr marT="45705" marB="4570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082">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rgbClr val="FFC000"/>
                          </a:solidFill>
                          <a:effectLst/>
                          <a:latin typeface="Corbel" panose="020B0503020204020204" pitchFamily="34" charset="0"/>
                          <a:ea typeface="ＭＳ Ｐゴシック" charset="0"/>
                        </a:rPr>
                        <a:t>unsicher-ambivalente</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a:t>
                      </a:r>
                    </a:p>
                  </a:txBody>
                  <a:tcPr marT="45705" marB="4570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rgbClr val="FFC000"/>
                          </a:solidFill>
                          <a:effectLst/>
                          <a:latin typeface="Corbel" panose="020B0503020204020204" pitchFamily="34" charset="0"/>
                          <a:ea typeface="ＭＳ Ｐゴシック" charset="0"/>
                        </a:rPr>
                        <a:t>unsicher-verstrickte</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Bindungspräsentation</a:t>
                      </a:r>
                    </a:p>
                  </a:txBody>
                  <a:tcPr marT="45705" marB="4570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6082">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rgbClr val="FF3300"/>
                          </a:solidFill>
                          <a:effectLst/>
                          <a:latin typeface="Corbel" panose="020B0503020204020204" pitchFamily="34" charset="0"/>
                          <a:ea typeface="ＭＳ Ｐゴシック" charset="0"/>
                        </a:rPr>
                        <a:t>desorganisiertes</a:t>
                      </a:r>
                      <a:r>
                        <a:rPr kumimoji="0" lang="de-DE" sz="2400" b="0" i="0" u="none" strike="noStrike" cap="none" normalizeH="0" baseline="0" dirty="0">
                          <a:ln>
                            <a:noFill/>
                          </a:ln>
                          <a:solidFill>
                            <a:srgbClr val="006600"/>
                          </a:solidFill>
                          <a:effectLst/>
                          <a:latin typeface="Corbel" panose="020B0503020204020204" pitchFamily="34" charset="0"/>
                          <a:ea typeface="ＭＳ Ｐゴシック" charset="0"/>
                        </a:rPr>
                        <a:t> </a:t>
                      </a: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Bindungs- verhalten des Kindes</a:t>
                      </a:r>
                    </a:p>
                  </a:txBody>
                  <a:tcPr marT="45705" marB="4570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1" i="1" u="none" strike="noStrike" cap="none" normalizeH="0" baseline="0" dirty="0">
                          <a:ln>
                            <a:noFill/>
                          </a:ln>
                          <a:solidFill>
                            <a:srgbClr val="FF3300"/>
                          </a:solidFill>
                          <a:effectLst/>
                          <a:latin typeface="Corbel" panose="020B0503020204020204" pitchFamily="34" charset="0"/>
                          <a:ea typeface="ＭＳ Ｐゴシック" charset="0"/>
                        </a:rPr>
                        <a:t>unverarbeiteter </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de-DE" sz="2400" b="0" i="0" u="none" strike="noStrike" cap="none" normalizeH="0" baseline="0" dirty="0">
                          <a:ln>
                            <a:noFill/>
                          </a:ln>
                          <a:solidFill>
                            <a:srgbClr val="0F0F15"/>
                          </a:solidFill>
                          <a:effectLst/>
                          <a:latin typeface="Corbel" panose="020B0503020204020204" pitchFamily="34" charset="0"/>
                          <a:ea typeface="ＭＳ Ｐゴシック" charset="0"/>
                        </a:rPr>
                        <a:t>Bindungsstatus</a:t>
                      </a:r>
                    </a:p>
                  </a:txBody>
                  <a:tcPr marT="45705" marB="4570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70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de-DE" dirty="0"/>
              <a:t>Risiko- und Schutzfaktoren</a:t>
            </a:r>
          </a:p>
        </p:txBody>
      </p:sp>
      <p:sp>
        <p:nvSpPr>
          <p:cNvPr id="4" name="Textplatzhalter 3"/>
          <p:cNvSpPr>
            <a:spLocks noGrp="1"/>
          </p:cNvSpPr>
          <p:nvPr>
            <p:ph type="body" idx="1"/>
          </p:nvPr>
        </p:nvSpPr>
        <p:spPr>
          <a:xfrm>
            <a:off x="457200" y="1124744"/>
            <a:ext cx="4040188" cy="639762"/>
          </a:xfrm>
        </p:spPr>
        <p:txBody>
          <a:bodyPr/>
          <a:lstStyle/>
          <a:p>
            <a:pPr algn="ctr"/>
            <a:r>
              <a:rPr lang="de-DE" dirty="0"/>
              <a:t>Bindung</a:t>
            </a:r>
          </a:p>
        </p:txBody>
      </p:sp>
      <p:sp>
        <p:nvSpPr>
          <p:cNvPr id="3" name="Inhaltsplatzhalter 2"/>
          <p:cNvSpPr>
            <a:spLocks noGrp="1"/>
          </p:cNvSpPr>
          <p:nvPr>
            <p:ph sz="half" idx="2"/>
          </p:nvPr>
        </p:nvSpPr>
        <p:spPr>
          <a:xfrm>
            <a:off x="457200" y="1988840"/>
            <a:ext cx="4402832" cy="3600400"/>
          </a:xfrm>
        </p:spPr>
        <p:txBody>
          <a:bodyPr>
            <a:normAutofit/>
          </a:bodyPr>
          <a:lstStyle/>
          <a:p>
            <a:r>
              <a:rPr lang="de-AT" sz="2000" dirty="0">
                <a:solidFill>
                  <a:schemeClr val="tx1">
                    <a:lumMod val="75000"/>
                    <a:lumOff val="25000"/>
                  </a:schemeClr>
                </a:solidFill>
              </a:rPr>
              <a:t>lang anhaltende emotionale Beziehung </a:t>
            </a:r>
            <a:r>
              <a:rPr lang="de-AT" sz="2000" dirty="0"/>
              <a:t>zu vertrauten Personen, welche Schutz und Unterstützung bieten</a:t>
            </a:r>
          </a:p>
          <a:p>
            <a:pPr lvl="1"/>
            <a:r>
              <a:rPr lang="de-AT" dirty="0"/>
              <a:t>Sichere Bindung als </a:t>
            </a:r>
            <a:r>
              <a:rPr lang="de-AT" b="1" dirty="0"/>
              <a:t>Schutzfaktor</a:t>
            </a:r>
          </a:p>
          <a:p>
            <a:pPr lvl="1"/>
            <a:r>
              <a:rPr lang="de-AT" dirty="0"/>
              <a:t>Unsichere Bindung als </a:t>
            </a:r>
            <a:r>
              <a:rPr lang="de-AT" b="1" dirty="0"/>
              <a:t>Vulnerabilätsfaktor</a:t>
            </a:r>
          </a:p>
          <a:p>
            <a:pPr lvl="1"/>
            <a:r>
              <a:rPr lang="de-AT" dirty="0"/>
              <a:t>Desorganisierte Bindung als </a:t>
            </a:r>
            <a:r>
              <a:rPr lang="de-AT" b="1" dirty="0"/>
              <a:t>Risikofaktor</a:t>
            </a:r>
            <a:endParaRPr lang="de-DE" b="1" dirty="0"/>
          </a:p>
        </p:txBody>
      </p:sp>
      <p:sp>
        <p:nvSpPr>
          <p:cNvPr id="5" name="Textplatzhalter 4"/>
          <p:cNvSpPr>
            <a:spLocks noGrp="1"/>
          </p:cNvSpPr>
          <p:nvPr>
            <p:ph type="body" sz="quarter" idx="3"/>
          </p:nvPr>
        </p:nvSpPr>
        <p:spPr>
          <a:xfrm>
            <a:off x="4645025" y="1124744"/>
            <a:ext cx="4041775" cy="639762"/>
          </a:xfrm>
        </p:spPr>
        <p:txBody>
          <a:bodyPr/>
          <a:lstStyle/>
          <a:p>
            <a:pPr algn="ctr"/>
            <a:r>
              <a:rPr lang="de-DE" dirty="0" err="1"/>
              <a:t>Resilienz</a:t>
            </a:r>
            <a:endParaRPr lang="de-DE" dirty="0"/>
          </a:p>
        </p:txBody>
      </p:sp>
      <p:sp>
        <p:nvSpPr>
          <p:cNvPr id="6" name="Inhaltsplatzhalter 5"/>
          <p:cNvSpPr>
            <a:spLocks noGrp="1"/>
          </p:cNvSpPr>
          <p:nvPr>
            <p:ph sz="quarter" idx="4"/>
          </p:nvPr>
        </p:nvSpPr>
        <p:spPr>
          <a:xfrm>
            <a:off x="4645025" y="1988840"/>
            <a:ext cx="4391471" cy="4134445"/>
          </a:xfrm>
        </p:spPr>
        <p:txBody>
          <a:bodyPr>
            <a:noAutofit/>
          </a:bodyPr>
          <a:lstStyle/>
          <a:p>
            <a:r>
              <a:rPr lang="de-DE" sz="1800" dirty="0"/>
              <a:t>Widerstandsfähigkeit oder Elastizität und die Fähigkeit einer Person, widrige Lebensumstände erfolgreich zu bewältigen und sich ihnen anzupassen</a:t>
            </a:r>
          </a:p>
          <a:p>
            <a:endParaRPr lang="de-DE" sz="1800" dirty="0"/>
          </a:p>
          <a:p>
            <a:pPr lvl="1"/>
            <a:r>
              <a:rPr lang="de-DE" sz="1800" dirty="0"/>
              <a:t>Biologische Konstitution</a:t>
            </a:r>
          </a:p>
          <a:p>
            <a:pPr lvl="1"/>
            <a:r>
              <a:rPr lang="de-DE" sz="1800" dirty="0"/>
              <a:t>Psychologische Faktoren</a:t>
            </a:r>
          </a:p>
          <a:p>
            <a:pPr lvl="1"/>
            <a:r>
              <a:rPr lang="de-DE" sz="1800" dirty="0"/>
              <a:t>Aktuelle Lebenserfahrungen</a:t>
            </a:r>
          </a:p>
          <a:p>
            <a:pPr lvl="1"/>
            <a:r>
              <a:rPr lang="de-DE" sz="1800" dirty="0" err="1"/>
              <a:t>Adversive</a:t>
            </a:r>
            <a:r>
              <a:rPr lang="de-DE" sz="1800" dirty="0"/>
              <a:t> Erfahrungen</a:t>
            </a:r>
          </a:p>
          <a:p>
            <a:pPr lvl="1"/>
            <a:r>
              <a:rPr lang="de-DE" sz="1800" dirty="0"/>
              <a:t>Sozialer Kontext</a:t>
            </a:r>
          </a:p>
          <a:p>
            <a:pPr lvl="1"/>
            <a:r>
              <a:rPr lang="de-DE" sz="1800" i="1" dirty="0"/>
              <a:t>Sichere Bindung</a:t>
            </a:r>
          </a:p>
        </p:txBody>
      </p:sp>
      <p:graphicFrame>
        <p:nvGraphicFramePr>
          <p:cNvPr id="10" name="Table 31"/>
          <p:cNvGraphicFramePr>
            <a:graphicFrameLocks noGrp="1"/>
          </p:cNvGraphicFramePr>
          <p:nvPr/>
        </p:nvGraphicFramePr>
        <p:xfrm>
          <a:off x="92200" y="5547712"/>
          <a:ext cx="9001000" cy="1303020"/>
        </p:xfrm>
        <a:graphic>
          <a:graphicData uri="http://schemas.openxmlformats.org/drawingml/2006/table">
            <a:tbl>
              <a:tblPr firstRow="1" bandRow="1">
                <a:tableStyleId>{5C22544A-7EE6-4342-B048-85BDC9FD1C3A}</a:tableStyleId>
              </a:tblPr>
              <a:tblGrid>
                <a:gridCol w="4482244">
                  <a:extLst>
                    <a:ext uri="{9D8B030D-6E8A-4147-A177-3AD203B41FA5}">
                      <a16:colId xmlns:a16="http://schemas.microsoft.com/office/drawing/2014/main" val="20000"/>
                    </a:ext>
                  </a:extLst>
                </a:gridCol>
                <a:gridCol w="4518756">
                  <a:extLst>
                    <a:ext uri="{9D8B030D-6E8A-4147-A177-3AD203B41FA5}">
                      <a16:colId xmlns:a16="http://schemas.microsoft.com/office/drawing/2014/main" val="20001"/>
                    </a:ext>
                  </a:extLst>
                </a:gridCol>
              </a:tblGrid>
              <a:tr h="584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1100" b="0" i="0" dirty="0">
                          <a:solidFill>
                            <a:srgbClr val="000000"/>
                          </a:solidFill>
                          <a:latin typeface="Corbel" panose="020B0503020204020204" pitchFamily="34" charset="0"/>
                        </a:rPr>
                        <a:t>Buchheim A</a:t>
                      </a:r>
                      <a:r>
                        <a:rPr lang="de-DE" sz="1100" b="0" baseline="0" dirty="0">
                          <a:solidFill>
                            <a:srgbClr val="000000"/>
                          </a:solidFill>
                        </a:rPr>
                        <a:t> </a:t>
                      </a:r>
                      <a:r>
                        <a:rPr lang="de-DE" sz="1100" b="0" dirty="0">
                          <a:solidFill>
                            <a:srgbClr val="000000"/>
                          </a:solidFill>
                        </a:rPr>
                        <a:t> (2015) Die Rolle von Beziehungs- und Bindungserfahrungen.   In: Rief &amp; Henningsen. Eine Einführung in die Psychosomatische Medizin und Gesundheitspsychologie, </a:t>
                      </a:r>
                      <a:r>
                        <a:rPr lang="de-DE" sz="1100" b="0" dirty="0" err="1">
                          <a:solidFill>
                            <a:srgbClr val="000000"/>
                          </a:solidFill>
                        </a:rPr>
                        <a:t>Schattaue</a:t>
                      </a:r>
                      <a:r>
                        <a:rPr lang="de-DE" sz="1100" b="0" dirty="0">
                          <a:solidFill>
                            <a:srgbClr val="000000"/>
                          </a:solidFill>
                        </a:rPr>
                        <a:t>,</a:t>
                      </a:r>
                      <a:r>
                        <a:rPr lang="de-DE" sz="1100" b="0" baseline="0" dirty="0">
                          <a:solidFill>
                            <a:srgbClr val="000000"/>
                          </a:solidFill>
                        </a:rPr>
                        <a:t> S. 120-130</a:t>
                      </a:r>
                      <a:endParaRPr lang="de-DE" sz="1100" b="0" dirty="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1050" b="0" dirty="0">
                        <a:solidFill>
                          <a:srgbClr val="00000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1200" b="0" i="0" dirty="0">
                          <a:solidFill>
                            <a:srgbClr val="000000"/>
                          </a:solidFill>
                          <a:latin typeface="Corbel" panose="020B0503020204020204" pitchFamily="34" charset="0"/>
                        </a:rPr>
                        <a:t>Rutten et al. (2014) </a:t>
                      </a:r>
                      <a:r>
                        <a:rPr lang="de-DE" sz="1200" b="0" dirty="0" err="1">
                          <a:solidFill>
                            <a:srgbClr val="000000"/>
                          </a:solidFill>
                        </a:rPr>
                        <a:t>Resilience</a:t>
                      </a:r>
                      <a:r>
                        <a:rPr lang="de-DE" sz="1200" b="0" dirty="0">
                          <a:solidFill>
                            <a:srgbClr val="000000"/>
                          </a:solidFill>
                        </a:rPr>
                        <a:t> </a:t>
                      </a:r>
                      <a:r>
                        <a:rPr lang="de-DE" sz="1200" b="0" dirty="0" err="1">
                          <a:solidFill>
                            <a:srgbClr val="000000"/>
                          </a:solidFill>
                        </a:rPr>
                        <a:t>and</a:t>
                      </a:r>
                      <a:r>
                        <a:rPr lang="de-DE" sz="1200" b="0" dirty="0">
                          <a:solidFill>
                            <a:srgbClr val="000000"/>
                          </a:solidFill>
                        </a:rPr>
                        <a:t> mental </a:t>
                      </a:r>
                      <a:r>
                        <a:rPr lang="de-DE" sz="1200" b="0" dirty="0" err="1">
                          <a:solidFill>
                            <a:srgbClr val="000000"/>
                          </a:solidFill>
                        </a:rPr>
                        <a:t>health</a:t>
                      </a:r>
                      <a:r>
                        <a:rPr lang="de-DE" sz="1200" b="0" dirty="0">
                          <a:solidFill>
                            <a:srgbClr val="000000"/>
                          </a:solidFill>
                        </a:rPr>
                        <a:t>. Acta </a:t>
                      </a:r>
                      <a:r>
                        <a:rPr lang="de-DE" sz="1200" b="0" dirty="0" err="1">
                          <a:solidFill>
                            <a:srgbClr val="000000"/>
                          </a:solidFill>
                        </a:rPr>
                        <a:t>Psychiatrica</a:t>
                      </a:r>
                      <a:r>
                        <a:rPr lang="de-DE" sz="1200" b="0" dirty="0">
                          <a:solidFill>
                            <a:srgbClr val="000000"/>
                          </a:solidFill>
                        </a:rPr>
                        <a:t> </a:t>
                      </a:r>
                      <a:r>
                        <a:rPr lang="de-DE" sz="1200" b="0" dirty="0" err="1">
                          <a:solidFill>
                            <a:srgbClr val="000000"/>
                          </a:solidFill>
                        </a:rPr>
                        <a:t>Scandinavica</a:t>
                      </a:r>
                      <a:r>
                        <a:rPr lang="de-DE" sz="1200" b="0" dirty="0">
                          <a:solidFill>
                            <a:srgbClr val="000000"/>
                          </a:solidFill>
                        </a:rPr>
                        <a:t> 128: 3-20</a:t>
                      </a:r>
                    </a:p>
                    <a:p>
                      <a:endParaRPr lang="en-US" sz="1100" b="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62018">
                <a:tc>
                  <a:txBody>
                    <a:bodyPr/>
                    <a:lstStyle/>
                    <a:p>
                      <a:r>
                        <a:rPr lang="en-US" sz="1100" b="0" i="0" kern="1200" dirty="0" err="1">
                          <a:solidFill>
                            <a:schemeClr val="dk1"/>
                          </a:solidFill>
                          <a:effectLst/>
                          <a:latin typeface="Corbel" panose="020B0503020204020204" pitchFamily="34" charset="0"/>
                          <a:ea typeface="+mn-ea"/>
                          <a:cs typeface="+mn-cs"/>
                        </a:rPr>
                        <a:t>Egle</a:t>
                      </a:r>
                      <a:r>
                        <a:rPr lang="en-US" sz="1100" b="0" i="0" kern="1200" baseline="0" dirty="0">
                          <a:solidFill>
                            <a:schemeClr val="dk1"/>
                          </a:solidFill>
                          <a:effectLst/>
                          <a:latin typeface="Corbel" panose="020B0503020204020204" pitchFamily="34" charset="0"/>
                          <a:ea typeface="+mn-ea"/>
                          <a:cs typeface="+mn-cs"/>
                        </a:rPr>
                        <a:t> et al. (1997) </a:t>
                      </a:r>
                      <a:r>
                        <a:rPr lang="en-US" sz="1100" b="0" i="0" kern="1200" dirty="0">
                          <a:solidFill>
                            <a:schemeClr val="dk1"/>
                          </a:solidFill>
                          <a:effectLst/>
                          <a:latin typeface="Corbel" panose="020B0503020204020204" pitchFamily="34" charset="0"/>
                          <a:ea typeface="+mn-ea"/>
                          <a:cs typeface="+mn-cs"/>
                        </a:rPr>
                        <a:t>Psychosocial risk and protective factors in childhood and adolescence as predisposition for psychiatric disorders in adulthood. Current status of research. </a:t>
                      </a:r>
                      <a:r>
                        <a:rPr lang="en-US" sz="1100" b="0" i="0" kern="1200" dirty="0" err="1">
                          <a:solidFill>
                            <a:schemeClr val="dk1"/>
                          </a:solidFill>
                          <a:effectLst/>
                          <a:latin typeface="Corbel" panose="020B0503020204020204" pitchFamily="34" charset="0"/>
                          <a:ea typeface="+mn-ea"/>
                          <a:cs typeface="+mn-cs"/>
                        </a:rPr>
                        <a:t>Nervenarzt</a:t>
                      </a:r>
                      <a:r>
                        <a:rPr lang="en-US" sz="1100" b="0" i="0" kern="1200" dirty="0">
                          <a:solidFill>
                            <a:schemeClr val="dk1"/>
                          </a:solidFill>
                          <a:effectLst/>
                          <a:latin typeface="Corbel" panose="020B0503020204020204" pitchFamily="34" charset="0"/>
                          <a:ea typeface="+mn-ea"/>
                          <a:cs typeface="+mn-cs"/>
                        </a:rPr>
                        <a:t> 1997; 68: 683-95</a:t>
                      </a:r>
                      <a:r>
                        <a:rPr lang="de-DE" sz="800" dirty="0">
                          <a:effectLst/>
                        </a:rPr>
                        <a:t> </a:t>
                      </a:r>
                      <a:endParaRPr lang="en-US" sz="800" b="0" dirty="0">
                        <a:solidFill>
                          <a:schemeClr val="tx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b="0" i="0" dirty="0">
                        <a:solidFill>
                          <a:schemeClr val="tx1"/>
                        </a:solidFill>
                        <a:latin typeface="Corbel" panose="020B0503020204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99114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Oval 3"/>
          <p:cNvSpPr>
            <a:spLocks noChangeArrowheads="1"/>
          </p:cNvSpPr>
          <p:nvPr/>
        </p:nvSpPr>
        <p:spPr bwMode="auto">
          <a:xfrm>
            <a:off x="1517203" y="1628800"/>
            <a:ext cx="6655197" cy="4104456"/>
          </a:xfrm>
          <a:prstGeom prst="ellipse">
            <a:avLst/>
          </a:prstGeom>
          <a:solidFill>
            <a:srgbClr val="DBF1ED"/>
          </a:solidFill>
          <a:ln w="57150">
            <a:solidFill>
              <a:schemeClr val="accent5">
                <a:lumMod val="50000"/>
              </a:schemeClr>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eaLnBrk="0" hangingPunct="0">
              <a:defRPr/>
            </a:pPr>
            <a:r>
              <a:rPr lang="de-DE" sz="1200" dirty="0">
                <a:solidFill>
                  <a:prstClr val="black"/>
                </a:solidFill>
                <a:latin typeface="Tahoma" charset="0"/>
                <a:cs typeface="Arial" pitchFamily="34" charset="0"/>
              </a:rPr>
              <a:t> </a:t>
            </a:r>
          </a:p>
          <a:p>
            <a:pPr algn="ctr" eaLnBrk="0" hangingPunct="0">
              <a:defRPr/>
            </a:pPr>
            <a:endParaRPr lang="de-DE" sz="1200" dirty="0">
              <a:solidFill>
                <a:prstClr val="black"/>
              </a:solidFill>
              <a:latin typeface="Tahoma" charset="0"/>
              <a:cs typeface="Arial" pitchFamily="34" charset="0"/>
            </a:endParaRPr>
          </a:p>
          <a:p>
            <a:pPr algn="ctr" eaLnBrk="0" hangingPunct="0">
              <a:defRPr/>
            </a:pPr>
            <a:endParaRPr lang="de-DE" sz="1200" dirty="0">
              <a:solidFill>
                <a:prstClr val="black"/>
              </a:solidFill>
              <a:latin typeface="Tahoma" charset="0"/>
              <a:cs typeface="Arial" pitchFamily="34" charset="0"/>
            </a:endParaRPr>
          </a:p>
          <a:p>
            <a:pPr algn="ctr" eaLnBrk="0" hangingPunct="0">
              <a:defRPr/>
            </a:pPr>
            <a:r>
              <a:rPr lang="de-DE" sz="1200" dirty="0">
                <a:solidFill>
                  <a:prstClr val="black"/>
                </a:solidFill>
                <a:latin typeface="Tahoma" charset="0"/>
                <a:cs typeface="Arial" pitchFamily="34" charset="0"/>
              </a:rPr>
              <a:t> </a:t>
            </a:r>
          </a:p>
        </p:txBody>
      </p:sp>
      <p:grpSp>
        <p:nvGrpSpPr>
          <p:cNvPr id="2" name="Gruppieren 1"/>
          <p:cNvGrpSpPr>
            <a:grpSpLocks/>
          </p:cNvGrpSpPr>
          <p:nvPr/>
        </p:nvGrpSpPr>
        <p:grpSpPr bwMode="auto">
          <a:xfrm>
            <a:off x="323528" y="919959"/>
            <a:ext cx="8166100" cy="5461792"/>
            <a:chOff x="539749" y="919173"/>
            <a:chExt cx="8165409" cy="5462155"/>
          </a:xfrm>
          <a:solidFill>
            <a:srgbClr val="CCFFCC"/>
          </a:solidFill>
        </p:grpSpPr>
        <p:sp>
          <p:nvSpPr>
            <p:cNvPr id="55300" name="Oval 4"/>
            <p:cNvSpPr>
              <a:spLocks noChangeArrowheads="1"/>
            </p:cNvSpPr>
            <p:nvPr/>
          </p:nvSpPr>
          <p:spPr bwMode="auto">
            <a:xfrm>
              <a:off x="3680516" y="919173"/>
              <a:ext cx="2512321" cy="1577182"/>
            </a:xfrm>
            <a:prstGeom prst="ellipse">
              <a:avLst/>
            </a:prstGeom>
            <a:grp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eaLnBrk="0" hangingPunct="0">
                <a:defRPr/>
              </a:pPr>
              <a:r>
                <a:rPr lang="de-DE" sz="1100" dirty="0">
                  <a:solidFill>
                    <a:prstClr val="black"/>
                  </a:solidFill>
                  <a:latin typeface="Tahoma" charset="0"/>
                  <a:ea typeface="+mn-ea"/>
                  <a:cs typeface="Arial" pitchFamily="34" charset="0"/>
                </a:rPr>
                <a:t>Soziale Kompetenz mit </a:t>
              </a:r>
              <a:r>
                <a:rPr lang="de-DE" sz="1100" dirty="0" err="1">
                  <a:solidFill>
                    <a:prstClr val="black"/>
                  </a:solidFill>
                  <a:latin typeface="Tahoma" charset="0"/>
                  <a:ea typeface="+mn-ea"/>
                  <a:cs typeface="Arial" pitchFamily="34" charset="0"/>
                </a:rPr>
                <a:t>peers</a:t>
              </a:r>
              <a:endParaRPr lang="de-DE" sz="1100" dirty="0">
                <a:solidFill>
                  <a:prstClr val="black"/>
                </a:solidFill>
                <a:latin typeface="Tahoma" charset="0"/>
                <a:ea typeface="+mn-ea"/>
                <a:cs typeface="Arial" pitchFamily="34" charset="0"/>
              </a:endParaRPr>
            </a:p>
            <a:p>
              <a:pPr algn="ctr" eaLnBrk="0" hangingPunct="0">
                <a:defRPr/>
              </a:pPr>
              <a:r>
                <a:rPr lang="de-DE" sz="1100" dirty="0">
                  <a:solidFill>
                    <a:prstClr val="black"/>
                  </a:solidFill>
                  <a:latin typeface="Tahoma" charset="0"/>
                  <a:ea typeface="+mn-ea"/>
                  <a:cs typeface="Arial" pitchFamily="34" charset="0"/>
                </a:rPr>
                <a:t>Metaanalyse </a:t>
              </a:r>
            </a:p>
            <a:p>
              <a:pPr algn="ctr" eaLnBrk="0" hangingPunct="0">
                <a:defRPr/>
              </a:pPr>
              <a:r>
                <a:rPr lang="de-DE" sz="1050" dirty="0">
                  <a:solidFill>
                    <a:prstClr val="black"/>
                  </a:solidFill>
                  <a:latin typeface="Tahoma" charset="0"/>
                  <a:ea typeface="+mn-ea"/>
                  <a:cs typeface="Arial" pitchFamily="34" charset="0"/>
                </a:rPr>
                <a:t>N=4441, d=0.39</a:t>
              </a:r>
            </a:p>
            <a:p>
              <a:pPr algn="ctr" eaLnBrk="0" hangingPunct="0">
                <a:defRPr/>
              </a:pPr>
              <a:endParaRPr lang="de-DE" sz="800" dirty="0">
                <a:solidFill>
                  <a:prstClr val="black"/>
                </a:solidFill>
                <a:latin typeface="Tahoma" charset="0"/>
                <a:ea typeface="+mn-ea"/>
                <a:cs typeface="Arial" pitchFamily="34" charset="0"/>
              </a:endParaRPr>
            </a:p>
            <a:p>
              <a:pPr algn="ctr" eaLnBrk="0" hangingPunct="0">
                <a:defRPr/>
              </a:pPr>
              <a:r>
                <a:rPr lang="de-DE" sz="700" dirty="0">
                  <a:solidFill>
                    <a:prstClr val="black"/>
                  </a:solidFill>
                  <a:latin typeface="Tahoma" charset="0"/>
                  <a:ea typeface="+mn-ea"/>
                  <a:cs typeface="Arial" pitchFamily="34" charset="0"/>
                </a:rPr>
                <a:t>Groh et al. (2014)</a:t>
              </a:r>
            </a:p>
            <a:p>
              <a:pPr algn="ctr" eaLnBrk="0" hangingPunct="0">
                <a:defRPr/>
              </a:pPr>
              <a:endParaRPr lang="de-DE" sz="1600" dirty="0">
                <a:solidFill>
                  <a:prstClr val="black"/>
                </a:solidFill>
                <a:latin typeface="Tahoma" charset="0"/>
                <a:ea typeface="+mn-ea"/>
                <a:cs typeface="Arial" pitchFamily="34" charset="0"/>
              </a:endParaRPr>
            </a:p>
          </p:txBody>
        </p:sp>
        <p:sp>
          <p:nvSpPr>
            <p:cNvPr id="55302" name="Oval 6"/>
            <p:cNvSpPr>
              <a:spLocks noChangeArrowheads="1"/>
            </p:cNvSpPr>
            <p:nvPr/>
          </p:nvSpPr>
          <p:spPr bwMode="auto">
            <a:xfrm>
              <a:off x="765250" y="1707802"/>
              <a:ext cx="2510606" cy="1577182"/>
            </a:xfrm>
            <a:prstGeom prst="ellipse">
              <a:avLst/>
            </a:prstGeom>
            <a:grp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defRPr/>
              </a:pPr>
              <a:endParaRPr lang="de-DE" sz="1200" dirty="0">
                <a:solidFill>
                  <a:srgbClr val="000000"/>
                </a:solidFill>
                <a:latin typeface="Tahoma" charset="0"/>
              </a:endParaRPr>
            </a:p>
          </p:txBody>
        </p:sp>
        <p:sp>
          <p:nvSpPr>
            <p:cNvPr id="55303" name="Oval 7"/>
            <p:cNvSpPr>
              <a:spLocks noChangeArrowheads="1"/>
            </p:cNvSpPr>
            <p:nvPr/>
          </p:nvSpPr>
          <p:spPr bwMode="auto">
            <a:xfrm>
              <a:off x="539749" y="3684087"/>
              <a:ext cx="2512321" cy="1575302"/>
            </a:xfrm>
            <a:prstGeom prst="ellipse">
              <a:avLst/>
            </a:prstGeom>
            <a:grp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defRPr/>
              </a:pPr>
              <a:r>
                <a:rPr lang="de-DE" sz="1100" dirty="0">
                  <a:solidFill>
                    <a:srgbClr val="000000"/>
                  </a:solidFill>
                  <a:latin typeface="Tahoma" charset="0"/>
                </a:rPr>
                <a:t>Höhere Inanspruchnahme </a:t>
              </a:r>
            </a:p>
            <a:p>
              <a:pPr algn="ctr">
                <a:defRPr/>
              </a:pPr>
              <a:r>
                <a:rPr lang="de-DE" sz="1100" dirty="0">
                  <a:solidFill>
                    <a:srgbClr val="000000"/>
                  </a:solidFill>
                  <a:latin typeface="Tahoma" charset="0"/>
                </a:rPr>
                <a:t>sozialer Unterstützung</a:t>
              </a:r>
            </a:p>
            <a:p>
              <a:pPr algn="ctr">
                <a:defRPr/>
              </a:pPr>
              <a:endParaRPr lang="de-DE" sz="1100" dirty="0">
                <a:solidFill>
                  <a:srgbClr val="000000"/>
                </a:solidFill>
                <a:latin typeface="Tahoma" charset="0"/>
              </a:endParaRPr>
            </a:p>
            <a:p>
              <a:pPr algn="ctr">
                <a:defRPr/>
              </a:pPr>
              <a:r>
                <a:rPr lang="de-DE" sz="1000" dirty="0" err="1">
                  <a:solidFill>
                    <a:srgbClr val="000000"/>
                  </a:solidFill>
                  <a:latin typeface="Tahoma" charset="0"/>
                </a:rPr>
                <a:t>Rabung</a:t>
              </a:r>
              <a:r>
                <a:rPr lang="de-DE" sz="1000" dirty="0">
                  <a:solidFill>
                    <a:srgbClr val="000000"/>
                  </a:solidFill>
                  <a:latin typeface="Tahoma" charset="0"/>
                </a:rPr>
                <a:t> et al. (2004)</a:t>
              </a:r>
            </a:p>
          </p:txBody>
        </p:sp>
        <p:sp>
          <p:nvSpPr>
            <p:cNvPr id="55304" name="Oval 8"/>
            <p:cNvSpPr>
              <a:spLocks noChangeArrowheads="1"/>
            </p:cNvSpPr>
            <p:nvPr/>
          </p:nvSpPr>
          <p:spPr bwMode="auto">
            <a:xfrm>
              <a:off x="3278238" y="4719379"/>
              <a:ext cx="2669180" cy="1661949"/>
            </a:xfrm>
            <a:prstGeom prst="ellipse">
              <a:avLst/>
            </a:prstGeom>
            <a:grp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eaLnBrk="0" hangingPunct="0">
                <a:defRPr/>
              </a:pPr>
              <a:endParaRPr lang="de-DE" sz="1600" dirty="0">
                <a:solidFill>
                  <a:prstClr val="black"/>
                </a:solidFill>
                <a:latin typeface="Tahoma" charset="0"/>
                <a:ea typeface="+mn-ea"/>
                <a:cs typeface="Arial" pitchFamily="34" charset="0"/>
              </a:endParaRPr>
            </a:p>
          </p:txBody>
        </p:sp>
        <p:sp>
          <p:nvSpPr>
            <p:cNvPr id="55305" name="Oval 9"/>
            <p:cNvSpPr>
              <a:spLocks noChangeArrowheads="1"/>
            </p:cNvSpPr>
            <p:nvPr/>
          </p:nvSpPr>
          <p:spPr bwMode="auto">
            <a:xfrm>
              <a:off x="6192838" y="3796214"/>
              <a:ext cx="2512320" cy="1579061"/>
            </a:xfrm>
            <a:prstGeom prst="ellipse">
              <a:avLst/>
            </a:prstGeom>
            <a:grp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eaLnBrk="0" hangingPunct="0">
                <a:defRPr/>
              </a:pPr>
              <a:endParaRPr lang="de-DE" sz="1400" dirty="0">
                <a:solidFill>
                  <a:prstClr val="black"/>
                </a:solidFill>
                <a:latin typeface="Tahoma" charset="0"/>
                <a:ea typeface="+mn-ea"/>
                <a:cs typeface="Arial" pitchFamily="34" charset="0"/>
              </a:endParaRPr>
            </a:p>
          </p:txBody>
        </p:sp>
        <p:sp>
          <p:nvSpPr>
            <p:cNvPr id="55306" name="Oval 10"/>
            <p:cNvSpPr>
              <a:spLocks noChangeArrowheads="1"/>
            </p:cNvSpPr>
            <p:nvPr/>
          </p:nvSpPr>
          <p:spPr bwMode="auto">
            <a:xfrm>
              <a:off x="6165850" y="1720057"/>
              <a:ext cx="2510605" cy="1577182"/>
            </a:xfrm>
            <a:prstGeom prst="ellipse">
              <a:avLst/>
            </a:prstGeom>
            <a:grp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eaLnBrk="0" hangingPunct="0">
                <a:defRPr/>
              </a:pPr>
              <a:r>
                <a:rPr lang="de-DE" sz="1100" dirty="0">
                  <a:solidFill>
                    <a:prstClr val="black"/>
                  </a:solidFill>
                  <a:latin typeface="Tahoma" charset="0"/>
                  <a:ea typeface="+mn-ea"/>
                  <a:cs typeface="Arial" pitchFamily="34" charset="0"/>
                </a:rPr>
                <a:t>als Puffer gegen BPD</a:t>
              </a:r>
            </a:p>
            <a:p>
              <a:pPr algn="ctr" eaLnBrk="0" hangingPunct="0">
                <a:defRPr/>
              </a:pPr>
              <a:endParaRPr lang="de-DE" sz="1050" dirty="0">
                <a:solidFill>
                  <a:prstClr val="black"/>
                </a:solidFill>
                <a:latin typeface="Tahoma" charset="0"/>
                <a:ea typeface="+mn-ea"/>
                <a:cs typeface="Arial" pitchFamily="34" charset="0"/>
              </a:endParaRPr>
            </a:p>
            <a:p>
              <a:pPr algn="ctr" eaLnBrk="0" hangingPunct="0">
                <a:defRPr/>
              </a:pPr>
              <a:r>
                <a:rPr lang="de-DE" sz="1200" dirty="0">
                  <a:solidFill>
                    <a:prstClr val="black"/>
                  </a:solidFill>
                  <a:latin typeface="Tahoma" charset="0"/>
                  <a:ea typeface="+mn-ea"/>
                  <a:cs typeface="Arial" pitchFamily="34" charset="0"/>
                </a:rPr>
                <a:t> </a:t>
              </a:r>
              <a:r>
                <a:rPr lang="de-DE" sz="1050" dirty="0">
                  <a:solidFill>
                    <a:prstClr val="black"/>
                  </a:solidFill>
                  <a:latin typeface="Tahoma" charset="0"/>
                  <a:ea typeface="+mn-ea"/>
                  <a:cs typeface="Arial" pitchFamily="34" charset="0"/>
                </a:rPr>
                <a:t>Kim et al. (2014) </a:t>
              </a:r>
            </a:p>
            <a:p>
              <a:pPr algn="ctr" eaLnBrk="0" hangingPunct="0">
                <a:defRPr/>
              </a:pPr>
              <a:endParaRPr lang="de-DE" sz="900" dirty="0">
                <a:solidFill>
                  <a:prstClr val="black"/>
                </a:solidFill>
                <a:latin typeface="Tahoma" charset="0"/>
                <a:ea typeface="+mn-ea"/>
                <a:cs typeface="Arial" pitchFamily="34" charset="0"/>
              </a:endParaRPr>
            </a:p>
            <a:p>
              <a:pPr algn="ctr" eaLnBrk="0" hangingPunct="0">
                <a:defRPr/>
              </a:pPr>
              <a:r>
                <a:rPr lang="de-DE" sz="800" dirty="0">
                  <a:solidFill>
                    <a:prstClr val="black"/>
                  </a:solidFill>
                  <a:latin typeface="Tahoma" charset="0"/>
                  <a:cs typeface="Arial" pitchFamily="34" charset="0"/>
                </a:rPr>
                <a:t>als Puffer gegen Aggression</a:t>
              </a:r>
              <a:endParaRPr lang="de-DE" sz="1200" dirty="0">
                <a:solidFill>
                  <a:prstClr val="black"/>
                </a:solidFill>
                <a:latin typeface="Tahoma" charset="0"/>
                <a:cs typeface="Arial" pitchFamily="34" charset="0"/>
              </a:endParaRPr>
            </a:p>
            <a:p>
              <a:pPr algn="ctr" eaLnBrk="0" hangingPunct="0">
                <a:defRPr/>
              </a:pPr>
              <a:endParaRPr lang="de-DE" sz="1200" dirty="0">
                <a:solidFill>
                  <a:prstClr val="black"/>
                </a:solidFill>
                <a:latin typeface="Tahoma" charset="0"/>
                <a:cs typeface="Arial" pitchFamily="34" charset="0"/>
              </a:endParaRPr>
            </a:p>
            <a:p>
              <a:pPr algn="ctr" eaLnBrk="0" hangingPunct="0">
                <a:defRPr/>
              </a:pPr>
              <a:r>
                <a:rPr lang="de-DE" sz="900" dirty="0">
                  <a:solidFill>
                    <a:prstClr val="black"/>
                  </a:solidFill>
                  <a:latin typeface="Tahoma" charset="0"/>
                  <a:cs typeface="Arial" pitchFamily="34" charset="0"/>
                </a:rPr>
                <a:t>Cyr et al. (2014</a:t>
              </a:r>
              <a:r>
                <a:rPr lang="de-DE" sz="1050" dirty="0">
                  <a:solidFill>
                    <a:prstClr val="black"/>
                  </a:solidFill>
                  <a:latin typeface="Tahoma" charset="0"/>
                  <a:cs typeface="Arial" pitchFamily="34" charset="0"/>
                </a:rPr>
                <a:t>)</a:t>
              </a:r>
              <a:endParaRPr lang="de-DE" sz="1100" dirty="0">
                <a:solidFill>
                  <a:prstClr val="black"/>
                </a:solidFill>
                <a:latin typeface="Tahoma" charset="0"/>
                <a:ea typeface="+mn-ea"/>
                <a:cs typeface="Arial" pitchFamily="34" charset="0"/>
              </a:endParaRPr>
            </a:p>
          </p:txBody>
        </p:sp>
      </p:grpSp>
      <p:sp>
        <p:nvSpPr>
          <p:cNvPr id="26629" name="Titel 2"/>
          <p:cNvSpPr>
            <a:spLocks noGrp="1"/>
          </p:cNvSpPr>
          <p:nvPr>
            <p:ph type="title"/>
          </p:nvPr>
        </p:nvSpPr>
        <p:spPr>
          <a:xfrm>
            <a:off x="250825" y="-100013"/>
            <a:ext cx="8642350" cy="1081088"/>
          </a:xfrm>
        </p:spPr>
        <p:txBody>
          <a:bodyPr/>
          <a:lstStyle/>
          <a:p>
            <a:r>
              <a:rPr lang="de-DE" sz="3200" dirty="0">
                <a:latin typeface="Corbel"/>
                <a:ea typeface="Osaka" charset="0"/>
                <a:cs typeface="Corbel"/>
              </a:rPr>
              <a:t>Sichere Bindung als Schutzfaktor </a:t>
            </a:r>
          </a:p>
        </p:txBody>
      </p:sp>
      <p:sp>
        <p:nvSpPr>
          <p:cNvPr id="26632" name="Rechteck 3"/>
          <p:cNvSpPr>
            <a:spLocks noChangeArrowheads="1"/>
          </p:cNvSpPr>
          <p:nvPr/>
        </p:nvSpPr>
        <p:spPr bwMode="auto">
          <a:xfrm>
            <a:off x="5003800" y="4149725"/>
            <a:ext cx="4572000"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0" hangingPunct="0"/>
            <a:r>
              <a:rPr lang="de-DE" sz="1100" dirty="0">
                <a:solidFill>
                  <a:srgbClr val="000000"/>
                </a:solidFill>
                <a:latin typeface="Tahoma" charset="0"/>
                <a:cs typeface="Arial" charset="0"/>
              </a:rPr>
              <a:t>Schutzfaktor </a:t>
            </a:r>
          </a:p>
          <a:p>
            <a:pPr algn="ctr" eaLnBrk="0" hangingPunct="0"/>
            <a:r>
              <a:rPr lang="de-DE" sz="1100" dirty="0">
                <a:solidFill>
                  <a:srgbClr val="000000"/>
                </a:solidFill>
                <a:latin typeface="Tahoma" charset="0"/>
                <a:cs typeface="Arial" charset="0"/>
              </a:rPr>
              <a:t>gegen Drogenmissbrauch</a:t>
            </a:r>
          </a:p>
          <a:p>
            <a:pPr algn="ctr" eaLnBrk="0" hangingPunct="0"/>
            <a:endParaRPr lang="de-DE" sz="1200" dirty="0">
              <a:solidFill>
                <a:srgbClr val="000000"/>
              </a:solidFill>
              <a:latin typeface="Tahoma" charset="0"/>
              <a:cs typeface="Arial" charset="0"/>
            </a:endParaRPr>
          </a:p>
          <a:p>
            <a:pPr algn="ctr" eaLnBrk="0" hangingPunct="0"/>
            <a:r>
              <a:rPr lang="de-DE" sz="1050" dirty="0">
                <a:solidFill>
                  <a:srgbClr val="000000"/>
                </a:solidFill>
                <a:latin typeface="Tahoma" charset="0"/>
                <a:cs typeface="Arial" charset="0"/>
              </a:rPr>
              <a:t>Iglesias et al. (2014)</a:t>
            </a:r>
          </a:p>
        </p:txBody>
      </p:sp>
      <p:sp>
        <p:nvSpPr>
          <p:cNvPr id="6" name="Rechteck 5"/>
          <p:cNvSpPr/>
          <p:nvPr/>
        </p:nvSpPr>
        <p:spPr>
          <a:xfrm>
            <a:off x="2051050" y="5200650"/>
            <a:ext cx="4572000" cy="846386"/>
          </a:xfrm>
          <a:prstGeom prst="rect">
            <a:avLst/>
          </a:prstGeom>
        </p:spPr>
        <p:txBody>
          <a:bodyPr>
            <a:spAutoFit/>
          </a:bodyPr>
          <a:lstStyle/>
          <a:p>
            <a:pPr algn="ctr">
              <a:defRPr/>
            </a:pPr>
            <a:r>
              <a:rPr lang="de-DE" sz="1100" dirty="0">
                <a:solidFill>
                  <a:srgbClr val="000000"/>
                </a:solidFill>
                <a:latin typeface="Tahoma" charset="0"/>
              </a:rPr>
              <a:t>Erhöhter Anteil in nicht-klinischen</a:t>
            </a:r>
          </a:p>
          <a:p>
            <a:pPr algn="ctr">
              <a:defRPr/>
            </a:pPr>
            <a:r>
              <a:rPr lang="de-DE" sz="1100" dirty="0">
                <a:solidFill>
                  <a:srgbClr val="000000"/>
                </a:solidFill>
                <a:latin typeface="Tahoma" charset="0"/>
              </a:rPr>
              <a:t>Stichproben, Metaanalyse</a:t>
            </a:r>
          </a:p>
          <a:p>
            <a:pPr algn="ctr">
              <a:defRPr/>
            </a:pPr>
            <a:endParaRPr lang="de-DE" sz="900" dirty="0">
              <a:solidFill>
                <a:srgbClr val="000000"/>
              </a:solidFill>
              <a:latin typeface="Tahoma" charset="0"/>
            </a:endParaRPr>
          </a:p>
          <a:p>
            <a:pPr algn="ctr">
              <a:defRPr/>
            </a:pPr>
            <a:r>
              <a:rPr lang="de-DE" sz="900" dirty="0" err="1">
                <a:solidFill>
                  <a:srgbClr val="000000"/>
                </a:solidFill>
                <a:latin typeface="Tahoma" charset="0"/>
              </a:rPr>
              <a:t>Bakermans-Kranenburg</a:t>
            </a:r>
            <a:r>
              <a:rPr lang="de-DE" sz="900" dirty="0">
                <a:solidFill>
                  <a:srgbClr val="000000"/>
                </a:solidFill>
                <a:latin typeface="Tahoma" charset="0"/>
              </a:rPr>
              <a:t> &amp; </a:t>
            </a:r>
          </a:p>
          <a:p>
            <a:pPr algn="ctr">
              <a:defRPr/>
            </a:pPr>
            <a:r>
              <a:rPr lang="de-DE" sz="900" dirty="0">
                <a:solidFill>
                  <a:srgbClr val="000000"/>
                </a:solidFill>
                <a:latin typeface="Tahoma" charset="0"/>
              </a:rPr>
              <a:t>van </a:t>
            </a:r>
            <a:r>
              <a:rPr lang="de-DE" sz="900" dirty="0" err="1">
                <a:solidFill>
                  <a:srgbClr val="000000"/>
                </a:solidFill>
                <a:latin typeface="Tahoma" charset="0"/>
              </a:rPr>
              <a:t>IJzendoorn</a:t>
            </a:r>
            <a:r>
              <a:rPr lang="de-DE" sz="800" dirty="0">
                <a:solidFill>
                  <a:srgbClr val="000000"/>
                </a:solidFill>
                <a:latin typeface="Tahoma" charset="0"/>
              </a:rPr>
              <a:t> (</a:t>
            </a:r>
            <a:r>
              <a:rPr lang="de-DE" sz="900" dirty="0">
                <a:solidFill>
                  <a:srgbClr val="000000"/>
                </a:solidFill>
                <a:latin typeface="Tahoma" charset="0"/>
              </a:rPr>
              <a:t>2009</a:t>
            </a:r>
            <a:r>
              <a:rPr lang="de-DE" sz="800" dirty="0">
                <a:solidFill>
                  <a:srgbClr val="000000"/>
                </a:solidFill>
                <a:latin typeface="Tahoma" charset="0"/>
              </a:rPr>
              <a:t>) </a:t>
            </a:r>
            <a:endParaRPr lang="de-DE" sz="1050" dirty="0">
              <a:solidFill>
                <a:srgbClr val="000000"/>
              </a:solidFill>
              <a:latin typeface="Tahoma" charset="0"/>
            </a:endParaRPr>
          </a:p>
        </p:txBody>
      </p:sp>
      <p:sp>
        <p:nvSpPr>
          <p:cNvPr id="26634" name="Rechteck 7"/>
          <p:cNvSpPr>
            <a:spLocks noChangeArrowheads="1"/>
          </p:cNvSpPr>
          <p:nvPr/>
        </p:nvSpPr>
        <p:spPr bwMode="auto">
          <a:xfrm>
            <a:off x="1" y="2039937"/>
            <a:ext cx="3563888" cy="76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0" hangingPunct="0"/>
            <a:r>
              <a:rPr lang="de-DE" sz="1100" dirty="0">
                <a:solidFill>
                  <a:srgbClr val="000000"/>
                </a:solidFill>
                <a:latin typeface="Tahoma" charset="0"/>
                <a:cs typeface="Arial" charset="0"/>
              </a:rPr>
              <a:t>als Puffer gegen Bindungsstress </a:t>
            </a:r>
          </a:p>
          <a:p>
            <a:pPr algn="ctr" eaLnBrk="0" hangingPunct="0"/>
            <a:r>
              <a:rPr lang="de-DE" sz="1100" dirty="0">
                <a:solidFill>
                  <a:srgbClr val="000000"/>
                </a:solidFill>
                <a:latin typeface="Tahoma" charset="0"/>
                <a:cs typeface="Arial" charset="0"/>
              </a:rPr>
              <a:t>(höhere </a:t>
            </a:r>
            <a:r>
              <a:rPr lang="de-DE" sz="1100" dirty="0" err="1">
                <a:solidFill>
                  <a:srgbClr val="000000"/>
                </a:solidFill>
                <a:latin typeface="Tahoma" charset="0"/>
                <a:cs typeface="Arial" charset="0"/>
              </a:rPr>
              <a:t>Herzatenvariablität</a:t>
            </a:r>
            <a:r>
              <a:rPr lang="de-DE" sz="1100" dirty="0">
                <a:solidFill>
                  <a:srgbClr val="000000"/>
                </a:solidFill>
                <a:latin typeface="Tahoma" charset="0"/>
                <a:cs typeface="Arial" charset="0"/>
              </a:rPr>
              <a:t>)</a:t>
            </a:r>
          </a:p>
          <a:p>
            <a:pPr algn="ctr" eaLnBrk="0" hangingPunct="0"/>
            <a:r>
              <a:rPr lang="de-DE" sz="1000" dirty="0">
                <a:solidFill>
                  <a:srgbClr val="000000"/>
                </a:solidFill>
                <a:latin typeface="Tahoma" charset="0"/>
                <a:cs typeface="Arial" charset="0"/>
              </a:rPr>
              <a:t> </a:t>
            </a:r>
          </a:p>
          <a:p>
            <a:pPr algn="ctr" eaLnBrk="0" hangingPunct="0"/>
            <a:r>
              <a:rPr lang="de-DE" sz="1050" dirty="0">
                <a:solidFill>
                  <a:srgbClr val="000000"/>
                </a:solidFill>
                <a:latin typeface="Tahoma" charset="0"/>
                <a:cs typeface="Arial" charset="0"/>
              </a:rPr>
              <a:t>Gander et al. (2022)</a:t>
            </a:r>
            <a:endParaRPr lang="de-DE" sz="1200" dirty="0"/>
          </a:p>
        </p:txBody>
      </p:sp>
    </p:spTree>
    <p:extLst>
      <p:ext uri="{BB962C8B-B14F-4D97-AF65-F5344CB8AC3E}">
        <p14:creationId xmlns:p14="http://schemas.microsoft.com/office/powerpoint/2010/main" val="3972463060"/>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5FAB7F1-3CFB-2698-5D5C-65D22D13DC7F}"/>
              </a:ext>
            </a:extLst>
          </p:cNvPr>
          <p:cNvPicPr>
            <a:picLocks noChangeAspect="1"/>
          </p:cNvPicPr>
          <p:nvPr/>
        </p:nvPicPr>
        <p:blipFill>
          <a:blip r:embed="rId2"/>
          <a:stretch>
            <a:fillRect/>
          </a:stretch>
        </p:blipFill>
        <p:spPr>
          <a:xfrm>
            <a:off x="899592" y="692696"/>
            <a:ext cx="7128792" cy="4883686"/>
          </a:xfrm>
          <a:prstGeom prst="rect">
            <a:avLst/>
          </a:prstGeom>
        </p:spPr>
      </p:pic>
    </p:spTree>
    <p:extLst>
      <p:ext uri="{BB962C8B-B14F-4D97-AF65-F5344CB8AC3E}">
        <p14:creationId xmlns:p14="http://schemas.microsoft.com/office/powerpoint/2010/main" val="4146333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95275"/>
            <a:ext cx="6049962"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4514" name="Text Box 3"/>
          <p:cNvSpPr txBox="1">
            <a:spLocks noChangeArrowheads="1"/>
          </p:cNvSpPr>
          <p:nvPr/>
        </p:nvSpPr>
        <p:spPr bwMode="auto">
          <a:xfrm>
            <a:off x="2268538" y="1484313"/>
            <a:ext cx="5183187"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aseline="-25000">
                <a:solidFill>
                  <a:schemeClr val="tx1"/>
                </a:solidFill>
                <a:latin typeface="Arial" charset="0"/>
                <a:ea typeface="Osaka" charset="0"/>
                <a:cs typeface="Osaka" charset="0"/>
              </a:defRPr>
            </a:lvl9pPr>
          </a:lstStyle>
          <a:p>
            <a:pPr algn="ctr" eaLnBrk="1" hangingPunct="1">
              <a:lnSpc>
                <a:spcPct val="95000"/>
              </a:lnSpc>
              <a:spcBef>
                <a:spcPts val="525"/>
              </a:spcBef>
            </a:pPr>
            <a:r>
              <a:rPr lang="de-DE" sz="2800" b="1" dirty="0">
                <a:solidFill>
                  <a:srgbClr val="000000"/>
                </a:solidFill>
                <a:latin typeface="Corbel"/>
              </a:rPr>
              <a:t>TRANS-GEN</a:t>
            </a:r>
            <a:br>
              <a:rPr lang="de-DE" sz="2800" b="1" dirty="0">
                <a:solidFill>
                  <a:srgbClr val="000000"/>
                </a:solidFill>
                <a:latin typeface="Corbel"/>
              </a:rPr>
            </a:br>
            <a:r>
              <a:rPr lang="de-DE" sz="2800" b="1" dirty="0">
                <a:solidFill>
                  <a:srgbClr val="000000"/>
                </a:solidFill>
                <a:latin typeface="Corbel"/>
              </a:rPr>
              <a:t>S</a:t>
            </a:r>
            <a:r>
              <a:rPr lang="en-US" sz="2800" b="1" dirty="0">
                <a:solidFill>
                  <a:srgbClr val="000000"/>
                </a:solidFill>
                <a:latin typeface="Corbel"/>
              </a:rPr>
              <a:t>tress resilience in the </a:t>
            </a:r>
            <a:r>
              <a:rPr lang="en-US" sz="2800" b="1" dirty="0" err="1">
                <a:solidFill>
                  <a:srgbClr val="000000"/>
                </a:solidFill>
                <a:latin typeface="Corbel"/>
              </a:rPr>
              <a:t>transgenerational</a:t>
            </a:r>
            <a:r>
              <a:rPr lang="en-US" sz="2800" b="1" dirty="0">
                <a:solidFill>
                  <a:srgbClr val="000000"/>
                </a:solidFill>
                <a:latin typeface="Corbel"/>
              </a:rPr>
              <a:t> transmission of childhood maltreatment</a:t>
            </a:r>
          </a:p>
          <a:p>
            <a:pPr algn="ctr" eaLnBrk="1" hangingPunct="1">
              <a:lnSpc>
                <a:spcPct val="95000"/>
              </a:lnSpc>
              <a:spcBef>
                <a:spcPts val="525"/>
              </a:spcBef>
            </a:pPr>
            <a:endParaRPr lang="en-US" sz="4800" b="1" dirty="0">
              <a:solidFill>
                <a:srgbClr val="000000"/>
              </a:solidFill>
              <a:latin typeface="Corbel"/>
            </a:endParaRPr>
          </a:p>
          <a:p>
            <a:pPr algn="ctr" eaLnBrk="1" hangingPunct="1">
              <a:lnSpc>
                <a:spcPct val="95000"/>
              </a:lnSpc>
              <a:spcBef>
                <a:spcPts val="525"/>
              </a:spcBef>
            </a:pPr>
            <a:r>
              <a:rPr lang="de-AT" dirty="0">
                <a:latin typeface="Corbel"/>
              </a:rPr>
              <a:t>Prospektive, interdisziplinäre Untersuchung möglicher </a:t>
            </a:r>
            <a:r>
              <a:rPr lang="de-AT" dirty="0" err="1">
                <a:latin typeface="Corbel"/>
              </a:rPr>
              <a:t>Resilienz</a:t>
            </a:r>
            <a:r>
              <a:rPr lang="de-AT" dirty="0">
                <a:latin typeface="Corbel"/>
              </a:rPr>
              <a:t>- bzw. Vulnerabilitätsfaktoren in der Transmission von Misshandlungserfahrungen</a:t>
            </a:r>
          </a:p>
          <a:p>
            <a:pPr algn="ctr" eaLnBrk="1" hangingPunct="1">
              <a:lnSpc>
                <a:spcPct val="95000"/>
              </a:lnSpc>
              <a:spcBef>
                <a:spcPts val="525"/>
              </a:spcBef>
            </a:pPr>
            <a:endParaRPr lang="en-US" sz="2800" b="1" dirty="0">
              <a:solidFill>
                <a:srgbClr val="000000"/>
              </a:solidFill>
              <a:latin typeface="Corbel"/>
            </a:endParaRPr>
          </a:p>
        </p:txBody>
      </p:sp>
      <p:pic>
        <p:nvPicPr>
          <p:cNvPr id="645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6021388"/>
            <a:ext cx="1708150"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021388"/>
            <a:ext cx="1776413"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5949950"/>
            <a:ext cx="1423988"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8" name="Picture 8" descr="UNILOG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7988" y="5445125"/>
            <a:ext cx="61595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9" name="Bild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0113" y="4652963"/>
            <a:ext cx="3240087"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0" name="Picture 8" descr="Y:\TRANSGEN\03_Außendarstellung\BMBF_Logos\BMBF_Logos\BMBF_CMYK_Gef_L_300dpi.jpg"/>
          <p:cNvPicPr>
            <a:picLocks noChangeAspect="1" noChangeArrowheads="1"/>
          </p:cNvPicPr>
          <p:nvPr/>
        </p:nvPicPr>
        <p:blipFill>
          <a:blip r:embed="rId9">
            <a:extLst>
              <a:ext uri="{28A0092B-C50C-407E-A947-70E740481C1C}">
                <a14:useLocalDpi xmlns:a14="http://schemas.microsoft.com/office/drawing/2010/main" val="0"/>
              </a:ext>
            </a:extLst>
          </a:blip>
          <a:srcRect r="-8281"/>
          <a:stretch>
            <a:fillRect/>
          </a:stretch>
        </p:blipFill>
        <p:spPr bwMode="auto">
          <a:xfrm>
            <a:off x="23691850" y="39038213"/>
            <a:ext cx="6064250" cy="361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1" name="Picture 8" descr="Y:\TRANSGEN\03_Außendarstellung\BMBF_Logos\BMBF_Logos\BMBF_CMYK_Gef_L_300dpi.jpg"/>
          <p:cNvPicPr>
            <a:picLocks noChangeAspect="1" noChangeArrowheads="1"/>
          </p:cNvPicPr>
          <p:nvPr/>
        </p:nvPicPr>
        <p:blipFill>
          <a:blip r:embed="rId9">
            <a:extLst>
              <a:ext uri="{28A0092B-C50C-407E-A947-70E740481C1C}">
                <a14:useLocalDpi xmlns:a14="http://schemas.microsoft.com/office/drawing/2010/main" val="0"/>
              </a:ext>
            </a:extLst>
          </a:blip>
          <a:srcRect r="-8281"/>
          <a:stretch>
            <a:fillRect/>
          </a:stretch>
        </p:blipFill>
        <p:spPr bwMode="auto">
          <a:xfrm>
            <a:off x="23844250" y="39190613"/>
            <a:ext cx="6064250" cy="361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2" name="Picture 8" descr="Y:\TRANSGEN\03_Außendarstellung\BMBF_Logos\BMBF_Logos\BMBF_CMYK_Gef_L_300dpi.jpg"/>
          <p:cNvPicPr>
            <a:picLocks noChangeAspect="1" noChangeArrowheads="1"/>
          </p:cNvPicPr>
          <p:nvPr/>
        </p:nvPicPr>
        <p:blipFill>
          <a:blip r:embed="rId9">
            <a:extLst>
              <a:ext uri="{28A0092B-C50C-407E-A947-70E740481C1C}">
                <a14:useLocalDpi xmlns:a14="http://schemas.microsoft.com/office/drawing/2010/main" val="0"/>
              </a:ext>
            </a:extLst>
          </a:blip>
          <a:srcRect r="-8281"/>
          <a:stretch>
            <a:fillRect/>
          </a:stretch>
        </p:blipFill>
        <p:spPr bwMode="auto">
          <a:xfrm>
            <a:off x="23996650" y="39343013"/>
            <a:ext cx="6064250" cy="361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3" name="Picture 8" descr="Y:\TRANSGEN\03_Außendarstellung\BMBF_Logos\BMBF_Logos\BMBF_CMYK_Gef_L_300dpi.jpg"/>
          <p:cNvPicPr>
            <a:picLocks noChangeAspect="1" noChangeArrowheads="1"/>
          </p:cNvPicPr>
          <p:nvPr/>
        </p:nvPicPr>
        <p:blipFill>
          <a:blip r:embed="rId9">
            <a:extLst>
              <a:ext uri="{28A0092B-C50C-407E-A947-70E740481C1C}">
                <a14:useLocalDpi xmlns:a14="http://schemas.microsoft.com/office/drawing/2010/main" val="0"/>
              </a:ext>
            </a:extLst>
          </a:blip>
          <a:srcRect r="-8281"/>
          <a:stretch>
            <a:fillRect/>
          </a:stretch>
        </p:blipFill>
        <p:spPr bwMode="auto">
          <a:xfrm>
            <a:off x="24149050" y="39495413"/>
            <a:ext cx="6064250" cy="361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4" name="Picture 8" descr="Y:\TRANSGEN\03_Außendarstellung\BMBF_Logos\BMBF_Logos\BMBF_CMYK_Gef_L_300dpi.jpg"/>
          <p:cNvPicPr>
            <a:picLocks noChangeAspect="1" noChangeArrowheads="1"/>
          </p:cNvPicPr>
          <p:nvPr/>
        </p:nvPicPr>
        <p:blipFill>
          <a:blip r:embed="rId9">
            <a:extLst>
              <a:ext uri="{28A0092B-C50C-407E-A947-70E740481C1C}">
                <a14:useLocalDpi xmlns:a14="http://schemas.microsoft.com/office/drawing/2010/main" val="0"/>
              </a:ext>
            </a:extLst>
          </a:blip>
          <a:srcRect r="-8281"/>
          <a:stretch>
            <a:fillRect/>
          </a:stretch>
        </p:blipFill>
        <p:spPr bwMode="auto">
          <a:xfrm>
            <a:off x="7061200" y="188912"/>
            <a:ext cx="1933575"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5" name="Bild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87900" y="4797425"/>
            <a:ext cx="3024188"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nhaltsplatzhalter 3">
            <a:extLst>
              <a:ext uri="{FF2B5EF4-FFF2-40B4-BE49-F238E27FC236}">
                <a16:creationId xmlns:a16="http://schemas.microsoft.com/office/drawing/2014/main" id="{DC9FBEF5-03C5-4ED9-6EF5-DCD08D7D1B45}"/>
              </a:ext>
            </a:extLst>
          </p:cNvPr>
          <p:cNvPicPr>
            <a:picLocks noChangeAspect="1"/>
          </p:cNvPicPr>
          <p:nvPr/>
        </p:nvPicPr>
        <p:blipFill>
          <a:blip r:embed="rId11">
            <a:extLst>
              <a:ext uri="{28A0092B-C50C-407E-A947-70E740481C1C}">
                <a14:useLocalDpi xmlns:a14="http://schemas.microsoft.com/office/drawing/2010/main" val="0"/>
              </a:ext>
            </a:extLst>
          </a:blip>
          <a:srcRect t="24892" b="5948"/>
          <a:stretch>
            <a:fillRect/>
          </a:stretch>
        </p:blipFill>
        <p:spPr>
          <a:xfrm>
            <a:off x="322792" y="3574839"/>
            <a:ext cx="2448983" cy="1130300"/>
          </a:xfrm>
          <a:prstGeom prst="rect">
            <a:avLst/>
          </a:prstGeom>
        </p:spPr>
      </p:pic>
    </p:spTree>
    <p:extLst>
      <p:ext uri="{BB962C8B-B14F-4D97-AF65-F5344CB8AC3E}">
        <p14:creationId xmlns:p14="http://schemas.microsoft.com/office/powerpoint/2010/main" val="397955798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482600" y="254000"/>
            <a:ext cx="8166100" cy="6337300"/>
          </a:xfrm>
          <a:prstGeom prst="rect">
            <a:avLst/>
          </a:prstGeom>
        </p:spPr>
      </p:pic>
    </p:spTree>
    <p:extLst>
      <p:ext uri="{BB962C8B-B14F-4D97-AF65-F5344CB8AC3E}">
        <p14:creationId xmlns:p14="http://schemas.microsoft.com/office/powerpoint/2010/main" val="3824579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4E6FF1D-66B0-BAA3-2625-A51A068759FF}"/>
              </a:ext>
            </a:extLst>
          </p:cNvPr>
          <p:cNvPicPr>
            <a:picLocks noChangeAspect="1"/>
          </p:cNvPicPr>
          <p:nvPr/>
        </p:nvPicPr>
        <p:blipFill>
          <a:blip r:embed="rId2"/>
          <a:stretch>
            <a:fillRect/>
          </a:stretch>
        </p:blipFill>
        <p:spPr>
          <a:xfrm>
            <a:off x="414030" y="1356784"/>
            <a:ext cx="4081771" cy="3078056"/>
          </a:xfrm>
          <a:prstGeom prst="rect">
            <a:avLst/>
          </a:prstGeom>
        </p:spPr>
      </p:pic>
      <p:sp>
        <p:nvSpPr>
          <p:cNvPr id="2" name="Titel 1">
            <a:extLst>
              <a:ext uri="{FF2B5EF4-FFF2-40B4-BE49-F238E27FC236}">
                <a16:creationId xmlns:a16="http://schemas.microsoft.com/office/drawing/2014/main" id="{3E0982A4-D94F-23EE-60DE-AC9D4F058378}"/>
              </a:ext>
            </a:extLst>
          </p:cNvPr>
          <p:cNvSpPr>
            <a:spLocks noGrp="1"/>
          </p:cNvSpPr>
          <p:nvPr>
            <p:ph type="title"/>
          </p:nvPr>
        </p:nvSpPr>
        <p:spPr>
          <a:xfrm>
            <a:off x="457200" y="439229"/>
            <a:ext cx="8229600" cy="585215"/>
          </a:xfrm>
        </p:spPr>
        <p:txBody>
          <a:bodyPr>
            <a:normAutofit fontScale="90000"/>
          </a:bodyPr>
          <a:lstStyle/>
          <a:p>
            <a:r>
              <a:rPr lang="de-DE" sz="3600" dirty="0"/>
              <a:t>Fragestellung</a:t>
            </a:r>
          </a:p>
        </p:txBody>
      </p:sp>
      <p:sp>
        <p:nvSpPr>
          <p:cNvPr id="5" name="Inhaltsplatzhalter 4">
            <a:extLst>
              <a:ext uri="{FF2B5EF4-FFF2-40B4-BE49-F238E27FC236}">
                <a16:creationId xmlns:a16="http://schemas.microsoft.com/office/drawing/2014/main" id="{A25FEAD1-21DC-79F8-4B7E-7E3067D77666}"/>
              </a:ext>
            </a:extLst>
          </p:cNvPr>
          <p:cNvSpPr>
            <a:spLocks noGrp="1"/>
          </p:cNvSpPr>
          <p:nvPr>
            <p:ph sz="half" idx="2"/>
          </p:nvPr>
        </p:nvSpPr>
        <p:spPr/>
        <p:txBody>
          <a:bodyPr>
            <a:normAutofit fontScale="62500" lnSpcReduction="20000"/>
          </a:bodyPr>
          <a:lstStyle/>
          <a:p>
            <a:r>
              <a:rPr lang="de-DE" sz="2800" dirty="0"/>
              <a:t>Die Studie im Rahmen des "TRANS-GEN"-Projekts untersuchte die Folgen mütterlicher Misshandlung in der Kindheit (CM) und die Auswirkungen von </a:t>
            </a:r>
            <a:r>
              <a:rPr lang="de-DE" sz="2800" b="1" dirty="0"/>
              <a:t>Resilienzfaktoren</a:t>
            </a:r>
            <a:r>
              <a:rPr lang="de-DE" sz="2800" dirty="0"/>
              <a:t> auf die kindliche Bindung und Stressregulation. </a:t>
            </a:r>
          </a:p>
          <a:p>
            <a:endParaRPr lang="de-DE" sz="2800" dirty="0"/>
          </a:p>
          <a:p>
            <a:r>
              <a:rPr lang="de-DE" sz="2800" dirty="0"/>
              <a:t>Rolle des </a:t>
            </a:r>
            <a:r>
              <a:rPr lang="de-DE" sz="2800" b="1" dirty="0"/>
              <a:t>Bindungs- und sozialen Unterstützungssystems </a:t>
            </a:r>
            <a:r>
              <a:rPr lang="de-DE" sz="2800" dirty="0"/>
              <a:t>und der </a:t>
            </a:r>
            <a:r>
              <a:rPr lang="de-DE" sz="2800" b="1" dirty="0"/>
              <a:t>biologischen Stressanfälligkeit</a:t>
            </a:r>
            <a:r>
              <a:rPr lang="de-DE" sz="2800" dirty="0"/>
              <a:t> in Mutter-Kind-Dyaden, da bekannt ist, dass diese Systeme die Folgen von CM auf die nächste Generation beeinflussen</a:t>
            </a:r>
            <a:endParaRPr lang="de-DE" dirty="0"/>
          </a:p>
        </p:txBody>
      </p:sp>
    </p:spTree>
    <p:extLst>
      <p:ext uri="{BB962C8B-B14F-4D97-AF65-F5344CB8AC3E}">
        <p14:creationId xmlns:p14="http://schemas.microsoft.com/office/powerpoint/2010/main" val="40208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B0A71-0CF4-1A23-26C6-A8312AE23A16}"/>
              </a:ext>
            </a:extLst>
          </p:cNvPr>
          <p:cNvSpPr>
            <a:spLocks noGrp="1"/>
          </p:cNvSpPr>
          <p:nvPr>
            <p:ph type="title"/>
          </p:nvPr>
        </p:nvSpPr>
        <p:spPr>
          <a:xfrm>
            <a:off x="685800" y="332656"/>
            <a:ext cx="7772400" cy="792088"/>
          </a:xfrm>
        </p:spPr>
        <p:txBody>
          <a:bodyPr/>
          <a:lstStyle/>
          <a:p>
            <a:r>
              <a:rPr lang="de-DE" dirty="0"/>
              <a:t>Fazit</a:t>
            </a:r>
          </a:p>
        </p:txBody>
      </p:sp>
      <p:sp>
        <p:nvSpPr>
          <p:cNvPr id="3" name="Inhaltsplatzhalter 2">
            <a:extLst>
              <a:ext uri="{FF2B5EF4-FFF2-40B4-BE49-F238E27FC236}">
                <a16:creationId xmlns:a16="http://schemas.microsoft.com/office/drawing/2014/main" id="{70FA4186-89ED-0D48-4DBD-D33AD7355F0C}"/>
              </a:ext>
            </a:extLst>
          </p:cNvPr>
          <p:cNvSpPr>
            <a:spLocks noGrp="1"/>
          </p:cNvSpPr>
          <p:nvPr>
            <p:ph idx="1"/>
          </p:nvPr>
        </p:nvSpPr>
        <p:spPr>
          <a:xfrm>
            <a:off x="576672" y="1442631"/>
            <a:ext cx="7990656" cy="5048200"/>
          </a:xfrm>
        </p:spPr>
        <p:txBody>
          <a:bodyPr>
            <a:normAutofit fontScale="92500" lnSpcReduction="10000"/>
          </a:bodyPr>
          <a:lstStyle/>
          <a:p>
            <a:r>
              <a:rPr lang="de-DE" sz="2000" dirty="0"/>
              <a:t>Wir konnten bestätigten, dass mütterliche Maltreatment-Erfahrungen (CM) (z.B. emotionale Vernachlässigung,  Verlusterfahrungen) signifikant mit einer </a:t>
            </a:r>
            <a:r>
              <a:rPr lang="de-DE" sz="2000" b="1" dirty="0"/>
              <a:t>unverarbeiteten Bindung</a:t>
            </a:r>
            <a:r>
              <a:rPr lang="de-DE" sz="2000" dirty="0"/>
              <a:t>, höherem wahrgenommenen </a:t>
            </a:r>
            <a:r>
              <a:rPr lang="de-DE" sz="2000" b="1" dirty="0"/>
              <a:t>Stress</a:t>
            </a:r>
            <a:r>
              <a:rPr lang="de-DE" sz="2000" dirty="0"/>
              <a:t> und mehr </a:t>
            </a:r>
            <a:r>
              <a:rPr lang="de-DE" sz="2000" b="1" dirty="0"/>
              <a:t>psychologischen Symptomen </a:t>
            </a:r>
            <a:r>
              <a:rPr lang="de-DE" sz="2000" dirty="0"/>
              <a:t>verbunden waren. </a:t>
            </a:r>
          </a:p>
          <a:p>
            <a:endParaRPr lang="de-DE" sz="2000" dirty="0"/>
          </a:p>
          <a:p>
            <a:r>
              <a:rPr lang="de-DE" sz="2000" dirty="0"/>
              <a:t>Diese negativen Auswirkungen von CM wurden durch </a:t>
            </a:r>
            <a:r>
              <a:rPr lang="de-DE" sz="2000" b="1" dirty="0"/>
              <a:t>soziale Unterstützung gepuffert</a:t>
            </a:r>
            <a:r>
              <a:rPr lang="de-DE" sz="2000" dirty="0"/>
              <a:t>. </a:t>
            </a:r>
          </a:p>
          <a:p>
            <a:endParaRPr lang="de-DE" sz="2000" dirty="0"/>
          </a:p>
          <a:p>
            <a:r>
              <a:rPr lang="de-DE" sz="2000" b="1" dirty="0">
                <a:latin typeface="Corbel" panose="020B0503020204020204" pitchFamily="34" charset="0"/>
              </a:rPr>
              <a:t>Signifikanter Zusammenhang </a:t>
            </a:r>
            <a:r>
              <a:rPr lang="de-DE" sz="2000" dirty="0">
                <a:latin typeface="Corbel" panose="020B0503020204020204" pitchFamily="34" charset="0"/>
              </a:rPr>
              <a:t>zwischen der </a:t>
            </a:r>
            <a:r>
              <a:rPr lang="de-DE" sz="2000" b="1" dirty="0">
                <a:latin typeface="Corbel" panose="020B0503020204020204" pitchFamily="34" charset="0"/>
              </a:rPr>
              <a:t>mütterlicher organisierter Bindungsrepräsentation</a:t>
            </a:r>
            <a:r>
              <a:rPr lang="de-DE" sz="2000" dirty="0">
                <a:latin typeface="Corbel" panose="020B0503020204020204" pitchFamily="34" charset="0"/>
              </a:rPr>
              <a:t> und </a:t>
            </a:r>
            <a:r>
              <a:rPr lang="de-DE" sz="2000" b="1" dirty="0">
                <a:latin typeface="Corbel" panose="020B0503020204020204" pitchFamily="34" charset="0"/>
              </a:rPr>
              <a:t>organisierter Bindung </a:t>
            </a:r>
            <a:r>
              <a:rPr lang="de-DE" sz="2000" dirty="0">
                <a:latin typeface="Corbel" panose="020B0503020204020204" pitchFamily="34" charset="0"/>
              </a:rPr>
              <a:t>des Kindes (</a:t>
            </a:r>
            <a:r>
              <a:rPr lang="de-DE" sz="2000" i="1" dirty="0">
                <a:latin typeface="Corbel" panose="020B0503020204020204" pitchFamily="34" charset="0"/>
              </a:rPr>
              <a:t>Schutzfaktor</a:t>
            </a:r>
            <a:r>
              <a:rPr lang="de-DE" sz="2000" dirty="0">
                <a:latin typeface="Corbel" panose="020B0503020204020204" pitchFamily="34" charset="0"/>
              </a:rPr>
              <a:t>)</a:t>
            </a:r>
          </a:p>
          <a:p>
            <a:pPr lvl="1"/>
            <a:endParaRPr lang="de-DE" sz="2000" dirty="0">
              <a:latin typeface="Corbel" panose="020B0503020204020204" pitchFamily="34" charset="0"/>
            </a:endParaRPr>
          </a:p>
          <a:p>
            <a:pPr lvl="1"/>
            <a:r>
              <a:rPr lang="de-DE" sz="2000" dirty="0">
                <a:latin typeface="Corbel" panose="020B0503020204020204" pitchFamily="34" charset="0"/>
              </a:rPr>
              <a:t>Mütter mit CM aber mit </a:t>
            </a:r>
            <a:r>
              <a:rPr lang="de-DE" sz="2000" b="1" dirty="0">
                <a:solidFill>
                  <a:srgbClr val="00B050"/>
                </a:solidFill>
                <a:latin typeface="Corbel" panose="020B0503020204020204" pitchFamily="34" charset="0"/>
              </a:rPr>
              <a:t>sicherer Bindungsrepräsentation </a:t>
            </a:r>
            <a:r>
              <a:rPr lang="de-DE" sz="2000" dirty="0">
                <a:latin typeface="Corbel" panose="020B0503020204020204" pitchFamily="34" charset="0"/>
              </a:rPr>
              <a:t>zeigen </a:t>
            </a:r>
            <a:r>
              <a:rPr lang="de-DE" sz="2000" b="1" dirty="0">
                <a:latin typeface="Corbel" panose="020B0503020204020204" pitchFamily="34" charset="0"/>
              </a:rPr>
              <a:t>trotz Belastung </a:t>
            </a:r>
            <a:r>
              <a:rPr lang="de-DE" sz="2000" dirty="0">
                <a:latin typeface="Corbel" panose="020B0503020204020204" pitchFamily="34" charset="0"/>
              </a:rPr>
              <a:t>weniger Psychopathologie und gelungenere Interaktionen mit dem Kind  </a:t>
            </a:r>
          </a:p>
          <a:p>
            <a:pPr lvl="2"/>
            <a:r>
              <a:rPr lang="de-DE" sz="2000" dirty="0">
                <a:latin typeface="Corbel" panose="020B0503020204020204" pitchFamily="34" charset="0"/>
              </a:rPr>
              <a:t>Weniger affektive Fehler, Rollenkonfusion, Intrusion, Rückzugsverhalten</a:t>
            </a:r>
          </a:p>
          <a:p>
            <a:endParaRPr lang="de-DE" dirty="0"/>
          </a:p>
        </p:txBody>
      </p:sp>
    </p:spTree>
    <p:extLst>
      <p:ext uri="{BB962C8B-B14F-4D97-AF65-F5344CB8AC3E}">
        <p14:creationId xmlns:p14="http://schemas.microsoft.com/office/powerpoint/2010/main" val="2074462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DECA5-E57C-51DD-0142-20336F47512C}"/>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67628D38-B62D-4849-6724-A9920175ACCA}"/>
              </a:ext>
            </a:extLst>
          </p:cNvPr>
          <p:cNvPicPr>
            <a:picLocks noChangeAspect="1"/>
          </p:cNvPicPr>
          <p:nvPr/>
        </p:nvPicPr>
        <p:blipFill>
          <a:blip r:embed="rId2"/>
          <a:stretch>
            <a:fillRect/>
          </a:stretch>
        </p:blipFill>
        <p:spPr>
          <a:xfrm>
            <a:off x="1433389" y="1750221"/>
            <a:ext cx="6433676" cy="3136961"/>
          </a:xfrm>
          <a:prstGeom prst="rect">
            <a:avLst/>
          </a:prstGeom>
        </p:spPr>
      </p:pic>
    </p:spTree>
    <p:extLst>
      <p:ext uri="{BB962C8B-B14F-4D97-AF65-F5344CB8AC3E}">
        <p14:creationId xmlns:p14="http://schemas.microsoft.com/office/powerpoint/2010/main" val="67526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17783" y="303852"/>
            <a:ext cx="7847502" cy="964908"/>
          </a:xfrm>
        </p:spPr>
        <p:txBody>
          <a:bodyPr>
            <a:noAutofit/>
          </a:bodyPr>
          <a:lstStyle/>
          <a:p>
            <a:r>
              <a:rPr lang="de-DE" sz="2400" dirty="0">
                <a:solidFill>
                  <a:schemeClr val="tx1"/>
                </a:solidFill>
              </a:rPr>
              <a:t>Auswirkungen der Corona-Pandemie auf Familien</a:t>
            </a:r>
            <a:br>
              <a:rPr lang="de-DE" sz="3600" dirty="0">
                <a:latin typeface="Corbel" charset="0"/>
                <a:ea typeface="Corbel" charset="0"/>
                <a:cs typeface="Corbel" charset="0"/>
              </a:rPr>
            </a:br>
            <a:endParaRPr lang="de-DE" sz="1400" b="0" dirty="0"/>
          </a:p>
        </p:txBody>
      </p:sp>
      <p:pic>
        <p:nvPicPr>
          <p:cNvPr id="1026" name="Picture 2" descr="Kostenloses Stock Foto zu ausbildung, bildung, drinnen">
            <a:extLst>
              <a:ext uri="{FF2B5EF4-FFF2-40B4-BE49-F238E27FC236}">
                <a16:creationId xmlns:a16="http://schemas.microsoft.com/office/drawing/2014/main" id="{2A6353D2-3904-4286-8F19-8F2542194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65" y="1362213"/>
            <a:ext cx="2424996" cy="1613717"/>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descr="Schließen Silhouette">
            <a:extLst>
              <a:ext uri="{FF2B5EF4-FFF2-40B4-BE49-F238E27FC236}">
                <a16:creationId xmlns:a16="http://schemas.microsoft.com/office/drawing/2014/main" id="{736AF2B4-C74B-4D27-9771-AA402693A7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8437" y="1388094"/>
            <a:ext cx="1606560" cy="1606560"/>
          </a:xfrm>
          <a:prstGeom prst="rect">
            <a:avLst/>
          </a:prstGeom>
        </p:spPr>
      </p:pic>
      <p:pic>
        <p:nvPicPr>
          <p:cNvPr id="1028" name="Picture 4" descr="Mädchen Im Roten Kleid, Das Hölzerne Blöcke Spielt">
            <a:extLst>
              <a:ext uri="{FF2B5EF4-FFF2-40B4-BE49-F238E27FC236}">
                <a16:creationId xmlns:a16="http://schemas.microsoft.com/office/drawing/2014/main" id="{295820C2-2425-4380-BB3F-B54FD7CF3F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712" y="1388094"/>
            <a:ext cx="2420576" cy="1613717"/>
          </a:xfrm>
          <a:prstGeom prst="rect">
            <a:avLst/>
          </a:prstGeom>
          <a:noFill/>
          <a:extLst>
            <a:ext uri="{909E8E84-426E-40DD-AFC4-6F175D3DCCD1}">
              <a14:hiddenFill xmlns:a14="http://schemas.microsoft.com/office/drawing/2010/main">
                <a:solidFill>
                  <a:srgbClr val="FFFFFF"/>
                </a:solidFill>
              </a14:hiddenFill>
            </a:ext>
          </a:extLst>
        </p:spPr>
      </p:pic>
      <p:pic>
        <p:nvPicPr>
          <p:cNvPr id="25" name="Grafik 24" descr="Schließen Silhouette">
            <a:extLst>
              <a:ext uri="{FF2B5EF4-FFF2-40B4-BE49-F238E27FC236}">
                <a16:creationId xmlns:a16="http://schemas.microsoft.com/office/drawing/2014/main" id="{AFA43A68-BC72-4CFF-8572-2152978899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5220" y="1284594"/>
            <a:ext cx="1813560" cy="1813560"/>
          </a:xfrm>
          <a:prstGeom prst="rect">
            <a:avLst/>
          </a:prstGeom>
        </p:spPr>
      </p:pic>
      <p:pic>
        <p:nvPicPr>
          <p:cNvPr id="1030" name="Picture 6" descr="Kostenloses Stock Foto zu action, aktion, fröhlich">
            <a:extLst>
              <a:ext uri="{FF2B5EF4-FFF2-40B4-BE49-F238E27FC236}">
                <a16:creationId xmlns:a16="http://schemas.microsoft.com/office/drawing/2014/main" id="{A3E034DD-8C8A-46B0-967B-178DEB371D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4875" y="3269686"/>
            <a:ext cx="1618659" cy="24229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oßmutter Und Großvater Halten Kind Auf Dem Schoß">
            <a:extLst>
              <a:ext uri="{FF2B5EF4-FFF2-40B4-BE49-F238E27FC236}">
                <a16:creationId xmlns:a16="http://schemas.microsoft.com/office/drawing/2014/main" id="{C49399E4-AADA-43AA-BEB6-1D9DCBAD4C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1712" y="3533070"/>
            <a:ext cx="2420576" cy="16137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ostenloses Stock Foto zu bankwesen, bezahlen, brieftasche">
            <a:extLst>
              <a:ext uri="{FF2B5EF4-FFF2-40B4-BE49-F238E27FC236}">
                <a16:creationId xmlns:a16="http://schemas.microsoft.com/office/drawing/2014/main" id="{816D2F26-48B2-4255-B70B-52D986F32F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831" y="3269686"/>
            <a:ext cx="1615294" cy="24229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leinkind Spielt Fußball">
            <a:extLst>
              <a:ext uri="{FF2B5EF4-FFF2-40B4-BE49-F238E27FC236}">
                <a16:creationId xmlns:a16="http://schemas.microsoft.com/office/drawing/2014/main" id="{B1E67F57-07B8-4CC6-9FBB-68CE729500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7339" y="1422402"/>
            <a:ext cx="2424996" cy="1606560"/>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descr="Schließen Silhouette">
            <a:extLst>
              <a:ext uri="{FF2B5EF4-FFF2-40B4-BE49-F238E27FC236}">
                <a16:creationId xmlns:a16="http://schemas.microsoft.com/office/drawing/2014/main" id="{C9B685B6-3F17-4945-8F50-3A89017375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831" y="3589039"/>
            <a:ext cx="1686426" cy="1686426"/>
          </a:xfrm>
          <a:prstGeom prst="rect">
            <a:avLst/>
          </a:prstGeom>
        </p:spPr>
      </p:pic>
      <p:pic>
        <p:nvPicPr>
          <p:cNvPr id="37" name="Grafik 36" descr="Schließen Silhouette">
            <a:extLst>
              <a:ext uri="{FF2B5EF4-FFF2-40B4-BE49-F238E27FC236}">
                <a16:creationId xmlns:a16="http://schemas.microsoft.com/office/drawing/2014/main" id="{82CB207E-BEE6-4F52-8B61-A5D41BF7D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4383" y="3570316"/>
            <a:ext cx="1686425" cy="1686425"/>
          </a:xfrm>
          <a:prstGeom prst="rect">
            <a:avLst/>
          </a:prstGeom>
        </p:spPr>
      </p:pic>
      <p:pic>
        <p:nvPicPr>
          <p:cNvPr id="31" name="Grafik 30" descr="Schließen Silhouette">
            <a:extLst>
              <a:ext uri="{FF2B5EF4-FFF2-40B4-BE49-F238E27FC236}">
                <a16:creationId xmlns:a16="http://schemas.microsoft.com/office/drawing/2014/main" id="{9C294388-5417-4F60-8209-44B0F4B0D2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2087" y="3597462"/>
            <a:ext cx="1658013" cy="1658013"/>
          </a:xfrm>
          <a:prstGeom prst="rect">
            <a:avLst/>
          </a:prstGeom>
        </p:spPr>
      </p:pic>
      <p:pic>
        <p:nvPicPr>
          <p:cNvPr id="29" name="Grafik 28" descr="Schließen Silhouette">
            <a:extLst>
              <a:ext uri="{FF2B5EF4-FFF2-40B4-BE49-F238E27FC236}">
                <a16:creationId xmlns:a16="http://schemas.microsoft.com/office/drawing/2014/main" id="{6572ECA0-45CB-46D6-B55B-DC0D920A97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7272" y="1434636"/>
            <a:ext cx="1658013" cy="1658013"/>
          </a:xfrm>
          <a:prstGeom prst="rect">
            <a:avLst/>
          </a:prstGeom>
        </p:spPr>
      </p:pic>
    </p:spTree>
    <p:extLst>
      <p:ext uri="{BB962C8B-B14F-4D97-AF65-F5344CB8AC3E}">
        <p14:creationId xmlns:p14="http://schemas.microsoft.com/office/powerpoint/2010/main" val="176085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Corbel"/>
                <a:cs typeface="Corbel"/>
              </a:rPr>
              <a:t>Übersicht</a:t>
            </a:r>
          </a:p>
        </p:txBody>
      </p:sp>
      <p:sp>
        <p:nvSpPr>
          <p:cNvPr id="3" name="Inhaltsplatzhalter 2"/>
          <p:cNvSpPr>
            <a:spLocks noGrp="1"/>
          </p:cNvSpPr>
          <p:nvPr>
            <p:ph idx="1"/>
          </p:nvPr>
        </p:nvSpPr>
        <p:spPr>
          <a:xfrm>
            <a:off x="457200" y="1600201"/>
            <a:ext cx="8229600" cy="3643132"/>
          </a:xfrm>
        </p:spPr>
        <p:txBody>
          <a:bodyPr>
            <a:normAutofit/>
          </a:bodyPr>
          <a:lstStyle/>
          <a:p>
            <a:r>
              <a:rPr lang="de-DE" dirty="0">
                <a:latin typeface="Corbel"/>
                <a:cs typeface="Corbel"/>
              </a:rPr>
              <a:t>Auswirkungen von Verlust  und Trauer auf die weitere Entwicklung</a:t>
            </a:r>
          </a:p>
          <a:p>
            <a:r>
              <a:rPr lang="de-DE" dirty="0">
                <a:latin typeface="Corbel"/>
                <a:cs typeface="Corbel"/>
              </a:rPr>
              <a:t>Unverarbeitete Verlusterfahrungen und Psychopathologie</a:t>
            </a:r>
          </a:p>
          <a:p>
            <a:r>
              <a:rPr lang="de-DE" dirty="0">
                <a:latin typeface="Corbel"/>
                <a:cs typeface="Corbel"/>
              </a:rPr>
              <a:t>Veränderung durch Psychotherapie</a:t>
            </a:r>
          </a:p>
          <a:p>
            <a:endParaRPr lang="de-DE" dirty="0"/>
          </a:p>
          <a:p>
            <a:endParaRPr lang="de-DE" dirty="0"/>
          </a:p>
        </p:txBody>
      </p:sp>
    </p:spTree>
    <p:extLst>
      <p:ext uri="{BB962C8B-B14F-4D97-AF65-F5344CB8AC3E}">
        <p14:creationId xmlns:p14="http://schemas.microsoft.com/office/powerpoint/2010/main" val="2221891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B27E6-1EE6-4ACB-AB80-486A6BD29702}"/>
              </a:ext>
            </a:extLst>
          </p:cNvPr>
          <p:cNvSpPr>
            <a:spLocks noGrp="1"/>
          </p:cNvSpPr>
          <p:nvPr>
            <p:ph type="ctrTitle"/>
          </p:nvPr>
        </p:nvSpPr>
        <p:spPr>
          <a:xfrm>
            <a:off x="467544" y="1988841"/>
            <a:ext cx="8208912" cy="598912"/>
          </a:xfrm>
        </p:spPr>
        <p:txBody>
          <a:bodyPr>
            <a:normAutofit fontScale="90000"/>
          </a:bodyPr>
          <a:lstStyle/>
          <a:p>
            <a:pPr algn="ctr"/>
            <a:r>
              <a:rPr lang="de-DE" sz="3100" dirty="0"/>
              <a:t>Familiäre Belastung durch die Pandemie</a:t>
            </a:r>
            <a:br>
              <a:rPr lang="de-DE" dirty="0"/>
            </a:br>
            <a:endParaRPr lang="de-DE" dirty="0"/>
          </a:p>
        </p:txBody>
      </p:sp>
      <p:pic>
        <p:nvPicPr>
          <p:cNvPr id="4" name="Picture 1">
            <a:extLst>
              <a:ext uri="{FF2B5EF4-FFF2-40B4-BE49-F238E27FC236}">
                <a16:creationId xmlns:a16="http://schemas.microsoft.com/office/drawing/2014/main" id="{5378C3B9-3D5F-48B1-9832-373C8736D0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283" y="332656"/>
            <a:ext cx="5916957" cy="1358439"/>
          </a:xfrm>
          <a:prstGeom prst="rect">
            <a:avLst/>
          </a:prstGeom>
          <a:noFill/>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74D81308-771B-75B7-FE7C-3C51188285AD}"/>
              </a:ext>
            </a:extLst>
          </p:cNvPr>
          <p:cNvPicPr>
            <a:picLocks noChangeAspect="1"/>
          </p:cNvPicPr>
          <p:nvPr/>
        </p:nvPicPr>
        <p:blipFill>
          <a:blip r:embed="rId4"/>
          <a:stretch>
            <a:fillRect/>
          </a:stretch>
        </p:blipFill>
        <p:spPr>
          <a:xfrm>
            <a:off x="156915" y="2844372"/>
            <a:ext cx="4667039" cy="1970528"/>
          </a:xfrm>
          <a:prstGeom prst="rect">
            <a:avLst/>
          </a:prstGeom>
        </p:spPr>
      </p:pic>
      <p:pic>
        <p:nvPicPr>
          <p:cNvPr id="5" name="Grafik 4">
            <a:extLst>
              <a:ext uri="{FF2B5EF4-FFF2-40B4-BE49-F238E27FC236}">
                <a16:creationId xmlns:a16="http://schemas.microsoft.com/office/drawing/2014/main" id="{7EC07825-F97E-B77B-DA0E-CF848E8DEEDB}"/>
              </a:ext>
            </a:extLst>
          </p:cNvPr>
          <p:cNvPicPr>
            <a:picLocks noChangeAspect="1"/>
          </p:cNvPicPr>
          <p:nvPr/>
        </p:nvPicPr>
        <p:blipFill>
          <a:blip r:embed="rId5"/>
          <a:stretch>
            <a:fillRect/>
          </a:stretch>
        </p:blipFill>
        <p:spPr>
          <a:xfrm>
            <a:off x="4932792" y="2587753"/>
            <a:ext cx="4211208" cy="2688336"/>
          </a:xfrm>
          <a:prstGeom prst="rect">
            <a:avLst/>
          </a:prstGeom>
        </p:spPr>
      </p:pic>
    </p:spTree>
    <p:extLst>
      <p:ext uri="{BB962C8B-B14F-4D97-AF65-F5344CB8AC3E}">
        <p14:creationId xmlns:p14="http://schemas.microsoft.com/office/powerpoint/2010/main" val="302907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B6A7462D-AF27-4097-B001-E5481AB08B04}"/>
              </a:ext>
            </a:extLst>
          </p:cNvPr>
          <p:cNvGrpSpPr/>
          <p:nvPr/>
        </p:nvGrpSpPr>
        <p:grpSpPr>
          <a:xfrm>
            <a:off x="120055" y="1746748"/>
            <a:ext cx="8908603" cy="4917236"/>
            <a:chOff x="120055" y="1228272"/>
            <a:chExt cx="8908603" cy="4917236"/>
          </a:xfrm>
        </p:grpSpPr>
        <p:sp>
          <p:nvSpPr>
            <p:cNvPr id="48" name="Textfeld 7">
              <a:extLst>
                <a:ext uri="{FF2B5EF4-FFF2-40B4-BE49-F238E27FC236}">
                  <a16:creationId xmlns:a16="http://schemas.microsoft.com/office/drawing/2014/main" id="{4CF714C3-13FD-4C1C-9326-F834AD482AD1}"/>
                </a:ext>
              </a:extLst>
            </p:cNvPr>
            <p:cNvSpPr txBox="1">
              <a:spLocks noChangeArrowheads="1"/>
            </p:cNvSpPr>
            <p:nvPr/>
          </p:nvSpPr>
          <p:spPr bwMode="auto">
            <a:xfrm>
              <a:off x="120055" y="2281163"/>
              <a:ext cx="668213" cy="253916"/>
            </a:xfrm>
            <a:prstGeom prst="rect">
              <a:avLst/>
            </a:prstGeom>
            <a:noFill/>
            <a:ln w="9525">
              <a:noFill/>
              <a:miter lim="800000"/>
              <a:headEnd/>
              <a:tailEnd/>
            </a:ln>
          </p:spPr>
          <p:txBody>
            <a:bodyPr wrap="square">
              <a:spAutoFit/>
            </a:bodyPr>
            <a:lstStyle/>
            <a:p>
              <a:r>
                <a:rPr lang="de-DE" sz="1050" b="1" dirty="0">
                  <a:solidFill>
                    <a:srgbClr val="000000"/>
                  </a:solidFill>
                  <a:latin typeface="Corbel" panose="020B0503020204020204" pitchFamily="34" charset="0"/>
                  <a:cs typeface="Times New Roman" panose="02020603050405020304" pitchFamily="18" charset="0"/>
                </a:rPr>
                <a:t>Geburt</a:t>
              </a:r>
            </a:p>
          </p:txBody>
        </p:sp>
        <p:sp>
          <p:nvSpPr>
            <p:cNvPr id="49" name="Textfeld 12">
              <a:extLst>
                <a:ext uri="{FF2B5EF4-FFF2-40B4-BE49-F238E27FC236}">
                  <a16:creationId xmlns:a16="http://schemas.microsoft.com/office/drawing/2014/main" id="{DA33F520-79C7-4E4C-979F-5D13A893370C}"/>
                </a:ext>
              </a:extLst>
            </p:cNvPr>
            <p:cNvSpPr txBox="1">
              <a:spLocks noChangeArrowheads="1"/>
            </p:cNvSpPr>
            <p:nvPr/>
          </p:nvSpPr>
          <p:spPr bwMode="auto">
            <a:xfrm>
              <a:off x="210669" y="1799183"/>
              <a:ext cx="1687943" cy="403957"/>
            </a:xfrm>
            <a:prstGeom prst="rect">
              <a:avLst/>
            </a:prstGeom>
            <a:noFill/>
            <a:ln w="9525">
              <a:noFill/>
              <a:miter lim="800000"/>
              <a:headEnd/>
              <a:tailEnd/>
            </a:ln>
          </p:spPr>
          <p:txBody>
            <a:bodyPr wrap="square">
              <a:spAutoFit/>
            </a:bodyPr>
            <a:lstStyle/>
            <a:p>
              <a:pPr algn="ctr">
                <a:defRPr/>
              </a:pPr>
              <a:r>
                <a:rPr lang="de-DE" sz="1050" b="1" kern="0" dirty="0">
                  <a:solidFill>
                    <a:sysClr val="windowText" lastClr="000000"/>
                  </a:solidFill>
                  <a:latin typeface="Calibri Light" panose="020F0302020204030204"/>
                  <a:cs typeface="Times New Roman" panose="02020603050405020304" pitchFamily="18" charset="0"/>
                </a:rPr>
                <a:t>t</a:t>
              </a:r>
              <a:r>
                <a:rPr lang="de-DE" sz="1050" b="1" kern="0" baseline="-25000" dirty="0">
                  <a:solidFill>
                    <a:sysClr val="windowText" lastClr="000000"/>
                  </a:solidFill>
                  <a:latin typeface="Calibri Light" panose="020F0302020204030204"/>
                  <a:cs typeface="Times New Roman" panose="02020603050405020304" pitchFamily="18" charset="0"/>
                </a:rPr>
                <a:t>0</a:t>
              </a:r>
            </a:p>
            <a:p>
              <a:pPr algn="ctr">
                <a:defRPr/>
              </a:pPr>
              <a:r>
                <a:rPr lang="de-DE" sz="975" kern="0" dirty="0">
                  <a:solidFill>
                    <a:sysClr val="windowText" lastClr="000000"/>
                  </a:solidFill>
                  <a:latin typeface="Corbel" panose="020B0503020204020204" pitchFamily="34" charset="0"/>
                  <a:cs typeface="Times New Roman" panose="02020603050405020304" pitchFamily="18" charset="0"/>
                </a:rPr>
                <a:t>1-3 Tage nach der Geburt</a:t>
              </a:r>
            </a:p>
          </p:txBody>
        </p:sp>
        <p:sp>
          <p:nvSpPr>
            <p:cNvPr id="50" name="Textfeld 13">
              <a:extLst>
                <a:ext uri="{FF2B5EF4-FFF2-40B4-BE49-F238E27FC236}">
                  <a16:creationId xmlns:a16="http://schemas.microsoft.com/office/drawing/2014/main" id="{A3A20825-0A51-4CE4-A931-346938006E70}"/>
                </a:ext>
              </a:extLst>
            </p:cNvPr>
            <p:cNvSpPr txBox="1">
              <a:spLocks noChangeArrowheads="1"/>
            </p:cNvSpPr>
            <p:nvPr/>
          </p:nvSpPr>
          <p:spPr bwMode="auto">
            <a:xfrm>
              <a:off x="2809751" y="1803687"/>
              <a:ext cx="1991478" cy="403957"/>
            </a:xfrm>
            <a:prstGeom prst="rect">
              <a:avLst/>
            </a:prstGeom>
            <a:noFill/>
            <a:ln w="9525">
              <a:noFill/>
              <a:miter lim="800000"/>
              <a:headEnd/>
              <a:tailEnd/>
            </a:ln>
          </p:spPr>
          <p:txBody>
            <a:bodyPr wrap="square">
              <a:spAutoFit/>
            </a:bodyPr>
            <a:lstStyle/>
            <a:p>
              <a:pPr algn="ctr">
                <a:defRPr/>
              </a:pPr>
              <a:r>
                <a:rPr lang="de-DE" sz="1050" b="1" dirty="0">
                  <a:solidFill>
                    <a:srgbClr val="000000"/>
                  </a:solidFill>
                  <a:latin typeface="Calibri Light" panose="020F0302020204030204"/>
                  <a:cs typeface="Times New Roman" panose="02020603050405020304" pitchFamily="18" charset="0"/>
                </a:rPr>
                <a:t>t</a:t>
              </a:r>
              <a:r>
                <a:rPr lang="de-DE" sz="1050" b="1" kern="0" baseline="-25000" dirty="0">
                  <a:solidFill>
                    <a:sysClr val="windowText" lastClr="000000"/>
                  </a:solidFill>
                  <a:latin typeface="Calibri Light" panose="020F0302020204030204"/>
                  <a:cs typeface="Times New Roman" panose="02020603050405020304" pitchFamily="18" charset="0"/>
                </a:rPr>
                <a:t>2</a:t>
              </a:r>
            </a:p>
            <a:p>
              <a:pPr algn="ctr">
                <a:defRPr/>
              </a:pPr>
              <a:r>
                <a:rPr lang="de-DE" sz="975" kern="0" dirty="0">
                  <a:solidFill>
                    <a:sysClr val="windowText" lastClr="000000"/>
                  </a:solidFill>
                  <a:latin typeface="Corbel" panose="020B0503020204020204" pitchFamily="34" charset="0"/>
                  <a:cs typeface="Times New Roman" panose="02020603050405020304" pitchFamily="18" charset="0"/>
                </a:rPr>
                <a:t>12 Monate nach der Geburt</a:t>
              </a:r>
            </a:p>
          </p:txBody>
        </p:sp>
        <p:cxnSp>
          <p:nvCxnSpPr>
            <p:cNvPr id="51" name="Gerade Verbindung 14">
              <a:extLst>
                <a:ext uri="{FF2B5EF4-FFF2-40B4-BE49-F238E27FC236}">
                  <a16:creationId xmlns:a16="http://schemas.microsoft.com/office/drawing/2014/main" id="{9EBFA9C6-A1FB-46F8-AECC-3889544952F2}"/>
                </a:ext>
              </a:extLst>
            </p:cNvPr>
            <p:cNvCxnSpPr/>
            <p:nvPr/>
          </p:nvCxnSpPr>
          <p:spPr bwMode="auto">
            <a:xfrm>
              <a:off x="210669" y="2507884"/>
              <a:ext cx="0" cy="378619"/>
            </a:xfrm>
            <a:prstGeom prst="line">
              <a:avLst/>
            </a:prstGeom>
            <a:noFill/>
            <a:ln w="28575" cap="flat" cmpd="sng" algn="ctr">
              <a:solidFill>
                <a:sysClr val="windowText" lastClr="000000">
                  <a:lumMod val="50000"/>
                  <a:lumOff val="50000"/>
                </a:sysClr>
              </a:solidFill>
              <a:prstDash val="solid"/>
              <a:miter lim="800000"/>
            </a:ln>
            <a:effectLst/>
          </p:spPr>
        </p:cxnSp>
        <p:cxnSp>
          <p:nvCxnSpPr>
            <p:cNvPr id="52" name="Gerade Verbindung 15">
              <a:extLst>
                <a:ext uri="{FF2B5EF4-FFF2-40B4-BE49-F238E27FC236}">
                  <a16:creationId xmlns:a16="http://schemas.microsoft.com/office/drawing/2014/main" id="{6EA8A3C4-D2AB-4F0A-85A7-B1CC331FA621}"/>
                </a:ext>
              </a:extLst>
            </p:cNvPr>
            <p:cNvCxnSpPr/>
            <p:nvPr/>
          </p:nvCxnSpPr>
          <p:spPr bwMode="auto">
            <a:xfrm>
              <a:off x="390977" y="2507884"/>
              <a:ext cx="0" cy="378619"/>
            </a:xfrm>
            <a:prstGeom prst="line">
              <a:avLst/>
            </a:prstGeom>
            <a:noFill/>
            <a:ln w="28575" cap="flat" cmpd="sng" algn="ctr">
              <a:solidFill>
                <a:sysClr val="windowText" lastClr="000000">
                  <a:lumMod val="50000"/>
                  <a:lumOff val="50000"/>
                </a:sysClr>
              </a:solidFill>
              <a:prstDash val="solid"/>
              <a:miter lim="800000"/>
            </a:ln>
            <a:effectLst/>
          </p:spPr>
        </p:cxnSp>
        <p:cxnSp>
          <p:nvCxnSpPr>
            <p:cNvPr id="53" name="Gerade Verbindung 16">
              <a:extLst>
                <a:ext uri="{FF2B5EF4-FFF2-40B4-BE49-F238E27FC236}">
                  <a16:creationId xmlns:a16="http://schemas.microsoft.com/office/drawing/2014/main" id="{0F535118-DC89-488D-A7E6-615FC897066C}"/>
                </a:ext>
              </a:extLst>
            </p:cNvPr>
            <p:cNvCxnSpPr/>
            <p:nvPr/>
          </p:nvCxnSpPr>
          <p:spPr bwMode="auto">
            <a:xfrm>
              <a:off x="1695319" y="2511996"/>
              <a:ext cx="0" cy="378619"/>
            </a:xfrm>
            <a:prstGeom prst="line">
              <a:avLst/>
            </a:prstGeom>
            <a:noFill/>
            <a:ln w="28575" cap="flat" cmpd="sng" algn="ctr">
              <a:solidFill>
                <a:sysClr val="windowText" lastClr="000000">
                  <a:lumMod val="50000"/>
                  <a:lumOff val="50000"/>
                </a:sysClr>
              </a:solidFill>
              <a:prstDash val="solid"/>
              <a:miter lim="800000"/>
            </a:ln>
            <a:effectLst/>
          </p:spPr>
        </p:cxnSp>
        <p:cxnSp>
          <p:nvCxnSpPr>
            <p:cNvPr id="54" name="Gerade Verbindung 17">
              <a:extLst>
                <a:ext uri="{FF2B5EF4-FFF2-40B4-BE49-F238E27FC236}">
                  <a16:creationId xmlns:a16="http://schemas.microsoft.com/office/drawing/2014/main" id="{99EBDECF-4FBE-49F0-8E9A-60265B28EB85}"/>
                </a:ext>
              </a:extLst>
            </p:cNvPr>
            <p:cNvCxnSpPr/>
            <p:nvPr/>
          </p:nvCxnSpPr>
          <p:spPr bwMode="auto">
            <a:xfrm>
              <a:off x="3072186" y="2529201"/>
              <a:ext cx="0" cy="378619"/>
            </a:xfrm>
            <a:prstGeom prst="line">
              <a:avLst/>
            </a:prstGeom>
            <a:noFill/>
            <a:ln w="28575" cap="flat" cmpd="sng" algn="ctr">
              <a:solidFill>
                <a:sysClr val="windowText" lastClr="000000">
                  <a:lumMod val="50000"/>
                  <a:lumOff val="50000"/>
                </a:sysClr>
              </a:solidFill>
              <a:prstDash val="solid"/>
              <a:miter lim="800000"/>
            </a:ln>
            <a:effectLst/>
          </p:spPr>
        </p:cxnSp>
        <p:sp>
          <p:nvSpPr>
            <p:cNvPr id="55" name="Textfeld 30">
              <a:extLst>
                <a:ext uri="{FF2B5EF4-FFF2-40B4-BE49-F238E27FC236}">
                  <a16:creationId xmlns:a16="http://schemas.microsoft.com/office/drawing/2014/main" id="{8BF9CC0C-525C-4571-B591-1FFF9C8E9401}"/>
                </a:ext>
              </a:extLst>
            </p:cNvPr>
            <p:cNvSpPr txBox="1">
              <a:spLocks noChangeArrowheads="1"/>
            </p:cNvSpPr>
            <p:nvPr/>
          </p:nvSpPr>
          <p:spPr bwMode="auto">
            <a:xfrm>
              <a:off x="1566122" y="1797917"/>
              <a:ext cx="1943627" cy="403957"/>
            </a:xfrm>
            <a:prstGeom prst="rect">
              <a:avLst/>
            </a:prstGeom>
            <a:noFill/>
            <a:ln w="9525">
              <a:noFill/>
              <a:miter lim="800000"/>
              <a:headEnd/>
              <a:tailEnd/>
            </a:ln>
          </p:spPr>
          <p:txBody>
            <a:bodyPr wrap="square">
              <a:spAutoFit/>
            </a:bodyPr>
            <a:lstStyle/>
            <a:p>
              <a:pPr algn="ctr">
                <a:defRPr/>
              </a:pPr>
              <a:r>
                <a:rPr lang="de-DE" sz="1050" b="1" kern="0" dirty="0">
                  <a:solidFill>
                    <a:sysClr val="windowText" lastClr="000000"/>
                  </a:solidFill>
                  <a:latin typeface="Calibri Light" panose="020F0302020204030204"/>
                  <a:cs typeface="Times New Roman" panose="02020603050405020304" pitchFamily="18" charset="0"/>
                </a:rPr>
                <a:t>t</a:t>
              </a:r>
              <a:r>
                <a:rPr lang="de-DE" sz="1050" b="1" kern="0" baseline="-25000" dirty="0">
                  <a:solidFill>
                    <a:sysClr val="windowText" lastClr="000000"/>
                  </a:solidFill>
                  <a:latin typeface="Calibri Light" panose="020F0302020204030204"/>
                  <a:cs typeface="Times New Roman" panose="02020603050405020304" pitchFamily="18" charset="0"/>
                </a:rPr>
                <a:t>1</a:t>
              </a:r>
            </a:p>
            <a:p>
              <a:pPr algn="ctr">
                <a:defRPr/>
              </a:pPr>
              <a:r>
                <a:rPr lang="de-DE" sz="975" kern="0" dirty="0">
                  <a:solidFill>
                    <a:sysClr val="windowText" lastClr="000000"/>
                  </a:solidFill>
                  <a:latin typeface="Corbel" panose="020B0503020204020204" pitchFamily="34" charset="0"/>
                  <a:cs typeface="Times New Roman" panose="02020603050405020304" pitchFamily="18" charset="0"/>
                </a:rPr>
                <a:t>3 Monate nach der Geburt</a:t>
              </a:r>
            </a:p>
          </p:txBody>
        </p:sp>
        <p:pic>
          <p:nvPicPr>
            <p:cNvPr id="56" name="Picture 4">
              <a:extLst>
                <a:ext uri="{FF2B5EF4-FFF2-40B4-BE49-F238E27FC236}">
                  <a16:creationId xmlns:a16="http://schemas.microsoft.com/office/drawing/2014/main" id="{34CC6483-6BEA-496A-B09F-414AC2049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9842"/>
            <a:stretch>
              <a:fillRect/>
            </a:stretch>
          </p:blipFill>
          <p:spPr bwMode="auto">
            <a:xfrm>
              <a:off x="3401595" y="2158391"/>
              <a:ext cx="807789" cy="4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
              <a:extLst>
                <a:ext uri="{FF2B5EF4-FFF2-40B4-BE49-F238E27FC236}">
                  <a16:creationId xmlns:a16="http://schemas.microsoft.com/office/drawing/2014/main" id="{AA23C41D-2108-4E79-BCA6-F66F20F439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0823" r="2654"/>
            <a:stretch>
              <a:fillRect/>
            </a:stretch>
          </p:blipFill>
          <p:spPr bwMode="auto">
            <a:xfrm>
              <a:off x="733891" y="2161277"/>
              <a:ext cx="803180" cy="486000"/>
            </a:xfrm>
            <a:prstGeom prst="rect">
              <a:avLst/>
            </a:prstGeom>
            <a:blipFill dpi="0" rotWithShape="1">
              <a:blip r:embed="rId5">
                <a:alphaModFix amt="7000"/>
              </a:blip>
              <a:srcRect l="40823" r="2654"/>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Picture 47" descr="10274_UK-Ulm-Presse_thumb">
              <a:extLst>
                <a:ext uri="{FF2B5EF4-FFF2-40B4-BE49-F238E27FC236}">
                  <a16:creationId xmlns:a16="http://schemas.microsoft.com/office/drawing/2014/main" id="{AD422503-BD8D-4D61-A269-18BBB495E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591" y="2158391"/>
              <a:ext cx="817125" cy="486000"/>
            </a:xfrm>
            <a:prstGeom prst="rect">
              <a:avLst/>
            </a:prstGeom>
            <a:blipFill dpi="0" rotWithShape="1">
              <a:blip r:embed="rId5"/>
              <a:srcRect l="40823" r="2654"/>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Textfeld 13">
              <a:extLst>
                <a:ext uri="{FF2B5EF4-FFF2-40B4-BE49-F238E27FC236}">
                  <a16:creationId xmlns:a16="http://schemas.microsoft.com/office/drawing/2014/main" id="{5AF1BD91-0A6C-45F1-BBEE-522C70C541D5}"/>
                </a:ext>
              </a:extLst>
            </p:cNvPr>
            <p:cNvSpPr txBox="1">
              <a:spLocks noChangeArrowheads="1"/>
            </p:cNvSpPr>
            <p:nvPr/>
          </p:nvSpPr>
          <p:spPr bwMode="auto">
            <a:xfrm>
              <a:off x="4192512" y="1803687"/>
              <a:ext cx="1991478" cy="415498"/>
            </a:xfrm>
            <a:prstGeom prst="rect">
              <a:avLst/>
            </a:prstGeom>
            <a:noFill/>
            <a:ln w="9525">
              <a:noFill/>
              <a:miter lim="800000"/>
              <a:headEnd/>
              <a:tailEnd/>
            </a:ln>
          </p:spPr>
          <p:txBody>
            <a:bodyPr wrap="square">
              <a:spAutoFit/>
            </a:bodyPr>
            <a:lstStyle>
              <a:defPPr>
                <a:defRPr lang="de-DE"/>
              </a:defPPr>
              <a:lvl1pPr algn="ctr">
                <a:defRPr sz="1400" b="1">
                  <a:solidFill>
                    <a:srgbClr val="000000"/>
                  </a:solidFill>
                  <a:latin typeface="Calibri Light" panose="020F0302020204030204"/>
                  <a:cs typeface="Times New Roman" panose="02020603050405020304" pitchFamily="18" charset="0"/>
                </a:defRPr>
              </a:lvl1pPr>
            </a:lstStyle>
            <a:p>
              <a:pPr>
                <a:defRPr/>
              </a:pPr>
              <a:r>
                <a:rPr lang="de-DE" sz="1050" dirty="0"/>
                <a:t>t</a:t>
              </a:r>
              <a:r>
                <a:rPr lang="de-DE" sz="1050" kern="0" baseline="-25000" dirty="0">
                  <a:solidFill>
                    <a:sysClr val="windowText" lastClr="000000"/>
                  </a:solidFill>
                </a:rPr>
                <a:t>3</a:t>
              </a:r>
            </a:p>
            <a:p>
              <a:r>
                <a:rPr lang="de-DE" sz="1050" b="0" dirty="0"/>
                <a:t>1;6 bis 3;5 Jahre</a:t>
              </a:r>
            </a:p>
          </p:txBody>
        </p:sp>
        <p:pic>
          <p:nvPicPr>
            <p:cNvPr id="60" name="Grafik 59">
              <a:extLst>
                <a:ext uri="{FF2B5EF4-FFF2-40B4-BE49-F238E27FC236}">
                  <a16:creationId xmlns:a16="http://schemas.microsoft.com/office/drawing/2014/main" id="{3EDDE484-5EC8-44D5-AD61-031F40A04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870"/>
            <a:stretch/>
          </p:blipFill>
          <p:spPr>
            <a:xfrm>
              <a:off x="4880160" y="2147746"/>
              <a:ext cx="482146" cy="486000"/>
            </a:xfrm>
            <a:prstGeom prst="rect">
              <a:avLst/>
            </a:prstGeom>
            <a:blipFill dpi="0" rotWithShape="1">
              <a:blip r:embed="rId5">
                <a:alphaModFix amt="25000"/>
              </a:blip>
              <a:srcRect/>
              <a:tile tx="0" ty="0" sx="100000" sy="100000" flip="none" algn="tl"/>
            </a:blipFill>
            <a:effectLst>
              <a:reflection stA="20000" endPos="65000" dist="50800" dir="5400000" sy="-100000" algn="bl" rotWithShape="0"/>
            </a:effectLst>
          </p:spPr>
        </p:pic>
        <p:pic>
          <p:nvPicPr>
            <p:cNvPr id="61" name="Grafik 60">
              <a:extLst>
                <a:ext uri="{FF2B5EF4-FFF2-40B4-BE49-F238E27FC236}">
                  <a16:creationId xmlns:a16="http://schemas.microsoft.com/office/drawing/2014/main" id="{30D87297-42E9-4DB7-B2FE-A66971725A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8096" y="2165189"/>
              <a:ext cx="544178" cy="486000"/>
            </a:xfrm>
            <a:prstGeom prst="rect">
              <a:avLst/>
            </a:prstGeom>
          </p:spPr>
        </p:pic>
        <p:cxnSp>
          <p:nvCxnSpPr>
            <p:cNvPr id="62" name="Gerade Verbindung 17">
              <a:extLst>
                <a:ext uri="{FF2B5EF4-FFF2-40B4-BE49-F238E27FC236}">
                  <a16:creationId xmlns:a16="http://schemas.microsoft.com/office/drawing/2014/main" id="{0038E6B0-3E47-4143-BB4F-FA52C5443328}"/>
                </a:ext>
              </a:extLst>
            </p:cNvPr>
            <p:cNvCxnSpPr/>
            <p:nvPr/>
          </p:nvCxnSpPr>
          <p:spPr bwMode="auto">
            <a:xfrm>
              <a:off x="5833976" y="2529201"/>
              <a:ext cx="0" cy="378619"/>
            </a:xfrm>
            <a:prstGeom prst="line">
              <a:avLst/>
            </a:prstGeom>
            <a:noFill/>
            <a:ln w="28575" cap="flat" cmpd="sng" algn="ctr">
              <a:solidFill>
                <a:sysClr val="windowText" lastClr="000000">
                  <a:lumMod val="50000"/>
                  <a:lumOff val="50000"/>
                </a:sysClr>
              </a:solidFill>
              <a:prstDash val="solid"/>
              <a:miter lim="800000"/>
            </a:ln>
            <a:effectLst/>
          </p:spPr>
        </p:cxnSp>
        <p:cxnSp>
          <p:nvCxnSpPr>
            <p:cNvPr id="63" name="Gerader Verbinder 62">
              <a:extLst>
                <a:ext uri="{FF2B5EF4-FFF2-40B4-BE49-F238E27FC236}">
                  <a16:creationId xmlns:a16="http://schemas.microsoft.com/office/drawing/2014/main" id="{2DC55B01-EC29-48D8-9DDD-C953782BA3C3}"/>
                </a:ext>
              </a:extLst>
            </p:cNvPr>
            <p:cNvCxnSpPr/>
            <p:nvPr/>
          </p:nvCxnSpPr>
          <p:spPr>
            <a:xfrm>
              <a:off x="210670" y="2725623"/>
              <a:ext cx="5882864" cy="0"/>
            </a:xfrm>
            <a:prstGeom prst="line">
              <a:avLst/>
            </a:prstGeom>
            <a:noFill/>
            <a:ln w="28575" cap="flat" cmpd="sng" algn="ctr">
              <a:solidFill>
                <a:sysClr val="windowText" lastClr="000000">
                  <a:lumMod val="50000"/>
                  <a:lumOff val="50000"/>
                </a:sysClr>
              </a:solidFill>
              <a:prstDash val="solid"/>
              <a:miter lim="800000"/>
            </a:ln>
            <a:effectLst/>
          </p:spPr>
        </p:cxnSp>
        <p:cxnSp>
          <p:nvCxnSpPr>
            <p:cNvPr id="64" name="Gerade Verbindung mit Pfeil 63">
              <a:extLst>
                <a:ext uri="{FF2B5EF4-FFF2-40B4-BE49-F238E27FC236}">
                  <a16:creationId xmlns:a16="http://schemas.microsoft.com/office/drawing/2014/main" id="{739FB0C7-A50F-4C13-816A-16B5150AC7F2}"/>
                </a:ext>
              </a:extLst>
            </p:cNvPr>
            <p:cNvCxnSpPr/>
            <p:nvPr/>
          </p:nvCxnSpPr>
          <p:spPr>
            <a:xfrm>
              <a:off x="5705888" y="2723546"/>
              <a:ext cx="2156064" cy="0"/>
            </a:xfrm>
            <a:prstGeom prst="straightConnector1">
              <a:avLst/>
            </a:prstGeom>
            <a:noFill/>
            <a:ln w="28575" cap="flat" cmpd="sng" algn="ctr">
              <a:solidFill>
                <a:sysClr val="windowText" lastClr="000000">
                  <a:lumMod val="50000"/>
                  <a:lumOff val="50000"/>
                </a:sysClr>
              </a:solidFill>
              <a:prstDash val="solid"/>
              <a:miter lim="800000"/>
            </a:ln>
            <a:effectLst/>
          </p:spPr>
        </p:cxnSp>
        <p:sp>
          <p:nvSpPr>
            <p:cNvPr id="65" name="Textfeld 14">
              <a:extLst>
                <a:ext uri="{FF2B5EF4-FFF2-40B4-BE49-F238E27FC236}">
                  <a16:creationId xmlns:a16="http://schemas.microsoft.com/office/drawing/2014/main" id="{53BBE2D5-59DB-465D-96FD-03255843CE18}"/>
                </a:ext>
              </a:extLst>
            </p:cNvPr>
            <p:cNvSpPr txBox="1">
              <a:spLocks noChangeArrowheads="1"/>
            </p:cNvSpPr>
            <p:nvPr/>
          </p:nvSpPr>
          <p:spPr bwMode="auto">
            <a:xfrm>
              <a:off x="437447" y="2824891"/>
              <a:ext cx="1227318" cy="253916"/>
            </a:xfrm>
            <a:prstGeom prst="rect">
              <a:avLst/>
            </a:prstGeom>
            <a:solidFill>
              <a:srgbClr val="A3C7E5">
                <a:alpha val="70000"/>
              </a:srgbClr>
            </a:solidFill>
            <a:ln w="6350">
              <a:solidFill>
                <a:srgbClr val="003D8D"/>
              </a:solidFill>
              <a:miter lim="800000"/>
              <a:headEnd/>
              <a:tailEnd/>
            </a:ln>
          </p:spPr>
          <p:txBody>
            <a:bodyPr wrap="square" lIns="54000" rIns="0">
              <a:spAutoFit/>
            </a:bodyPr>
            <a:lstStyle/>
            <a:p>
              <a:pPr>
                <a:defRPr/>
              </a:pPr>
              <a:r>
                <a:rPr lang="de-DE" sz="1050" b="1" dirty="0">
                  <a:solidFill>
                    <a:srgbClr val="000000"/>
                  </a:solidFill>
                  <a:latin typeface="Corbel" panose="020B0503020204020204" pitchFamily="34" charset="0"/>
                  <a:cs typeface="Times New Roman" panose="02020603050405020304" pitchFamily="18" charset="0"/>
                </a:rPr>
                <a:t>Rekrutierung</a:t>
              </a:r>
            </a:p>
          </p:txBody>
        </p:sp>
        <p:sp>
          <p:nvSpPr>
            <p:cNvPr id="66" name="Textfeld 65">
              <a:extLst>
                <a:ext uri="{FF2B5EF4-FFF2-40B4-BE49-F238E27FC236}">
                  <a16:creationId xmlns:a16="http://schemas.microsoft.com/office/drawing/2014/main" id="{3480C6EF-5151-4124-B751-3235139774EB}"/>
                </a:ext>
              </a:extLst>
            </p:cNvPr>
            <p:cNvSpPr txBox="1"/>
            <p:nvPr/>
          </p:nvSpPr>
          <p:spPr bwMode="auto">
            <a:xfrm>
              <a:off x="1775345" y="2824891"/>
              <a:ext cx="1227318" cy="415498"/>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Untersuchung im Labortermin</a:t>
              </a:r>
              <a:endParaRPr lang="de-DE" sz="281" dirty="0">
                <a:solidFill>
                  <a:srgbClr val="000000"/>
                </a:solidFill>
                <a:latin typeface="Corbel" panose="020B0503020204020204" pitchFamily="34" charset="0"/>
                <a:cs typeface="Times New Roman" panose="02020603050405020304" pitchFamily="18" charset="0"/>
              </a:endParaRPr>
            </a:p>
          </p:txBody>
        </p:sp>
        <p:sp>
          <p:nvSpPr>
            <p:cNvPr id="67" name="Textfeld 66">
              <a:extLst>
                <a:ext uri="{FF2B5EF4-FFF2-40B4-BE49-F238E27FC236}">
                  <a16:creationId xmlns:a16="http://schemas.microsoft.com/office/drawing/2014/main" id="{6B47AF9D-152B-4840-A25E-68CB237FDA3B}"/>
                </a:ext>
              </a:extLst>
            </p:cNvPr>
            <p:cNvSpPr txBox="1"/>
            <p:nvPr/>
          </p:nvSpPr>
          <p:spPr bwMode="auto">
            <a:xfrm>
              <a:off x="1774475" y="3316573"/>
              <a:ext cx="1227318" cy="253916"/>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Hausbesuche</a:t>
              </a:r>
            </a:p>
          </p:txBody>
        </p:sp>
        <p:sp>
          <p:nvSpPr>
            <p:cNvPr id="68" name="Textfeld 13">
              <a:extLst>
                <a:ext uri="{FF2B5EF4-FFF2-40B4-BE49-F238E27FC236}">
                  <a16:creationId xmlns:a16="http://schemas.microsoft.com/office/drawing/2014/main" id="{EF9D76A8-634A-42E1-BDF5-3F06B859350E}"/>
                </a:ext>
              </a:extLst>
            </p:cNvPr>
            <p:cNvSpPr txBox="1">
              <a:spLocks noChangeArrowheads="1"/>
            </p:cNvSpPr>
            <p:nvPr/>
          </p:nvSpPr>
          <p:spPr bwMode="auto">
            <a:xfrm>
              <a:off x="5703379" y="1849762"/>
              <a:ext cx="1493609" cy="415498"/>
            </a:xfrm>
            <a:prstGeom prst="rect">
              <a:avLst/>
            </a:prstGeom>
            <a:noFill/>
            <a:ln w="9525">
              <a:noFill/>
              <a:miter lim="800000"/>
              <a:headEnd/>
              <a:tailEnd/>
            </a:ln>
          </p:spPr>
          <p:txBody>
            <a:bodyPr wrap="square">
              <a:spAutoFit/>
            </a:bodyPr>
            <a:lstStyle>
              <a:defPPr>
                <a:defRPr lang="de-DE"/>
              </a:defPPr>
              <a:lvl1pPr algn="ctr">
                <a:defRPr sz="1400" b="1">
                  <a:solidFill>
                    <a:srgbClr val="000000"/>
                  </a:solidFill>
                  <a:latin typeface="Calibri Light" panose="020F0302020204030204"/>
                  <a:cs typeface="Times New Roman" panose="02020603050405020304" pitchFamily="18" charset="0"/>
                </a:defRPr>
              </a:lvl1pPr>
            </a:lstStyle>
            <a:p>
              <a:pPr>
                <a:defRPr/>
              </a:pPr>
              <a:r>
                <a:rPr lang="de-DE" sz="1050" dirty="0"/>
                <a:t>t</a:t>
              </a:r>
              <a:r>
                <a:rPr lang="de-DE" sz="1050" kern="0" baseline="-25000" dirty="0">
                  <a:solidFill>
                    <a:sysClr val="windowText" lastClr="000000"/>
                  </a:solidFill>
                </a:rPr>
                <a:t>4</a:t>
              </a:r>
            </a:p>
            <a:p>
              <a:r>
                <a:rPr lang="de-DE" sz="1050" b="0" dirty="0"/>
                <a:t>5;6 Jahre</a:t>
              </a:r>
            </a:p>
          </p:txBody>
        </p:sp>
        <p:cxnSp>
          <p:nvCxnSpPr>
            <p:cNvPr id="69" name="Gerade Verbindung mit Pfeil 68">
              <a:extLst>
                <a:ext uri="{FF2B5EF4-FFF2-40B4-BE49-F238E27FC236}">
                  <a16:creationId xmlns:a16="http://schemas.microsoft.com/office/drawing/2014/main" id="{E418151F-B65D-4120-A668-9425B3232CCF}"/>
                </a:ext>
              </a:extLst>
            </p:cNvPr>
            <p:cNvCxnSpPr/>
            <p:nvPr/>
          </p:nvCxnSpPr>
          <p:spPr>
            <a:xfrm>
              <a:off x="6590678" y="2723546"/>
              <a:ext cx="2437980"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17">
              <a:extLst>
                <a:ext uri="{FF2B5EF4-FFF2-40B4-BE49-F238E27FC236}">
                  <a16:creationId xmlns:a16="http://schemas.microsoft.com/office/drawing/2014/main" id="{740CDAE9-B1E4-4F9D-9CF7-21A1900F1FAD}"/>
                </a:ext>
              </a:extLst>
            </p:cNvPr>
            <p:cNvCxnSpPr/>
            <p:nvPr/>
          </p:nvCxnSpPr>
          <p:spPr bwMode="auto">
            <a:xfrm>
              <a:off x="7214024" y="2507884"/>
              <a:ext cx="0" cy="378619"/>
            </a:xfrm>
            <a:prstGeom prst="line">
              <a:avLst/>
            </a:prstGeom>
            <a:noFill/>
            <a:ln w="28575" cap="flat" cmpd="sng" algn="ctr">
              <a:solidFill>
                <a:sysClr val="windowText" lastClr="000000">
                  <a:lumMod val="50000"/>
                  <a:lumOff val="50000"/>
                </a:sysClr>
              </a:solidFill>
              <a:prstDash val="solid"/>
              <a:miter lim="800000"/>
            </a:ln>
            <a:effectLst/>
          </p:spPr>
        </p:cxnSp>
        <p:sp>
          <p:nvSpPr>
            <p:cNvPr id="71" name="Textfeld 70">
              <a:extLst>
                <a:ext uri="{FF2B5EF4-FFF2-40B4-BE49-F238E27FC236}">
                  <a16:creationId xmlns:a16="http://schemas.microsoft.com/office/drawing/2014/main" id="{6426688E-D9E9-48E4-AD4E-8E049965110E}"/>
                </a:ext>
              </a:extLst>
            </p:cNvPr>
            <p:cNvSpPr txBox="1"/>
            <p:nvPr/>
          </p:nvSpPr>
          <p:spPr bwMode="auto">
            <a:xfrm>
              <a:off x="3174488" y="2823090"/>
              <a:ext cx="1227318" cy="415498"/>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Untersuchung im Labortermin</a:t>
              </a:r>
              <a:endParaRPr lang="de-DE" sz="281" dirty="0">
                <a:solidFill>
                  <a:srgbClr val="000000"/>
                </a:solidFill>
                <a:latin typeface="Corbel" panose="020B0503020204020204" pitchFamily="34" charset="0"/>
                <a:cs typeface="Times New Roman" panose="02020603050405020304" pitchFamily="18" charset="0"/>
              </a:endParaRPr>
            </a:p>
          </p:txBody>
        </p:sp>
        <p:sp>
          <p:nvSpPr>
            <p:cNvPr id="72" name="Textfeld 71">
              <a:extLst>
                <a:ext uri="{FF2B5EF4-FFF2-40B4-BE49-F238E27FC236}">
                  <a16:creationId xmlns:a16="http://schemas.microsoft.com/office/drawing/2014/main" id="{8A7FF2FD-DE9E-4C0D-AE0F-E23FD36B706E}"/>
                </a:ext>
              </a:extLst>
            </p:cNvPr>
            <p:cNvSpPr txBox="1"/>
            <p:nvPr/>
          </p:nvSpPr>
          <p:spPr bwMode="auto">
            <a:xfrm>
              <a:off x="3151210" y="3314772"/>
              <a:ext cx="1227318" cy="253916"/>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Hausbesuche</a:t>
              </a:r>
            </a:p>
          </p:txBody>
        </p:sp>
        <p:cxnSp>
          <p:nvCxnSpPr>
            <p:cNvPr id="73" name="Gerade Verbindung 17">
              <a:extLst>
                <a:ext uri="{FF2B5EF4-FFF2-40B4-BE49-F238E27FC236}">
                  <a16:creationId xmlns:a16="http://schemas.microsoft.com/office/drawing/2014/main" id="{AE4B4F6B-C68B-4B2A-BBCD-E3B93BBC04C9}"/>
                </a:ext>
              </a:extLst>
            </p:cNvPr>
            <p:cNvCxnSpPr/>
            <p:nvPr/>
          </p:nvCxnSpPr>
          <p:spPr bwMode="auto">
            <a:xfrm>
              <a:off x="4466175" y="2529201"/>
              <a:ext cx="0" cy="378619"/>
            </a:xfrm>
            <a:prstGeom prst="line">
              <a:avLst/>
            </a:prstGeom>
            <a:noFill/>
            <a:ln w="28575" cap="flat" cmpd="sng" algn="ctr">
              <a:solidFill>
                <a:sysClr val="windowText" lastClr="000000">
                  <a:lumMod val="50000"/>
                  <a:lumOff val="50000"/>
                </a:sysClr>
              </a:solidFill>
              <a:prstDash val="solid"/>
              <a:miter lim="800000"/>
            </a:ln>
            <a:effectLst/>
          </p:spPr>
        </p:cxnSp>
        <p:sp>
          <p:nvSpPr>
            <p:cNvPr id="74" name="Textfeld 73">
              <a:extLst>
                <a:ext uri="{FF2B5EF4-FFF2-40B4-BE49-F238E27FC236}">
                  <a16:creationId xmlns:a16="http://schemas.microsoft.com/office/drawing/2014/main" id="{7838F1CF-CCBA-4520-9A09-86335E40BD96}"/>
                </a:ext>
              </a:extLst>
            </p:cNvPr>
            <p:cNvSpPr txBox="1"/>
            <p:nvPr/>
          </p:nvSpPr>
          <p:spPr bwMode="auto">
            <a:xfrm>
              <a:off x="4528814" y="2826871"/>
              <a:ext cx="1227318" cy="415498"/>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Untersuchung im Labortermin</a:t>
              </a:r>
              <a:endParaRPr lang="de-DE" sz="281" dirty="0">
                <a:solidFill>
                  <a:srgbClr val="000000"/>
                </a:solidFill>
                <a:latin typeface="Corbel" panose="020B0503020204020204" pitchFamily="34" charset="0"/>
                <a:cs typeface="Times New Roman" panose="02020603050405020304" pitchFamily="18" charset="0"/>
              </a:endParaRPr>
            </a:p>
          </p:txBody>
        </p:sp>
        <p:sp>
          <p:nvSpPr>
            <p:cNvPr id="75" name="Textfeld 74">
              <a:extLst>
                <a:ext uri="{FF2B5EF4-FFF2-40B4-BE49-F238E27FC236}">
                  <a16:creationId xmlns:a16="http://schemas.microsoft.com/office/drawing/2014/main" id="{6EA63188-1C33-47D4-93DB-20FD1B1C02B8}"/>
                </a:ext>
              </a:extLst>
            </p:cNvPr>
            <p:cNvSpPr txBox="1"/>
            <p:nvPr/>
          </p:nvSpPr>
          <p:spPr bwMode="auto">
            <a:xfrm>
              <a:off x="4527944" y="3318554"/>
              <a:ext cx="1227318" cy="253916"/>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Hausbesuche</a:t>
              </a:r>
            </a:p>
          </p:txBody>
        </p:sp>
        <p:sp>
          <p:nvSpPr>
            <p:cNvPr id="76" name="Textfeld 75">
              <a:extLst>
                <a:ext uri="{FF2B5EF4-FFF2-40B4-BE49-F238E27FC236}">
                  <a16:creationId xmlns:a16="http://schemas.microsoft.com/office/drawing/2014/main" id="{D16AF170-4793-400C-AEFA-106910D3342D}"/>
                </a:ext>
              </a:extLst>
            </p:cNvPr>
            <p:cNvSpPr txBox="1"/>
            <p:nvPr/>
          </p:nvSpPr>
          <p:spPr bwMode="auto">
            <a:xfrm>
              <a:off x="5927957" y="2825071"/>
              <a:ext cx="1227318" cy="415498"/>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Untersuchung im Labortermin</a:t>
              </a:r>
              <a:endParaRPr lang="de-DE" sz="281" dirty="0">
                <a:solidFill>
                  <a:srgbClr val="000000"/>
                </a:solidFill>
                <a:latin typeface="Corbel" panose="020B0503020204020204" pitchFamily="34" charset="0"/>
                <a:cs typeface="Times New Roman" panose="02020603050405020304" pitchFamily="18" charset="0"/>
              </a:endParaRPr>
            </a:p>
          </p:txBody>
        </p:sp>
        <p:sp>
          <p:nvSpPr>
            <p:cNvPr id="77" name="Textfeld 76">
              <a:extLst>
                <a:ext uri="{FF2B5EF4-FFF2-40B4-BE49-F238E27FC236}">
                  <a16:creationId xmlns:a16="http://schemas.microsoft.com/office/drawing/2014/main" id="{708757D6-71AC-4137-81AD-A5FCD632C1CD}"/>
                </a:ext>
              </a:extLst>
            </p:cNvPr>
            <p:cNvSpPr txBox="1"/>
            <p:nvPr/>
          </p:nvSpPr>
          <p:spPr bwMode="auto">
            <a:xfrm>
              <a:off x="5904679" y="3316753"/>
              <a:ext cx="1227318" cy="253916"/>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Hausbesuche</a:t>
              </a:r>
            </a:p>
          </p:txBody>
        </p:sp>
        <p:cxnSp>
          <p:nvCxnSpPr>
            <p:cNvPr id="78" name="Gerade Verbindung 17">
              <a:extLst>
                <a:ext uri="{FF2B5EF4-FFF2-40B4-BE49-F238E27FC236}">
                  <a16:creationId xmlns:a16="http://schemas.microsoft.com/office/drawing/2014/main" id="{34D059BB-B05C-4B2A-94F2-BAA71F5BA893}"/>
                </a:ext>
              </a:extLst>
            </p:cNvPr>
            <p:cNvCxnSpPr/>
            <p:nvPr/>
          </p:nvCxnSpPr>
          <p:spPr bwMode="auto">
            <a:xfrm>
              <a:off x="7681833" y="2507884"/>
              <a:ext cx="0" cy="378619"/>
            </a:xfrm>
            <a:prstGeom prst="line">
              <a:avLst/>
            </a:prstGeom>
            <a:noFill/>
            <a:ln w="28575" cap="flat" cmpd="sng" algn="ctr">
              <a:solidFill>
                <a:sysClr val="windowText" lastClr="000000">
                  <a:lumMod val="50000"/>
                  <a:lumOff val="50000"/>
                </a:sysClr>
              </a:solidFill>
              <a:prstDash val="solid"/>
              <a:miter lim="800000"/>
            </a:ln>
            <a:effectLst/>
          </p:spPr>
        </p:cxnSp>
        <p:pic>
          <p:nvPicPr>
            <p:cNvPr id="79" name="Grafik 78">
              <a:extLst>
                <a:ext uri="{FF2B5EF4-FFF2-40B4-BE49-F238E27FC236}">
                  <a16:creationId xmlns:a16="http://schemas.microsoft.com/office/drawing/2014/main" id="{5FD9A95E-CDBD-461E-BAEE-EE0078A7CADB}"/>
                </a:ext>
              </a:extLst>
            </p:cNvPr>
            <p:cNvPicPr>
              <a:picLocks noChangeAspect="1"/>
            </p:cNvPicPr>
            <p:nvPr/>
          </p:nvPicPr>
          <p:blipFill>
            <a:blip r:embed="rId9"/>
            <a:stretch>
              <a:fillRect/>
            </a:stretch>
          </p:blipFill>
          <p:spPr>
            <a:xfrm>
              <a:off x="7753589" y="2219189"/>
              <a:ext cx="555718" cy="432000"/>
            </a:xfrm>
            <a:prstGeom prst="rect">
              <a:avLst/>
            </a:prstGeom>
          </p:spPr>
        </p:pic>
        <p:sp>
          <p:nvSpPr>
            <p:cNvPr id="80" name="Textfeld 13">
              <a:extLst>
                <a:ext uri="{FF2B5EF4-FFF2-40B4-BE49-F238E27FC236}">
                  <a16:creationId xmlns:a16="http://schemas.microsoft.com/office/drawing/2014/main" id="{0D2EB176-7B7B-4D13-BFD3-9BE5B9A5CB44}"/>
                </a:ext>
              </a:extLst>
            </p:cNvPr>
            <p:cNvSpPr txBox="1">
              <a:spLocks noChangeArrowheads="1"/>
            </p:cNvSpPr>
            <p:nvPr/>
          </p:nvSpPr>
          <p:spPr bwMode="auto">
            <a:xfrm>
              <a:off x="7352332" y="1849762"/>
              <a:ext cx="1493609" cy="415498"/>
            </a:xfrm>
            <a:prstGeom prst="rect">
              <a:avLst/>
            </a:prstGeom>
            <a:noFill/>
            <a:ln w="9525">
              <a:noFill/>
              <a:miter lim="800000"/>
              <a:headEnd/>
              <a:tailEnd/>
            </a:ln>
          </p:spPr>
          <p:txBody>
            <a:bodyPr wrap="square">
              <a:spAutoFit/>
            </a:bodyPr>
            <a:lstStyle>
              <a:defPPr>
                <a:defRPr lang="de-DE"/>
              </a:defPPr>
              <a:lvl1pPr algn="ctr">
                <a:defRPr sz="1400" b="1">
                  <a:solidFill>
                    <a:srgbClr val="000000"/>
                  </a:solidFill>
                  <a:latin typeface="Calibri Light" panose="020F0302020204030204"/>
                  <a:cs typeface="Times New Roman" panose="02020603050405020304" pitchFamily="18" charset="0"/>
                </a:defRPr>
              </a:lvl1pPr>
            </a:lstStyle>
            <a:p>
              <a:pPr>
                <a:defRPr/>
              </a:pPr>
              <a:r>
                <a:rPr lang="de-DE" sz="1050" dirty="0"/>
                <a:t>t</a:t>
              </a:r>
              <a:r>
                <a:rPr lang="de-DE" sz="1050" kern="0" baseline="-25000" dirty="0">
                  <a:solidFill>
                    <a:sysClr val="windowText" lastClr="000000"/>
                  </a:solidFill>
                </a:rPr>
                <a:t>6</a:t>
              </a:r>
            </a:p>
            <a:p>
              <a:r>
                <a:rPr lang="de-DE" sz="1050" b="0" dirty="0"/>
                <a:t>ab 7 Jahre</a:t>
              </a:r>
            </a:p>
          </p:txBody>
        </p:sp>
        <p:sp>
          <p:nvSpPr>
            <p:cNvPr id="81" name="Textfeld 13">
              <a:extLst>
                <a:ext uri="{FF2B5EF4-FFF2-40B4-BE49-F238E27FC236}">
                  <a16:creationId xmlns:a16="http://schemas.microsoft.com/office/drawing/2014/main" id="{97F02F9B-2197-48D5-9A74-7E9AA4EE5C52}"/>
                </a:ext>
              </a:extLst>
            </p:cNvPr>
            <p:cNvSpPr txBox="1">
              <a:spLocks noChangeArrowheads="1"/>
            </p:cNvSpPr>
            <p:nvPr/>
          </p:nvSpPr>
          <p:spPr bwMode="auto">
            <a:xfrm>
              <a:off x="6684231" y="2005619"/>
              <a:ext cx="1493609" cy="415498"/>
            </a:xfrm>
            <a:prstGeom prst="rect">
              <a:avLst/>
            </a:prstGeom>
            <a:noFill/>
            <a:ln w="9525">
              <a:noFill/>
              <a:miter lim="800000"/>
              <a:headEnd/>
              <a:tailEnd/>
            </a:ln>
          </p:spPr>
          <p:txBody>
            <a:bodyPr wrap="square">
              <a:spAutoFit/>
            </a:bodyPr>
            <a:lstStyle>
              <a:defPPr>
                <a:defRPr lang="de-DE"/>
              </a:defPPr>
              <a:lvl1pPr algn="ctr">
                <a:defRPr sz="1400" b="1">
                  <a:solidFill>
                    <a:srgbClr val="000000"/>
                  </a:solidFill>
                  <a:latin typeface="Calibri Light" panose="020F0302020204030204"/>
                  <a:cs typeface="Times New Roman" panose="02020603050405020304" pitchFamily="18" charset="0"/>
                </a:defRPr>
              </a:lvl1pPr>
            </a:lstStyle>
            <a:p>
              <a:pPr>
                <a:defRPr/>
              </a:pPr>
              <a:r>
                <a:rPr lang="de-DE" sz="1050" dirty="0"/>
                <a:t>t</a:t>
              </a:r>
              <a:r>
                <a:rPr lang="de-DE" sz="1050" kern="0" baseline="-25000" dirty="0">
                  <a:solidFill>
                    <a:sysClr val="windowText" lastClr="000000"/>
                  </a:solidFill>
                </a:rPr>
                <a:t>5</a:t>
              </a:r>
            </a:p>
            <a:p>
              <a:r>
                <a:rPr lang="de-DE" sz="1050" b="0" dirty="0"/>
                <a:t>ab 7 Jahre</a:t>
              </a:r>
            </a:p>
          </p:txBody>
        </p:sp>
        <p:pic>
          <p:nvPicPr>
            <p:cNvPr id="82" name="Grafik 81">
              <a:extLst>
                <a:ext uri="{FF2B5EF4-FFF2-40B4-BE49-F238E27FC236}">
                  <a16:creationId xmlns:a16="http://schemas.microsoft.com/office/drawing/2014/main" id="{A65C4945-5213-4B03-A5FA-38D798135C1B}"/>
                </a:ext>
              </a:extLst>
            </p:cNvPr>
            <p:cNvPicPr>
              <a:picLocks noChangeAspect="1"/>
            </p:cNvPicPr>
            <p:nvPr/>
          </p:nvPicPr>
          <p:blipFill>
            <a:blip r:embed="rId10"/>
            <a:stretch>
              <a:fillRect/>
            </a:stretch>
          </p:blipFill>
          <p:spPr>
            <a:xfrm>
              <a:off x="7235091" y="2455923"/>
              <a:ext cx="404321" cy="367168"/>
            </a:xfrm>
            <a:prstGeom prst="rect">
              <a:avLst/>
            </a:prstGeom>
          </p:spPr>
        </p:pic>
        <p:sp>
          <p:nvSpPr>
            <p:cNvPr id="83" name="Textfeld 82">
              <a:extLst>
                <a:ext uri="{FF2B5EF4-FFF2-40B4-BE49-F238E27FC236}">
                  <a16:creationId xmlns:a16="http://schemas.microsoft.com/office/drawing/2014/main" id="{82D356EC-E23F-4195-BB14-3785F9371DEF}"/>
                </a:ext>
              </a:extLst>
            </p:cNvPr>
            <p:cNvSpPr txBox="1"/>
            <p:nvPr/>
          </p:nvSpPr>
          <p:spPr bwMode="auto">
            <a:xfrm>
              <a:off x="7753589" y="3313583"/>
              <a:ext cx="1227318" cy="253916"/>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Hausbesuche</a:t>
              </a:r>
            </a:p>
          </p:txBody>
        </p:sp>
        <p:sp>
          <p:nvSpPr>
            <p:cNvPr id="84" name="Textfeld 83">
              <a:extLst>
                <a:ext uri="{FF2B5EF4-FFF2-40B4-BE49-F238E27FC236}">
                  <a16:creationId xmlns:a16="http://schemas.microsoft.com/office/drawing/2014/main" id="{ED705B11-785D-45AE-ABD9-6A1826A462B1}"/>
                </a:ext>
              </a:extLst>
            </p:cNvPr>
            <p:cNvSpPr txBox="1"/>
            <p:nvPr/>
          </p:nvSpPr>
          <p:spPr bwMode="auto">
            <a:xfrm rot="16200000">
              <a:off x="6817376" y="3394521"/>
              <a:ext cx="1227318" cy="253916"/>
            </a:xfrm>
            <a:prstGeom prst="rect">
              <a:avLst/>
            </a:prstGeom>
            <a:solidFill>
              <a:srgbClr val="A3C7E5">
                <a:alpha val="70000"/>
              </a:srgbClr>
            </a:solidFill>
            <a:ln w="6350">
              <a:solidFill>
                <a:srgbClr val="003D8D"/>
              </a:solidFill>
            </a:ln>
          </p:spPr>
          <p:txBody>
            <a:bodyPr wrap="square" lIns="54000" rIns="0">
              <a:spAutoFit/>
            </a:bodyPr>
            <a:lstStyle/>
            <a:p>
              <a:pPr>
                <a:defRPr/>
              </a:pPr>
              <a:r>
                <a:rPr lang="de-DE" sz="1050" dirty="0">
                  <a:solidFill>
                    <a:srgbClr val="000000"/>
                  </a:solidFill>
                  <a:latin typeface="Corbel" panose="020B0503020204020204" pitchFamily="34" charset="0"/>
                  <a:cs typeface="Times New Roman" panose="02020603050405020304" pitchFamily="18" charset="0"/>
                </a:rPr>
                <a:t>Online-Befragung</a:t>
              </a:r>
            </a:p>
          </p:txBody>
        </p:sp>
        <p:grpSp>
          <p:nvGrpSpPr>
            <p:cNvPr id="85" name="Gruppieren 84">
              <a:extLst>
                <a:ext uri="{FF2B5EF4-FFF2-40B4-BE49-F238E27FC236}">
                  <a16:creationId xmlns:a16="http://schemas.microsoft.com/office/drawing/2014/main" id="{81E00CE9-2DF9-44A1-8227-C838DF995EE4}"/>
                </a:ext>
              </a:extLst>
            </p:cNvPr>
            <p:cNvGrpSpPr/>
            <p:nvPr/>
          </p:nvGrpSpPr>
          <p:grpSpPr>
            <a:xfrm>
              <a:off x="2961696" y="1228272"/>
              <a:ext cx="5457254" cy="4917236"/>
              <a:chOff x="2477990" y="1688715"/>
              <a:chExt cx="6409198" cy="5868606"/>
            </a:xfrm>
          </p:grpSpPr>
          <p:pic>
            <p:nvPicPr>
              <p:cNvPr id="86" name="Grafik 85">
                <a:extLst>
                  <a:ext uri="{FF2B5EF4-FFF2-40B4-BE49-F238E27FC236}">
                    <a16:creationId xmlns:a16="http://schemas.microsoft.com/office/drawing/2014/main" id="{3534509A-2673-48A6-BCCB-A627723997A9}"/>
                  </a:ext>
                </a:extLst>
              </p:cNvPr>
              <p:cNvPicPr>
                <a:picLocks noChangeAspect="1"/>
              </p:cNvPicPr>
              <p:nvPr/>
            </p:nvPicPr>
            <p:blipFill rotWithShape="1">
              <a:blip r:embed="rId11">
                <a:extLst>
                  <a:ext uri="{28A0092B-C50C-407E-A947-70E740481C1C}">
                    <a14:useLocalDpi xmlns:a14="http://schemas.microsoft.com/office/drawing/2010/main" val="0"/>
                  </a:ext>
                </a:extLst>
              </a:blip>
              <a:srcRect l="-4280" t="-3613" r="-4502" b="-10164"/>
              <a:stretch/>
            </p:blipFill>
            <p:spPr>
              <a:xfrm rot="839440" flipH="1">
                <a:off x="2477990" y="1688715"/>
                <a:ext cx="6409198" cy="5868606"/>
              </a:xfrm>
              <a:prstGeom prst="ellipse">
                <a:avLst/>
              </a:prstGeom>
              <a:ln>
                <a:noFill/>
              </a:ln>
              <a:effectLst>
                <a:softEdge rad="112500"/>
              </a:effectLst>
            </p:spPr>
          </p:pic>
          <p:pic>
            <p:nvPicPr>
              <p:cNvPr id="87" name="Grafik 86">
                <a:extLst>
                  <a:ext uri="{FF2B5EF4-FFF2-40B4-BE49-F238E27FC236}">
                    <a16:creationId xmlns:a16="http://schemas.microsoft.com/office/drawing/2014/main" id="{FCD244B4-544B-48AD-8ACC-F62F5AA75473}"/>
                  </a:ext>
                </a:extLst>
              </p:cNvPr>
              <p:cNvPicPr>
                <a:picLocks noChangeAspect="1"/>
              </p:cNvPicPr>
              <p:nvPr/>
            </p:nvPicPr>
            <p:blipFill>
              <a:blip r:embed="rId10"/>
              <a:stretch>
                <a:fillRect/>
              </a:stretch>
            </p:blipFill>
            <p:spPr>
              <a:xfrm>
                <a:off x="6447128" y="2765502"/>
                <a:ext cx="1244080" cy="1129760"/>
              </a:xfrm>
              <a:prstGeom prst="rect">
                <a:avLst/>
              </a:prstGeom>
            </p:spPr>
          </p:pic>
          <p:sp>
            <p:nvSpPr>
              <p:cNvPr id="88" name="Textfeld 87">
                <a:extLst>
                  <a:ext uri="{FF2B5EF4-FFF2-40B4-BE49-F238E27FC236}">
                    <a16:creationId xmlns:a16="http://schemas.microsoft.com/office/drawing/2014/main" id="{66A8CFC7-BE9F-4246-AD62-7CB37C930C49}"/>
                  </a:ext>
                </a:extLst>
              </p:cNvPr>
              <p:cNvSpPr txBox="1"/>
              <p:nvPr/>
            </p:nvSpPr>
            <p:spPr>
              <a:xfrm>
                <a:off x="5590016" y="4063421"/>
                <a:ext cx="2873253" cy="830997"/>
              </a:xfrm>
              <a:prstGeom prst="rect">
                <a:avLst/>
              </a:prstGeom>
              <a:noFill/>
            </p:spPr>
            <p:txBody>
              <a:bodyPr wrap="square" lIns="0" tIns="0" rIns="0" bIns="0" rtlCol="0">
                <a:spAutoFit/>
              </a:bodyPr>
              <a:lstStyle/>
              <a:p>
                <a:pPr algn="ctr">
                  <a:spcBef>
                    <a:spcPts val="675"/>
                  </a:spcBef>
                </a:pPr>
                <a:r>
                  <a:rPr lang="de-DE" sz="1350" b="1" dirty="0">
                    <a:latin typeface="Corbel" panose="020B0503020204020204" pitchFamily="34" charset="0"/>
                  </a:rPr>
                  <a:t>Online-Befragung zur pandemiebedingten Belastung der Familien</a:t>
                </a:r>
              </a:p>
            </p:txBody>
          </p:sp>
        </p:grpSp>
      </p:grpSp>
      <p:sp>
        <p:nvSpPr>
          <p:cNvPr id="4" name="Textplatzhalter 3">
            <a:extLst>
              <a:ext uri="{FF2B5EF4-FFF2-40B4-BE49-F238E27FC236}">
                <a16:creationId xmlns:a16="http://schemas.microsoft.com/office/drawing/2014/main" id="{0BBDD5FA-BCCB-48F8-ABC1-733F084D57CC}"/>
              </a:ext>
            </a:extLst>
          </p:cNvPr>
          <p:cNvSpPr>
            <a:spLocks noGrp="1"/>
          </p:cNvSpPr>
          <p:nvPr>
            <p:ph type="body" sz="quarter" idx="13"/>
          </p:nvPr>
        </p:nvSpPr>
        <p:spPr/>
        <p:txBody>
          <a:bodyPr>
            <a:normAutofit fontScale="55000" lnSpcReduction="20000"/>
          </a:bodyPr>
          <a:lstStyle/>
          <a:p>
            <a:endParaRPr lang="de-DE"/>
          </a:p>
        </p:txBody>
      </p:sp>
      <p:pic>
        <p:nvPicPr>
          <p:cNvPr id="89" name="Picture 1">
            <a:extLst>
              <a:ext uri="{FF2B5EF4-FFF2-40B4-BE49-F238E27FC236}">
                <a16:creationId xmlns:a16="http://schemas.microsoft.com/office/drawing/2014/main" id="{ABA198F1-F705-49D9-969B-43AC817CD60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833" y="181828"/>
            <a:ext cx="6866148" cy="1211127"/>
          </a:xfrm>
          <a:prstGeom prst="rect">
            <a:avLst/>
          </a:prstGeom>
          <a:noFill/>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33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6ADDD0-D652-4F87-BD5E-EC08D3F99F28}"/>
              </a:ext>
            </a:extLst>
          </p:cNvPr>
          <p:cNvSpPr>
            <a:spLocks noGrp="1"/>
          </p:cNvSpPr>
          <p:nvPr>
            <p:ph idx="1"/>
          </p:nvPr>
        </p:nvSpPr>
        <p:spPr>
          <a:xfrm>
            <a:off x="631065" y="1676087"/>
            <a:ext cx="7662929" cy="4467136"/>
          </a:xfrm>
        </p:spPr>
        <p:txBody>
          <a:bodyPr>
            <a:normAutofit/>
          </a:bodyPr>
          <a:lstStyle/>
          <a:p>
            <a:r>
              <a:rPr lang="de-DE" sz="2000" dirty="0">
                <a:solidFill>
                  <a:schemeClr val="tx1"/>
                </a:solidFill>
                <a:ea typeface="Calibri" panose="020F0502020204030204" pitchFamily="34" charset="0"/>
                <a:cs typeface="Calibri" panose="020F0502020204030204" pitchFamily="34" charset="0"/>
              </a:rPr>
              <a:t>Corona-Pandemie stellte </a:t>
            </a:r>
            <a:r>
              <a:rPr lang="de-DE" sz="2000" b="1" dirty="0">
                <a:solidFill>
                  <a:schemeClr val="tx1"/>
                </a:solidFill>
                <a:ea typeface="Calibri" panose="020F0502020204030204" pitchFamily="34" charset="0"/>
                <a:cs typeface="Calibri" panose="020F0502020204030204" pitchFamily="34" charset="0"/>
              </a:rPr>
              <a:t>für alle Familien eine große Herausforderung </a:t>
            </a:r>
            <a:r>
              <a:rPr lang="de-DE" sz="2000" dirty="0">
                <a:solidFill>
                  <a:schemeClr val="tx1"/>
                </a:solidFill>
                <a:ea typeface="Calibri" panose="020F0502020204030204" pitchFamily="34" charset="0"/>
                <a:cs typeface="Calibri" panose="020F0502020204030204" pitchFamily="34" charset="0"/>
              </a:rPr>
              <a:t>dar, insbesondere: </a:t>
            </a:r>
            <a:r>
              <a:rPr lang="de-DE" sz="2000" b="1" dirty="0">
                <a:solidFill>
                  <a:schemeClr val="tx1"/>
                </a:solidFill>
                <a:ea typeface="Calibri" panose="020F0502020204030204" pitchFamily="34" charset="0"/>
                <a:cs typeface="Calibri" panose="020F0502020204030204" pitchFamily="34" charset="0"/>
              </a:rPr>
              <a:t>social </a:t>
            </a:r>
            <a:r>
              <a:rPr lang="de-DE" sz="2000" b="1" dirty="0" err="1">
                <a:solidFill>
                  <a:schemeClr val="tx1"/>
                </a:solidFill>
                <a:ea typeface="Calibri" panose="020F0502020204030204" pitchFamily="34" charset="0"/>
                <a:cs typeface="Calibri" panose="020F0502020204030204" pitchFamily="34" charset="0"/>
              </a:rPr>
              <a:t>distancing</a:t>
            </a:r>
            <a:r>
              <a:rPr lang="de-DE" sz="2000" b="1" dirty="0">
                <a:solidFill>
                  <a:schemeClr val="tx1"/>
                </a:solidFill>
                <a:ea typeface="Calibri" panose="020F0502020204030204" pitchFamily="34" charset="0"/>
                <a:cs typeface="Calibri" panose="020F0502020204030204" pitchFamily="34" charset="0"/>
              </a:rPr>
              <a:t>, Einsamkeit</a:t>
            </a:r>
            <a:r>
              <a:rPr lang="de-DE" sz="2000" dirty="0">
                <a:solidFill>
                  <a:schemeClr val="tx1"/>
                </a:solidFill>
                <a:ea typeface="Calibri" panose="020F0502020204030204" pitchFamily="34" charset="0"/>
                <a:cs typeface="Calibri" panose="020F0502020204030204" pitchFamily="34" charset="0"/>
              </a:rPr>
              <a:t>, </a:t>
            </a:r>
            <a:r>
              <a:rPr lang="de-DE" sz="2000" b="1" dirty="0">
                <a:solidFill>
                  <a:schemeClr val="tx1"/>
                </a:solidFill>
                <a:ea typeface="Calibri" panose="020F0502020204030204" pitchFamily="34" charset="0"/>
                <a:cs typeface="Calibri" panose="020F0502020204030204" pitchFamily="34" charset="0"/>
              </a:rPr>
              <a:t>Homeschooling</a:t>
            </a:r>
            <a:r>
              <a:rPr lang="de-DE" sz="2000" dirty="0">
                <a:solidFill>
                  <a:schemeClr val="tx1"/>
                </a:solidFill>
                <a:ea typeface="Calibri" panose="020F0502020204030204" pitchFamily="34" charset="0"/>
                <a:cs typeface="Calibri" panose="020F0502020204030204" pitchFamily="34" charset="0"/>
              </a:rPr>
              <a:t> sowie </a:t>
            </a:r>
            <a:r>
              <a:rPr lang="de-DE" sz="2000" b="1" dirty="0">
                <a:solidFill>
                  <a:schemeClr val="tx1"/>
                </a:solidFill>
                <a:ea typeface="Calibri" panose="020F0502020204030204" pitchFamily="34" charset="0"/>
                <a:cs typeface="Calibri" panose="020F0502020204030204" pitchFamily="34" charset="0"/>
              </a:rPr>
              <a:t>finanzielle</a:t>
            </a:r>
            <a:r>
              <a:rPr lang="de-DE" sz="2000" dirty="0">
                <a:solidFill>
                  <a:schemeClr val="tx1"/>
                </a:solidFill>
                <a:ea typeface="Calibri" panose="020F0502020204030204" pitchFamily="34" charset="0"/>
                <a:cs typeface="Calibri" panose="020F0502020204030204" pitchFamily="34" charset="0"/>
              </a:rPr>
              <a:t> Einbußen</a:t>
            </a:r>
          </a:p>
          <a:p>
            <a:endParaRPr lang="de-DE" sz="2000" dirty="0">
              <a:solidFill>
                <a:schemeClr val="tx1"/>
              </a:solidFill>
              <a:ea typeface="Calibri" panose="020F0502020204030204" pitchFamily="34" charset="0"/>
              <a:cs typeface="Calibri" panose="020F0502020204030204" pitchFamily="34" charset="0"/>
            </a:endParaRPr>
          </a:p>
          <a:p>
            <a:r>
              <a:rPr lang="de-DE" sz="2000" b="1" dirty="0">
                <a:solidFill>
                  <a:schemeClr val="tx1"/>
                </a:solidFill>
              </a:rPr>
              <a:t>Dennoch: </a:t>
            </a:r>
            <a:r>
              <a:rPr lang="de-DE" sz="2000" dirty="0">
                <a:solidFill>
                  <a:schemeClr val="tx1"/>
                </a:solidFill>
              </a:rPr>
              <a:t>Viele Familien hatten einige Ressourcen und Potentiale, die in der Pandemie aktiviert werden konnten</a:t>
            </a:r>
          </a:p>
          <a:p>
            <a:endParaRPr lang="de-DE" sz="2000" dirty="0">
              <a:solidFill>
                <a:schemeClr val="tx1"/>
              </a:solidFill>
            </a:endParaRPr>
          </a:p>
          <a:p>
            <a:r>
              <a:rPr lang="de-DE" sz="2000" dirty="0">
                <a:solidFill>
                  <a:schemeClr val="tx1"/>
                </a:solidFill>
              </a:rPr>
              <a:t>Selbst Familien mit Vorbelastungen, wie einer eigenen schwierigen Kindheit, konnten in diesem kritischen Lebensereignis meist ausreichend viele Ressourcen aktivieren</a:t>
            </a:r>
          </a:p>
          <a:p>
            <a:endParaRPr lang="de-DE" sz="2000" dirty="0">
              <a:solidFill>
                <a:schemeClr val="tx1"/>
              </a:solidFill>
            </a:endParaRPr>
          </a:p>
          <a:p>
            <a:r>
              <a:rPr lang="de-DE" sz="2000" dirty="0">
                <a:solidFill>
                  <a:schemeClr val="tx1"/>
                </a:solidFill>
              </a:rPr>
              <a:t>Dabei spielt die </a:t>
            </a:r>
            <a:r>
              <a:rPr lang="de-DE" sz="2000" b="1" dirty="0">
                <a:solidFill>
                  <a:schemeClr val="tx1"/>
                </a:solidFill>
              </a:rPr>
              <a:t>sichere Bindung der Eltern </a:t>
            </a:r>
            <a:r>
              <a:rPr lang="de-DE" sz="2000" dirty="0">
                <a:solidFill>
                  <a:schemeClr val="tx1"/>
                </a:solidFill>
              </a:rPr>
              <a:t>eine große Rolle</a:t>
            </a:r>
          </a:p>
        </p:txBody>
      </p:sp>
      <p:sp>
        <p:nvSpPr>
          <p:cNvPr id="5" name="Titel 4">
            <a:extLst>
              <a:ext uri="{FF2B5EF4-FFF2-40B4-BE49-F238E27FC236}">
                <a16:creationId xmlns:a16="http://schemas.microsoft.com/office/drawing/2014/main" id="{5E2BA511-E4F8-4D6F-8C5C-3680A38E2376}"/>
              </a:ext>
            </a:extLst>
          </p:cNvPr>
          <p:cNvSpPr>
            <a:spLocks noGrp="1"/>
          </p:cNvSpPr>
          <p:nvPr>
            <p:ph type="title"/>
          </p:nvPr>
        </p:nvSpPr>
        <p:spPr>
          <a:xfrm>
            <a:off x="396000" y="332656"/>
            <a:ext cx="7776400" cy="797599"/>
          </a:xfrm>
        </p:spPr>
        <p:txBody>
          <a:bodyPr/>
          <a:lstStyle/>
          <a:p>
            <a:r>
              <a:rPr lang="de-DE" sz="3200" dirty="0">
                <a:solidFill>
                  <a:schemeClr val="tx1"/>
                </a:solidFill>
              </a:rPr>
              <a:t>Befunde</a:t>
            </a:r>
          </a:p>
        </p:txBody>
      </p:sp>
    </p:spTree>
    <p:extLst>
      <p:ext uri="{BB962C8B-B14F-4D97-AF65-F5344CB8AC3E}">
        <p14:creationId xmlns:p14="http://schemas.microsoft.com/office/powerpoint/2010/main" val="144618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eaLnBrk="1" fontAlgn="auto" hangingPunct="1">
              <a:spcAft>
                <a:spcPts val="0"/>
              </a:spcAft>
              <a:defRPr/>
            </a:pPr>
            <a:r>
              <a:rPr lang="en-US" sz="2800" dirty="0">
                <a:latin typeface="Corbel"/>
                <a:ea typeface="+mj-ea"/>
                <a:cs typeface="Corbel"/>
              </a:rPr>
              <a:t> </a:t>
            </a:r>
            <a:r>
              <a:rPr lang="en-US" sz="2400" dirty="0">
                <a:latin typeface="Corbel"/>
                <a:ea typeface="+mj-ea"/>
                <a:cs typeface="Corbel"/>
              </a:rPr>
              <a:t>Adult Attachment Projective Picture System</a:t>
            </a:r>
            <a:br>
              <a:rPr lang="en-US" sz="3600" dirty="0">
                <a:latin typeface="Corbel"/>
                <a:ea typeface="+mj-ea"/>
                <a:cs typeface="Corbel"/>
              </a:rPr>
            </a:br>
            <a:r>
              <a:rPr lang="en-US" sz="1600" dirty="0">
                <a:latin typeface="Corbel"/>
                <a:ea typeface="+mj-ea"/>
                <a:cs typeface="Corbel"/>
              </a:rPr>
              <a:t>George, West, &amp; </a:t>
            </a:r>
            <a:r>
              <a:rPr lang="en-US" sz="1600" dirty="0" err="1">
                <a:latin typeface="Corbel"/>
                <a:ea typeface="+mj-ea"/>
                <a:cs typeface="Corbel"/>
              </a:rPr>
              <a:t>Pettem</a:t>
            </a:r>
            <a:r>
              <a:rPr lang="en-US" sz="1600" dirty="0">
                <a:latin typeface="Corbel"/>
                <a:ea typeface="+mj-ea"/>
                <a:cs typeface="Corbel"/>
              </a:rPr>
              <a:t> (1999), George &amp; West( 2012) </a:t>
            </a:r>
            <a:br>
              <a:rPr lang="en-US" sz="1600" dirty="0">
                <a:latin typeface="Corbel"/>
                <a:ea typeface="+mj-ea"/>
                <a:cs typeface="Corbel"/>
              </a:rPr>
            </a:br>
            <a:r>
              <a:rPr lang="en-US" sz="1800" dirty="0" err="1">
                <a:solidFill>
                  <a:schemeClr val="tx1"/>
                </a:solidFill>
                <a:latin typeface="Corbel"/>
                <a:ea typeface="ＭＳ Ｐゴシック" charset="0"/>
                <a:cs typeface="Corbel"/>
              </a:rPr>
              <a:t>www.attachmentprojective.com</a:t>
            </a:r>
            <a:endParaRPr lang="de-DE" sz="1800" dirty="0">
              <a:solidFill>
                <a:schemeClr val="tx1"/>
              </a:solidFill>
              <a:latin typeface="Corbel"/>
              <a:cs typeface="Corbel"/>
            </a:endParaRPr>
          </a:p>
        </p:txBody>
      </p:sp>
      <p:sp>
        <p:nvSpPr>
          <p:cNvPr id="28675" name="Textplatzhalter 2"/>
          <p:cNvSpPr>
            <a:spLocks noGrp="1"/>
          </p:cNvSpPr>
          <p:nvPr>
            <p:ph type="body" idx="1"/>
          </p:nvPr>
        </p:nvSpPr>
        <p:spPr>
          <a:xfrm>
            <a:off x="457200" y="1268413"/>
            <a:ext cx="4040066" cy="639762"/>
          </a:xfrm>
        </p:spPr>
        <p:txBody>
          <a:bodyPr/>
          <a:lstStyle/>
          <a:p>
            <a:pPr algn="ctr" eaLnBrk="1" hangingPunct="1"/>
            <a:r>
              <a:rPr lang="de-AT" i="1" dirty="0">
                <a:latin typeface="Corbel" charset="0"/>
                <a:ea typeface="MS PGothic" charset="0"/>
              </a:rPr>
              <a:t>Klassifikation</a:t>
            </a:r>
            <a:endParaRPr lang="de-DE" i="1" dirty="0">
              <a:latin typeface="Corbel" charset="0"/>
              <a:ea typeface="MS PGothic" charset="0"/>
            </a:endParaRPr>
          </a:p>
        </p:txBody>
      </p:sp>
      <p:sp>
        <p:nvSpPr>
          <p:cNvPr id="4" name="Inhaltsplatzhalter 3"/>
          <p:cNvSpPr>
            <a:spLocks noGrp="1"/>
          </p:cNvSpPr>
          <p:nvPr>
            <p:ph sz="half" idx="2"/>
          </p:nvPr>
        </p:nvSpPr>
        <p:spPr>
          <a:xfrm>
            <a:off x="457200" y="1989138"/>
            <a:ext cx="4185138" cy="4487862"/>
          </a:xfrm>
        </p:spPr>
        <p:txBody>
          <a:bodyPr rtlCol="0">
            <a:normAutofit/>
          </a:bodyPr>
          <a:lstStyle/>
          <a:p>
            <a:pPr eaLnBrk="1" fontAlgn="auto" hangingPunct="1">
              <a:spcAft>
                <a:spcPts val="0"/>
              </a:spcAft>
              <a:buFont typeface="Wingdings" charset="0"/>
              <a:buChar char="Ø"/>
              <a:defRPr/>
            </a:pPr>
            <a:r>
              <a:rPr lang="de-AT" sz="2000" i="1" dirty="0">
                <a:solidFill>
                  <a:srgbClr val="000000"/>
                </a:solidFill>
                <a:latin typeface="Corbel"/>
                <a:ea typeface="Osaka" charset="0"/>
                <a:cs typeface="Corbel"/>
              </a:rPr>
              <a:t>Bindungsrepräsentationen</a:t>
            </a:r>
            <a:endParaRPr lang="de-AT" i="1" dirty="0">
              <a:solidFill>
                <a:srgbClr val="000000"/>
              </a:solidFill>
              <a:latin typeface="Corbel"/>
              <a:ea typeface="Osaka" charset="0"/>
              <a:cs typeface="Corbel"/>
            </a:endParaRPr>
          </a:p>
          <a:p>
            <a:pPr lvl="1" eaLnBrk="1" fontAlgn="auto" hangingPunct="1">
              <a:spcAft>
                <a:spcPts val="0"/>
              </a:spcAft>
              <a:buFont typeface="Arial" charset="0"/>
              <a:buChar char="•"/>
              <a:defRPr/>
            </a:pPr>
            <a:r>
              <a:rPr lang="de-AT" dirty="0">
                <a:solidFill>
                  <a:srgbClr val="008000"/>
                </a:solidFill>
                <a:latin typeface="Corbel"/>
                <a:ea typeface="Osaka" charset="0"/>
                <a:cs typeface="Corbel"/>
              </a:rPr>
              <a:t>Sicher</a:t>
            </a:r>
          </a:p>
          <a:p>
            <a:pPr lvl="1" eaLnBrk="1" fontAlgn="auto" hangingPunct="1">
              <a:spcAft>
                <a:spcPts val="0"/>
              </a:spcAft>
              <a:buFont typeface="Arial" charset="0"/>
              <a:buChar char="•"/>
              <a:defRPr/>
            </a:pPr>
            <a:r>
              <a:rPr lang="de-AT" dirty="0">
                <a:solidFill>
                  <a:srgbClr val="0000FF"/>
                </a:solidFill>
                <a:latin typeface="Corbel"/>
                <a:ea typeface="Osaka" charset="0"/>
                <a:cs typeface="Corbel"/>
              </a:rPr>
              <a:t>unsicher-distanziert</a:t>
            </a:r>
          </a:p>
          <a:p>
            <a:pPr lvl="1" eaLnBrk="1" fontAlgn="auto" hangingPunct="1">
              <a:spcAft>
                <a:spcPts val="0"/>
              </a:spcAft>
              <a:buFont typeface="Arial" charset="0"/>
              <a:buChar char="•"/>
              <a:defRPr/>
            </a:pPr>
            <a:r>
              <a:rPr lang="de-AT" dirty="0">
                <a:solidFill>
                  <a:srgbClr val="DEDC31"/>
                </a:solidFill>
                <a:latin typeface="Corbel"/>
                <a:ea typeface="Osaka" charset="0"/>
                <a:cs typeface="Corbel"/>
              </a:rPr>
              <a:t>unsicher-verstrickt</a:t>
            </a:r>
          </a:p>
          <a:p>
            <a:pPr lvl="1" eaLnBrk="1" fontAlgn="auto" hangingPunct="1">
              <a:spcAft>
                <a:spcPts val="0"/>
              </a:spcAft>
              <a:buFont typeface="Arial" charset="0"/>
              <a:buChar char="•"/>
              <a:defRPr/>
            </a:pPr>
            <a:r>
              <a:rPr lang="de-AT" dirty="0">
                <a:solidFill>
                  <a:srgbClr val="FF0000"/>
                </a:solidFill>
                <a:latin typeface="Corbel"/>
                <a:ea typeface="Osaka" charset="0"/>
                <a:cs typeface="Corbel"/>
              </a:rPr>
              <a:t>Unverarbeitetes Trauma</a:t>
            </a:r>
          </a:p>
          <a:p>
            <a:pPr marL="457200" lvl="1" indent="0" eaLnBrk="1" fontAlgn="auto" hangingPunct="1">
              <a:spcAft>
                <a:spcPts val="0"/>
              </a:spcAft>
              <a:buFont typeface="Arial"/>
              <a:buNone/>
              <a:defRPr/>
            </a:pPr>
            <a:endParaRPr lang="de-AT" dirty="0">
              <a:solidFill>
                <a:srgbClr val="000000"/>
              </a:solidFill>
              <a:latin typeface="Corbel"/>
              <a:ea typeface="Osaka" charset="0"/>
              <a:cs typeface="Corbel"/>
            </a:endParaRPr>
          </a:p>
          <a:p>
            <a:pPr eaLnBrk="1" fontAlgn="auto" hangingPunct="1">
              <a:spcAft>
                <a:spcPts val="0"/>
              </a:spcAft>
              <a:buFont typeface="Wingdings" charset="0"/>
              <a:buChar char="Ø"/>
              <a:defRPr/>
            </a:pPr>
            <a:r>
              <a:rPr lang="de-AT" sz="2000" i="1" dirty="0">
                <a:solidFill>
                  <a:srgbClr val="000000"/>
                </a:solidFill>
                <a:latin typeface="Corbel"/>
                <a:ea typeface="Osaka" charset="0"/>
                <a:cs typeface="Corbel"/>
              </a:rPr>
              <a:t>Aktivierung des Bindungssystems durch die Anordnung der Bilder</a:t>
            </a:r>
            <a:endParaRPr lang="de-AT" sz="1600" i="1" dirty="0">
              <a:solidFill>
                <a:srgbClr val="000000"/>
              </a:solidFill>
              <a:latin typeface="Corbel"/>
              <a:ea typeface="Osaka" charset="0"/>
              <a:cs typeface="Corbel"/>
            </a:endParaRPr>
          </a:p>
          <a:p>
            <a:pPr lvl="1" eaLnBrk="1" fontAlgn="auto" hangingPunct="1">
              <a:spcAft>
                <a:spcPts val="0"/>
              </a:spcAft>
              <a:buFont typeface="Wingdings" charset="0"/>
              <a:buChar char="Ø"/>
              <a:defRPr/>
            </a:pPr>
            <a:r>
              <a:rPr lang="de-AT" sz="1600" dirty="0">
                <a:solidFill>
                  <a:srgbClr val="000000"/>
                </a:solidFill>
                <a:latin typeface="Corbel"/>
                <a:ea typeface="Osaka" charset="0"/>
                <a:cs typeface="Corbel"/>
              </a:rPr>
              <a:t>Buchheim, George, et al., 2006; Buchheim, Erk et al., 2006, 2016, Krause et al. 2016)</a:t>
            </a:r>
          </a:p>
          <a:p>
            <a:pPr eaLnBrk="1" fontAlgn="auto" hangingPunct="1">
              <a:spcAft>
                <a:spcPts val="0"/>
              </a:spcAft>
              <a:buFont typeface="Arial"/>
              <a:buChar char="•"/>
              <a:defRPr/>
            </a:pPr>
            <a:endParaRPr lang="en-US" sz="3200" dirty="0"/>
          </a:p>
        </p:txBody>
      </p:sp>
      <p:sp>
        <p:nvSpPr>
          <p:cNvPr id="28677" name="Textplatzhalter 4"/>
          <p:cNvSpPr>
            <a:spLocks noGrp="1"/>
          </p:cNvSpPr>
          <p:nvPr>
            <p:ph type="body" sz="quarter" idx="3"/>
          </p:nvPr>
        </p:nvSpPr>
        <p:spPr>
          <a:xfrm>
            <a:off x="4645270" y="1268413"/>
            <a:ext cx="4041531" cy="639762"/>
          </a:xfrm>
        </p:spPr>
        <p:txBody>
          <a:bodyPr/>
          <a:lstStyle/>
          <a:p>
            <a:pPr algn="ctr" eaLnBrk="1" hangingPunct="1"/>
            <a:r>
              <a:rPr lang="de-AT" i="1" dirty="0">
                <a:latin typeface="Corbel" charset="0"/>
                <a:ea typeface="MS PGothic" charset="0"/>
              </a:rPr>
              <a:t>Skalen</a:t>
            </a:r>
          </a:p>
        </p:txBody>
      </p:sp>
      <p:sp>
        <p:nvSpPr>
          <p:cNvPr id="28678" name="Inhaltsplatzhalter 5"/>
          <p:cNvSpPr>
            <a:spLocks noGrp="1"/>
          </p:cNvSpPr>
          <p:nvPr>
            <p:ph sz="quarter" idx="4"/>
          </p:nvPr>
        </p:nvSpPr>
        <p:spPr>
          <a:xfrm>
            <a:off x="4500197" y="1987550"/>
            <a:ext cx="4221773" cy="4718050"/>
          </a:xfrm>
        </p:spPr>
        <p:txBody>
          <a:bodyPr/>
          <a:lstStyle/>
          <a:p>
            <a:pPr eaLnBrk="1" hangingPunct="1"/>
            <a:r>
              <a:rPr lang="de-AT" sz="2000" i="1" dirty="0">
                <a:latin typeface="Corbel" charset="0"/>
                <a:ea typeface="MS PGothic" charset="0"/>
              </a:rPr>
              <a:t>Selbstwirksamkeit</a:t>
            </a:r>
          </a:p>
          <a:p>
            <a:pPr lvl="1" eaLnBrk="1" hangingPunct="1"/>
            <a:r>
              <a:rPr lang="de-AT" sz="1800" dirty="0">
                <a:solidFill>
                  <a:srgbClr val="008000"/>
                </a:solidFill>
                <a:latin typeface="Corbel" charset="0"/>
                <a:ea typeface="MS PGothic" charset="0"/>
              </a:rPr>
              <a:t>Internalisierte sichere Basis, </a:t>
            </a:r>
          </a:p>
          <a:p>
            <a:pPr lvl="1" eaLnBrk="1" hangingPunct="1"/>
            <a:r>
              <a:rPr lang="de-AT" sz="1800" dirty="0">
                <a:solidFill>
                  <a:srgbClr val="008000"/>
                </a:solidFill>
                <a:latin typeface="Corbel" charset="0"/>
                <a:ea typeface="MS PGothic" charset="0"/>
              </a:rPr>
              <a:t>Hafen der Sicherheit</a:t>
            </a:r>
            <a:r>
              <a:rPr lang="de-AT" sz="1800" dirty="0">
                <a:latin typeface="Corbel" charset="0"/>
                <a:ea typeface="MS PGothic" charset="0"/>
              </a:rPr>
              <a:t>, </a:t>
            </a:r>
          </a:p>
          <a:p>
            <a:pPr lvl="1" eaLnBrk="1" hangingPunct="1"/>
            <a:r>
              <a:rPr lang="de-AT" sz="1800" dirty="0">
                <a:latin typeface="Corbel" charset="0"/>
                <a:ea typeface="MS PGothic" charset="0"/>
              </a:rPr>
              <a:t>Handlungsfähigkeit</a:t>
            </a:r>
          </a:p>
          <a:p>
            <a:pPr eaLnBrk="1" hangingPunct="1"/>
            <a:r>
              <a:rPr lang="de-AT" sz="2000" i="1" dirty="0">
                <a:latin typeface="Corbel" charset="0"/>
                <a:ea typeface="MS PGothic" charset="0"/>
              </a:rPr>
              <a:t>Beziehungen zu anderen</a:t>
            </a:r>
          </a:p>
          <a:p>
            <a:pPr lvl="1" eaLnBrk="1" hangingPunct="1"/>
            <a:r>
              <a:rPr lang="de-AT" sz="1800" dirty="0">
                <a:solidFill>
                  <a:srgbClr val="008000"/>
                </a:solidFill>
                <a:latin typeface="Corbel" charset="0"/>
                <a:ea typeface="MS PGothic" charset="0"/>
              </a:rPr>
              <a:t>Verbundenheit</a:t>
            </a:r>
          </a:p>
          <a:p>
            <a:pPr lvl="1" eaLnBrk="1" hangingPunct="1"/>
            <a:r>
              <a:rPr lang="de-AT" sz="1800" dirty="0" err="1">
                <a:solidFill>
                  <a:srgbClr val="008000"/>
                </a:solidFill>
                <a:latin typeface="Corbel" charset="0"/>
                <a:ea typeface="MS PGothic" charset="0"/>
              </a:rPr>
              <a:t>Synchronizität</a:t>
            </a:r>
            <a:endParaRPr lang="de-AT" sz="1800" dirty="0">
              <a:solidFill>
                <a:srgbClr val="008000"/>
              </a:solidFill>
              <a:latin typeface="Corbel" charset="0"/>
              <a:ea typeface="MS PGothic" charset="0"/>
            </a:endParaRPr>
          </a:p>
          <a:p>
            <a:pPr eaLnBrk="1" hangingPunct="1"/>
            <a:r>
              <a:rPr lang="de-AT" sz="2000" i="1" dirty="0">
                <a:latin typeface="Corbel" charset="0"/>
                <a:ea typeface="MS PGothic" charset="0"/>
              </a:rPr>
              <a:t>Abwehrprozesse</a:t>
            </a:r>
          </a:p>
          <a:p>
            <a:pPr lvl="1" eaLnBrk="1" hangingPunct="1"/>
            <a:r>
              <a:rPr lang="de-AT" sz="1800" dirty="0">
                <a:latin typeface="Corbel" charset="0"/>
                <a:ea typeface="MS PGothic" charset="0"/>
              </a:rPr>
              <a:t>Deaktivierung (</a:t>
            </a:r>
            <a:r>
              <a:rPr lang="de-AT" sz="1800" dirty="0">
                <a:solidFill>
                  <a:srgbClr val="0000FF"/>
                </a:solidFill>
                <a:latin typeface="Corbel" charset="0"/>
                <a:ea typeface="MS PGothic" charset="0"/>
              </a:rPr>
              <a:t>Distanzierung</a:t>
            </a:r>
            <a:r>
              <a:rPr lang="de-AT" sz="1800" dirty="0">
                <a:latin typeface="Corbel" charset="0"/>
                <a:ea typeface="MS PGothic" charset="0"/>
              </a:rPr>
              <a:t>),</a:t>
            </a:r>
          </a:p>
          <a:p>
            <a:pPr lvl="1" eaLnBrk="1" hangingPunct="1"/>
            <a:r>
              <a:rPr lang="de-AT" sz="1800" dirty="0">
                <a:latin typeface="Corbel" charset="0"/>
                <a:ea typeface="MS PGothic" charset="0"/>
              </a:rPr>
              <a:t>Kognitive Entkoppelung (</a:t>
            </a:r>
            <a:r>
              <a:rPr lang="de-AT" sz="1800" dirty="0">
                <a:solidFill>
                  <a:srgbClr val="DEDC31"/>
                </a:solidFill>
                <a:latin typeface="Corbel" charset="0"/>
                <a:ea typeface="MS PGothic" charset="0"/>
              </a:rPr>
              <a:t>Ambivalenz</a:t>
            </a:r>
            <a:r>
              <a:rPr lang="de-AT" sz="1800" dirty="0">
                <a:latin typeface="Corbel" charset="0"/>
                <a:ea typeface="MS PGothic" charset="0"/>
              </a:rPr>
              <a:t>)</a:t>
            </a:r>
            <a:endParaRPr lang="de-AT" sz="1800" dirty="0">
              <a:solidFill>
                <a:srgbClr val="FF0000"/>
              </a:solidFill>
              <a:latin typeface="Corbel" charset="0"/>
              <a:ea typeface="MS PGothic" charset="0"/>
            </a:endParaRPr>
          </a:p>
          <a:p>
            <a:pPr lvl="1" eaLnBrk="1" hangingPunct="1"/>
            <a:r>
              <a:rPr lang="de-AT" sz="1800" dirty="0">
                <a:solidFill>
                  <a:srgbClr val="000000"/>
                </a:solidFill>
                <a:latin typeface="Corbel" charset="0"/>
                <a:ea typeface="MS PGothic" charset="0"/>
              </a:rPr>
              <a:t>Abgetrennte Systeme (</a:t>
            </a:r>
            <a:r>
              <a:rPr lang="de-AT" sz="1800" dirty="0">
                <a:solidFill>
                  <a:srgbClr val="FF0000"/>
                </a:solidFill>
                <a:latin typeface="Corbel" charset="0"/>
                <a:ea typeface="MS PGothic" charset="0"/>
              </a:rPr>
              <a:t>Bindungsbezogene Ängste</a:t>
            </a:r>
            <a:r>
              <a:rPr lang="de-AT" sz="1800" dirty="0">
                <a:solidFill>
                  <a:srgbClr val="000000"/>
                </a:solidFill>
                <a:latin typeface="Corbel" charset="0"/>
                <a:ea typeface="MS PGothic" charset="0"/>
              </a:rPr>
              <a:t>)</a:t>
            </a:r>
          </a:p>
        </p:txBody>
      </p:sp>
      <p:pic>
        <p:nvPicPr>
          <p:cNvPr id="28679" name="Bild 6" descr="Unknown.jpe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96554" y="0"/>
            <a:ext cx="1554774"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Bild 7" descr="Unknown-1.jpe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38" y="0"/>
            <a:ext cx="148003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700574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95536" y="0"/>
            <a:ext cx="7772400" cy="904528"/>
          </a:xfrm>
        </p:spPr>
        <p:txBody>
          <a:bodyPr>
            <a:normAutofit/>
          </a:bodyPr>
          <a:lstStyle/>
          <a:p>
            <a:pPr eaLnBrk="1" hangingPunct="1"/>
            <a:r>
              <a:rPr lang="en-US" sz="3200" dirty="0">
                <a:latin typeface="Corbel"/>
                <a:ea typeface="+mj-ea"/>
                <a:cs typeface="Corbel"/>
              </a:rPr>
              <a:t>Adult Attachment Projective Picture System</a:t>
            </a:r>
            <a:endParaRPr lang="de-DE" sz="3000" dirty="0">
              <a:solidFill>
                <a:schemeClr val="tx1"/>
              </a:solidFill>
            </a:endParaRPr>
          </a:p>
        </p:txBody>
      </p:sp>
      <p:pic>
        <p:nvPicPr>
          <p:cNvPr id="99332" name="Picture 4" descr="Bild2"/>
          <p:cNvPicPr>
            <a:picLocks noChangeAspect="1" noChangeArrowheads="1"/>
          </p:cNvPicPr>
          <p:nvPr/>
        </p:nvPicPr>
        <p:blipFill>
          <a:blip r:embed="rId3"/>
          <a:srcRect/>
          <a:stretch>
            <a:fillRect/>
          </a:stretch>
        </p:blipFill>
        <p:spPr bwMode="auto">
          <a:xfrm>
            <a:off x="611560" y="1268760"/>
            <a:ext cx="2249488" cy="1608138"/>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99333" name="Picture 5" descr="Bild3"/>
          <p:cNvPicPr>
            <a:picLocks noChangeAspect="1" noChangeArrowheads="1"/>
          </p:cNvPicPr>
          <p:nvPr/>
        </p:nvPicPr>
        <p:blipFill>
          <a:blip r:embed="rId4"/>
          <a:srcRect/>
          <a:stretch>
            <a:fillRect/>
          </a:stretch>
        </p:blipFill>
        <p:spPr bwMode="auto">
          <a:xfrm>
            <a:off x="3131840" y="1268760"/>
            <a:ext cx="2249488" cy="158750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99334" name="Picture 6" descr="Bild4"/>
          <p:cNvPicPr>
            <a:picLocks noChangeAspect="1" noChangeArrowheads="1"/>
          </p:cNvPicPr>
          <p:nvPr/>
        </p:nvPicPr>
        <p:blipFill>
          <a:blip r:embed="rId5"/>
          <a:srcRect/>
          <a:stretch>
            <a:fillRect/>
          </a:stretch>
        </p:blipFill>
        <p:spPr bwMode="auto">
          <a:xfrm>
            <a:off x="611560" y="2996952"/>
            <a:ext cx="2249488" cy="1606550"/>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99335" name="Picture 7" descr="Bild5"/>
          <p:cNvPicPr>
            <a:picLocks noChangeAspect="1" noChangeArrowheads="1"/>
          </p:cNvPicPr>
          <p:nvPr/>
        </p:nvPicPr>
        <p:blipFill>
          <a:blip r:embed="rId6"/>
          <a:srcRect/>
          <a:stretch>
            <a:fillRect/>
          </a:stretch>
        </p:blipFill>
        <p:spPr bwMode="auto">
          <a:xfrm>
            <a:off x="3105149" y="3016002"/>
            <a:ext cx="2247900" cy="158750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99336" name="Picture 8" descr="Bild6"/>
          <p:cNvPicPr>
            <a:picLocks noChangeAspect="1" noChangeArrowheads="1"/>
          </p:cNvPicPr>
          <p:nvPr/>
        </p:nvPicPr>
        <p:blipFill>
          <a:blip r:embed="rId7"/>
          <a:srcRect/>
          <a:stretch>
            <a:fillRect/>
          </a:stretch>
        </p:blipFill>
        <p:spPr bwMode="auto">
          <a:xfrm>
            <a:off x="539552" y="4819898"/>
            <a:ext cx="2249488" cy="160655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99337" name="Picture 9" descr="Bild7"/>
          <p:cNvPicPr>
            <a:picLocks noChangeAspect="1" noChangeArrowheads="1"/>
          </p:cNvPicPr>
          <p:nvPr/>
        </p:nvPicPr>
        <p:blipFill>
          <a:blip r:embed="rId8"/>
          <a:srcRect/>
          <a:stretch>
            <a:fillRect/>
          </a:stretch>
        </p:blipFill>
        <p:spPr bwMode="auto">
          <a:xfrm>
            <a:off x="3034750" y="4831428"/>
            <a:ext cx="2249488" cy="1608138"/>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99338" name="Picture 10" descr="Bild8"/>
          <p:cNvPicPr>
            <a:picLocks noChangeAspect="1" noChangeArrowheads="1"/>
          </p:cNvPicPr>
          <p:nvPr/>
        </p:nvPicPr>
        <p:blipFill>
          <a:blip r:embed="rId9"/>
          <a:srcRect/>
          <a:stretch>
            <a:fillRect/>
          </a:stretch>
        </p:blipFill>
        <p:spPr bwMode="auto">
          <a:xfrm>
            <a:off x="5436096" y="4819898"/>
            <a:ext cx="2209800" cy="1600200"/>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2" name="Rechteck 1"/>
          <p:cNvSpPr/>
          <p:nvPr/>
        </p:nvSpPr>
        <p:spPr>
          <a:xfrm>
            <a:off x="5597150" y="1414004"/>
            <a:ext cx="3214088" cy="2014996"/>
          </a:xfrm>
          <a:prstGeom prst="rect">
            <a:avLst/>
          </a:prstGeom>
        </p:spPr>
        <p:txBody>
          <a:bodyPr wrap="square">
            <a:spAutoFit/>
          </a:bodyPr>
          <a:lstStyle/>
          <a:p>
            <a:pPr algn="ctr"/>
            <a:r>
              <a:rPr lang="de-AT" sz="2000" i="1" dirty="0">
                <a:latin typeface="Corbel"/>
                <a:cs typeface="Corbel"/>
              </a:rPr>
              <a:t>Was passiert auf diesem Bild? Was hat zu dieser Szene geführt? Was denken oder fühlen die Personen auf dem Bild? Was könnte als nächstes geschehen?</a:t>
            </a:r>
            <a:endParaRPr lang="en-GB" sz="2000" i="1" dirty="0">
              <a:latin typeface="Corbel"/>
              <a:cs typeface="Corbel"/>
            </a:endParaRPr>
          </a:p>
        </p:txBody>
      </p:sp>
    </p:spTree>
    <p:extLst>
      <p:ext uri="{BB962C8B-B14F-4D97-AF65-F5344CB8AC3E}">
        <p14:creationId xmlns:p14="http://schemas.microsoft.com/office/powerpoint/2010/main" val="102415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200" kern="3000" spc="225"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Sichere Bindung</a:t>
            </a:r>
          </a:p>
        </p:txBody>
      </p:sp>
      <p:sp>
        <p:nvSpPr>
          <p:cNvPr id="3" name="Inhaltsplatzhalter 2"/>
          <p:cNvSpPr>
            <a:spLocks noGrp="1"/>
          </p:cNvSpPr>
          <p:nvPr>
            <p:ph idx="1"/>
          </p:nvPr>
        </p:nvSpPr>
        <p:spPr/>
        <p:txBody>
          <a:bodyPr>
            <a:noAutofit/>
          </a:bodyPr>
          <a:lstStyle/>
          <a:p>
            <a:r>
              <a:rPr lang="de-DE" sz="2400" dirty="0"/>
              <a:t>Geschichten von </a:t>
            </a:r>
            <a:r>
              <a:rPr lang="de-DE" sz="2400" i="1" dirty="0"/>
              <a:t>sicher gebundenen Probanden</a:t>
            </a:r>
            <a:r>
              <a:rPr lang="de-DE" sz="2400" dirty="0"/>
              <a:t> (F Klassifizierung) enthalten Personen, die auf eine </a:t>
            </a:r>
            <a:r>
              <a:rPr lang="de-DE" sz="2400" b="1" dirty="0"/>
              <a:t>internalisierte sichere Basis </a:t>
            </a:r>
            <a:r>
              <a:rPr lang="de-DE" sz="2400" dirty="0"/>
              <a:t>zurückgreifen, indem sie </a:t>
            </a:r>
            <a:r>
              <a:rPr lang="de-DE" sz="2400" b="1" dirty="0"/>
              <a:t>nachdenken</a:t>
            </a:r>
            <a:r>
              <a:rPr lang="de-DE" sz="2400" dirty="0"/>
              <a:t> oder </a:t>
            </a:r>
            <a:r>
              <a:rPr lang="de-DE" sz="2400" b="1" dirty="0"/>
              <a:t>Beziehungen</a:t>
            </a:r>
            <a:r>
              <a:rPr lang="de-DE" sz="2400" dirty="0"/>
              <a:t> als </a:t>
            </a:r>
            <a:r>
              <a:rPr lang="de-DE" sz="2400" b="1" dirty="0"/>
              <a:t>sicheren</a:t>
            </a:r>
            <a:r>
              <a:rPr lang="de-DE" sz="2400" dirty="0"/>
              <a:t> </a:t>
            </a:r>
            <a:r>
              <a:rPr lang="de-DE" sz="2400" b="1" dirty="0"/>
              <a:t>Hafen</a:t>
            </a:r>
            <a:r>
              <a:rPr lang="de-DE" sz="2400" dirty="0"/>
              <a:t> aufsuchen und in den </a:t>
            </a:r>
            <a:r>
              <a:rPr lang="de-DE" sz="2400" b="1" dirty="0"/>
              <a:t>Beziehungen Freude und </a:t>
            </a:r>
            <a:r>
              <a:rPr lang="de-DE" sz="2400" b="1" dirty="0" err="1"/>
              <a:t>Synchronizität</a:t>
            </a:r>
            <a:r>
              <a:rPr lang="de-DE" sz="2400" dirty="0"/>
              <a:t>, sowie bei Kummer Trost erfahren. </a:t>
            </a:r>
          </a:p>
          <a:p>
            <a:endParaRPr lang="de-DE" sz="2400" dirty="0"/>
          </a:p>
          <a:p>
            <a:r>
              <a:rPr lang="de-DE" sz="2400" dirty="0"/>
              <a:t>Falls bedrohliche Ereignisse (z.B. Verluste, Übergriffe) i der erzählten Geschichte auftreten, werden diese gelöst bzw. integriert (</a:t>
            </a:r>
            <a:r>
              <a:rPr lang="de-DE" sz="2400" dirty="0" err="1"/>
              <a:t>contained</a:t>
            </a:r>
            <a:r>
              <a:rPr lang="de-DE" sz="2400" dirty="0"/>
              <a:t>)</a:t>
            </a:r>
          </a:p>
        </p:txBody>
      </p:sp>
      <p:sp>
        <p:nvSpPr>
          <p:cNvPr id="4" name="Fußzeilenplatzhalter 3"/>
          <p:cNvSpPr>
            <a:spLocks noGrp="1"/>
          </p:cNvSpPr>
          <p:nvPr>
            <p:ph type="ftr" sz="quarter" idx="11"/>
          </p:nvPr>
        </p:nvSpPr>
        <p:spPr/>
        <p:txBody>
          <a:bodyPr/>
          <a:lstStyle/>
          <a:p>
            <a:pPr>
              <a:defRPr/>
            </a:pPr>
            <a:endParaRPr lang="de-DE"/>
          </a:p>
        </p:txBody>
      </p:sp>
      <p:sp>
        <p:nvSpPr>
          <p:cNvPr id="5" name="Foliennummernplatzhalter 4"/>
          <p:cNvSpPr>
            <a:spLocks noGrp="1"/>
          </p:cNvSpPr>
          <p:nvPr>
            <p:ph type="sldNum" sz="quarter" idx="12"/>
          </p:nvPr>
        </p:nvSpPr>
        <p:spPr/>
        <p:txBody>
          <a:bodyPr/>
          <a:lstStyle/>
          <a:p>
            <a:pPr>
              <a:defRPr/>
            </a:pPr>
            <a:fld id="{FC5B43A3-0BB4-D346-8602-F8A7198C489C}" type="slidenum">
              <a:rPr lang="de-DE" smtClean="0"/>
              <a:pPr>
                <a:defRPr/>
              </a:pPr>
              <a:t>25</a:t>
            </a:fld>
            <a:endParaRPr lang="de-DE"/>
          </a:p>
        </p:txBody>
      </p:sp>
    </p:spTree>
    <p:extLst>
      <p:ext uri="{BB962C8B-B14F-4D97-AF65-F5344CB8AC3E}">
        <p14:creationId xmlns:p14="http://schemas.microsoft.com/office/powerpoint/2010/main" val="3795969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7E16A-3677-A36C-149F-8222083CDAF8}"/>
              </a:ext>
            </a:extLst>
          </p:cNvPr>
          <p:cNvSpPr>
            <a:spLocks noGrp="1"/>
          </p:cNvSpPr>
          <p:nvPr>
            <p:ph type="title"/>
          </p:nvPr>
        </p:nvSpPr>
        <p:spPr/>
        <p:txBody>
          <a:bodyPr/>
          <a:lstStyle/>
          <a:p>
            <a:endParaRPr lang="de-DE"/>
          </a:p>
        </p:txBody>
      </p:sp>
      <p:pic>
        <p:nvPicPr>
          <p:cNvPr id="4" name="Picture 9" descr="Bild7">
            <a:extLst>
              <a:ext uri="{FF2B5EF4-FFF2-40B4-BE49-F238E27FC236}">
                <a16:creationId xmlns:a16="http://schemas.microsoft.com/office/drawing/2014/main" id="{CF9C5AF6-E2D3-C98F-5494-60A70B370478}"/>
              </a:ext>
            </a:extLst>
          </p:cNvPr>
          <p:cNvPicPr>
            <a:picLocks noChangeAspect="1" noChangeArrowheads="1"/>
          </p:cNvPicPr>
          <p:nvPr/>
        </p:nvPicPr>
        <p:blipFill>
          <a:blip r:embed="rId2"/>
          <a:srcRect/>
          <a:stretch>
            <a:fillRect/>
          </a:stretch>
        </p:blipFill>
        <p:spPr bwMode="auto">
          <a:xfrm>
            <a:off x="1461981" y="1636776"/>
            <a:ext cx="6436819" cy="4601622"/>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99480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5A99009-DD11-CFC5-A5DB-7FBC15EE39B1}"/>
              </a:ext>
            </a:extLst>
          </p:cNvPr>
          <p:cNvSpPr>
            <a:spLocks noGrp="1"/>
          </p:cNvSpPr>
          <p:nvPr>
            <p:ph type="title"/>
          </p:nvPr>
        </p:nvSpPr>
        <p:spPr/>
        <p:txBody>
          <a:bodyPr>
            <a:noAutofit/>
          </a:bodyPr>
          <a:lstStyle/>
          <a:p>
            <a:r>
              <a:rPr lang="de-DE" sz="3200" dirty="0">
                <a:latin typeface="Corbel" charset="0"/>
                <a:ea typeface="MS PGothic" charset="0"/>
              </a:rPr>
              <a:t>Beispiel für eine </a:t>
            </a:r>
            <a:r>
              <a:rPr lang="de-DE" sz="3200" dirty="0">
                <a:solidFill>
                  <a:srgbClr val="008000"/>
                </a:solidFill>
                <a:latin typeface="Corbel" charset="0"/>
                <a:ea typeface="MS PGothic" charset="0"/>
              </a:rPr>
              <a:t>sichere Bindung</a:t>
            </a:r>
            <a:br>
              <a:rPr lang="de-DE" sz="3200" dirty="0">
                <a:latin typeface="Corbel" charset="0"/>
                <a:ea typeface="MS PGothic" charset="0"/>
              </a:rPr>
            </a:br>
            <a:r>
              <a:rPr lang="de-DE" sz="3200" dirty="0">
                <a:latin typeface="Corbel" charset="0"/>
                <a:ea typeface="MS PGothic" charset="0"/>
              </a:rPr>
              <a:t>im AAP Bild “Friedhof”</a:t>
            </a:r>
            <a:endParaRPr lang="de-DE" sz="3200" dirty="0"/>
          </a:p>
        </p:txBody>
      </p:sp>
      <p:sp>
        <p:nvSpPr>
          <p:cNvPr id="7" name="Inhaltsplatzhalter 6">
            <a:extLst>
              <a:ext uri="{FF2B5EF4-FFF2-40B4-BE49-F238E27FC236}">
                <a16:creationId xmlns:a16="http://schemas.microsoft.com/office/drawing/2014/main" id="{7D3D40A0-53DB-3D3E-92BC-A47191601948}"/>
              </a:ext>
            </a:extLst>
          </p:cNvPr>
          <p:cNvSpPr>
            <a:spLocks noGrp="1"/>
          </p:cNvSpPr>
          <p:nvPr>
            <p:ph sz="half" idx="2"/>
          </p:nvPr>
        </p:nvSpPr>
        <p:spPr>
          <a:xfrm>
            <a:off x="1051561" y="4027572"/>
            <a:ext cx="7178040" cy="2199492"/>
          </a:xfrm>
        </p:spPr>
        <p:txBody>
          <a:bodyPr>
            <a:normAutofit/>
          </a:bodyPr>
          <a:lstStyle/>
          <a:p>
            <a:pPr>
              <a:lnSpc>
                <a:spcPct val="80000"/>
              </a:lnSpc>
            </a:pPr>
            <a:r>
              <a:rPr lang="de-DE" sz="2000" i="1" dirty="0">
                <a:latin typeface="Corbel"/>
                <a:ea typeface="Osaka" charset="0"/>
                <a:cs typeface="Corbel"/>
              </a:rPr>
              <a:t>Also hier ist eine wichtige Person verstorben und der Mann vor dem Grab seines Vaters ist sehr traurig und trauert.</a:t>
            </a:r>
            <a:r>
              <a:rPr lang="de-DE" sz="2000" b="1" i="1" dirty="0">
                <a:solidFill>
                  <a:srgbClr val="FF0000"/>
                </a:solidFill>
                <a:latin typeface="Corbel"/>
                <a:ea typeface="Osaka" charset="0"/>
                <a:cs typeface="Corbel"/>
              </a:rPr>
              <a:t> </a:t>
            </a:r>
            <a:r>
              <a:rPr lang="de-DE" sz="2000" i="1" dirty="0">
                <a:latin typeface="Corbel"/>
                <a:ea typeface="Osaka" charset="0"/>
                <a:cs typeface="Corbel"/>
              </a:rPr>
              <a:t> Es ist sehr schwer für ihn, er ist </a:t>
            </a:r>
            <a:r>
              <a:rPr lang="de-DE" sz="2000" i="1" dirty="0">
                <a:solidFill>
                  <a:srgbClr val="FF0000"/>
                </a:solidFill>
                <a:latin typeface="Corbel"/>
                <a:ea typeface="Osaka" charset="0"/>
                <a:cs typeface="Corbel"/>
              </a:rPr>
              <a:t>hoffnungslos</a:t>
            </a:r>
            <a:r>
              <a:rPr lang="de-DE" sz="2000" i="1" dirty="0">
                <a:latin typeface="Corbel"/>
                <a:ea typeface="Osaka" charset="0"/>
                <a:cs typeface="Corbel"/>
              </a:rPr>
              <a:t> und sehr </a:t>
            </a:r>
            <a:r>
              <a:rPr lang="de-DE" sz="2000" i="1" dirty="0">
                <a:solidFill>
                  <a:srgbClr val="FF0000"/>
                </a:solidFill>
                <a:latin typeface="Corbel"/>
                <a:ea typeface="Osaka" charset="0"/>
                <a:cs typeface="Corbel"/>
              </a:rPr>
              <a:t>verzweifelt</a:t>
            </a:r>
            <a:r>
              <a:rPr lang="de-DE" sz="2000" i="1" dirty="0">
                <a:latin typeface="Corbel"/>
                <a:ea typeface="Osaka" charset="0"/>
                <a:cs typeface="Corbel"/>
              </a:rPr>
              <a:t>. </a:t>
            </a:r>
            <a:r>
              <a:rPr lang="de-DE" sz="2000" i="1" dirty="0">
                <a:solidFill>
                  <a:srgbClr val="00B050"/>
                </a:solidFill>
                <a:latin typeface="Corbel"/>
                <a:ea typeface="Osaka" charset="0"/>
                <a:cs typeface="Corbel"/>
              </a:rPr>
              <a:t>Er denkt an die gemeinsame zeit und was ihn mit seinem Vater verbindet</a:t>
            </a:r>
            <a:r>
              <a:rPr lang="de-DE" sz="2000" i="1" dirty="0">
                <a:latin typeface="Corbel"/>
                <a:ea typeface="Osaka" charset="0"/>
                <a:cs typeface="Corbel"/>
              </a:rPr>
              <a:t>. Wenn er am Grabstein ist fühlt er sich sehr einsam.</a:t>
            </a:r>
            <a:r>
              <a:rPr lang="de-DE" sz="2000" i="1" dirty="0">
                <a:solidFill>
                  <a:srgbClr val="00B050"/>
                </a:solidFill>
                <a:latin typeface="Corbel"/>
                <a:ea typeface="Osaka" charset="0"/>
                <a:cs typeface="Corbel"/>
              </a:rPr>
              <a:t> Er vermisst ihn</a:t>
            </a:r>
            <a:r>
              <a:rPr lang="de-DE" sz="2000" i="1" dirty="0">
                <a:latin typeface="Corbel"/>
                <a:ea typeface="Osaka" charset="0"/>
                <a:cs typeface="Corbel"/>
              </a:rPr>
              <a:t> Nach einer Weile verlässt er den Friedhof und </a:t>
            </a:r>
            <a:r>
              <a:rPr lang="de-DE" sz="2000" i="1" u="sng" dirty="0">
                <a:latin typeface="Corbel"/>
                <a:ea typeface="Osaka" charset="0"/>
                <a:cs typeface="Corbel"/>
              </a:rPr>
              <a:t>besucht einen Freund, der ihm beisteht</a:t>
            </a:r>
            <a:r>
              <a:rPr lang="de-DE" sz="2000" i="1" dirty="0">
                <a:latin typeface="Corbel"/>
                <a:ea typeface="Osaka" charset="0"/>
                <a:cs typeface="Corbel"/>
              </a:rPr>
              <a:t>. Eine wirklich traurige Situation.</a:t>
            </a:r>
          </a:p>
          <a:p>
            <a:pPr eaLnBrk="1" hangingPunct="1">
              <a:lnSpc>
                <a:spcPct val="80000"/>
              </a:lnSpc>
              <a:buFontTx/>
              <a:buNone/>
            </a:pPr>
            <a:endParaRPr lang="de-DE" sz="3200" dirty="0">
              <a:latin typeface="Corbel" panose="020B0503020204020204" pitchFamily="34" charset="0"/>
              <a:ea typeface="Osaka" charset="0"/>
              <a:cs typeface="Osaka" charset="0"/>
            </a:endParaRPr>
          </a:p>
          <a:p>
            <a:endParaRPr lang="de-DE" dirty="0"/>
          </a:p>
        </p:txBody>
      </p:sp>
      <p:pic>
        <p:nvPicPr>
          <p:cNvPr id="8" name="Picture 9" descr="Bild7">
            <a:extLst>
              <a:ext uri="{FF2B5EF4-FFF2-40B4-BE49-F238E27FC236}">
                <a16:creationId xmlns:a16="http://schemas.microsoft.com/office/drawing/2014/main" id="{F7D44D65-0612-99BC-098D-D6E481CB3572}"/>
              </a:ext>
            </a:extLst>
          </p:cNvPr>
          <p:cNvPicPr>
            <a:picLocks noChangeAspect="1" noChangeArrowheads="1"/>
          </p:cNvPicPr>
          <p:nvPr/>
        </p:nvPicPr>
        <p:blipFill>
          <a:blip r:embed="rId2"/>
          <a:srcRect/>
          <a:stretch>
            <a:fillRect/>
          </a:stretch>
        </p:blipFill>
        <p:spPr bwMode="auto">
          <a:xfrm>
            <a:off x="3033658" y="1541742"/>
            <a:ext cx="3076683" cy="2199492"/>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96089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2E45E-CE24-2B3D-CFA5-E651B053A92B}"/>
              </a:ext>
            </a:extLst>
          </p:cNvPr>
          <p:cNvSpPr>
            <a:spLocks noGrp="1"/>
          </p:cNvSpPr>
          <p:nvPr>
            <p:ph type="title"/>
          </p:nvPr>
        </p:nvSpPr>
        <p:spPr/>
        <p:txBody>
          <a:bodyPr/>
          <a:lstStyle/>
          <a:p>
            <a:endParaRPr lang="de-DE"/>
          </a:p>
        </p:txBody>
      </p:sp>
      <p:pic>
        <p:nvPicPr>
          <p:cNvPr id="4" name="Picture 2" descr="Carol George, Malcolm West, Odette Pettem (1997). Adult Attachment Projective. All rights reserved.">
            <a:extLst>
              <a:ext uri="{FF2B5EF4-FFF2-40B4-BE49-F238E27FC236}">
                <a16:creationId xmlns:a16="http://schemas.microsoft.com/office/drawing/2014/main" id="{38DAD6F9-E72A-D86F-A10F-6CC603620C3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169049" y="1904660"/>
            <a:ext cx="4805902" cy="3637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60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de-DE" sz="2954" dirty="0">
                <a:latin typeface="Corbel" charset="0"/>
                <a:ea typeface="MS PGothic" charset="0"/>
              </a:rPr>
              <a:t>Beispiel für eine </a:t>
            </a:r>
            <a:r>
              <a:rPr lang="de-DE" sz="2954" dirty="0">
                <a:solidFill>
                  <a:srgbClr val="008000"/>
                </a:solidFill>
                <a:latin typeface="Corbel" charset="0"/>
                <a:ea typeface="MS PGothic" charset="0"/>
              </a:rPr>
              <a:t>sichere Bindung</a:t>
            </a:r>
            <a:br>
              <a:rPr lang="de-DE" sz="2954" dirty="0">
                <a:latin typeface="Corbel" charset="0"/>
                <a:ea typeface="MS PGothic" charset="0"/>
              </a:rPr>
            </a:br>
            <a:r>
              <a:rPr lang="de-DE" sz="2954" dirty="0">
                <a:latin typeface="Corbel" charset="0"/>
                <a:ea typeface="MS PGothic" charset="0"/>
              </a:rPr>
              <a:t>im AAP Bild “Bett”</a:t>
            </a:r>
          </a:p>
        </p:txBody>
      </p:sp>
      <p:sp>
        <p:nvSpPr>
          <p:cNvPr id="55299" name="Inhaltsplatzhalter 1"/>
          <p:cNvSpPr>
            <a:spLocks noGrp="1"/>
          </p:cNvSpPr>
          <p:nvPr>
            <p:ph sz="half" idx="2"/>
          </p:nvPr>
        </p:nvSpPr>
        <p:spPr>
          <a:xfrm>
            <a:off x="457200" y="3326425"/>
            <a:ext cx="4040066" cy="3127131"/>
          </a:xfrm>
        </p:spPr>
        <p:txBody>
          <a:bodyPr>
            <a:normAutofit lnSpcReduction="10000"/>
          </a:bodyPr>
          <a:lstStyle/>
          <a:p>
            <a:pPr marL="0" indent="0" eaLnBrk="1" hangingPunct="1">
              <a:buNone/>
            </a:pPr>
            <a:endParaRPr lang="de-DE" sz="1477" dirty="0">
              <a:latin typeface="Arial" charset="0"/>
              <a:ea typeface="MS PGothic" charset="0"/>
            </a:endParaRPr>
          </a:p>
          <a:p>
            <a:pPr marL="0" indent="0" eaLnBrk="1" hangingPunct="1">
              <a:buNone/>
            </a:pPr>
            <a:r>
              <a:rPr lang="de-DE" sz="1846" i="1" dirty="0">
                <a:latin typeface="Corbel" charset="0"/>
                <a:ea typeface="MS PGothic" charset="0"/>
              </a:rPr>
              <a:t>„Die Mutter bemerkt, dass ihr Kind in der Nacht weint und kommt an sein Bett. Das Kind hatte einen Alptraum und war ängstlich und streckt seine Arme nach der Mutter aus* </a:t>
            </a:r>
            <a:r>
              <a:rPr lang="de-DE" sz="1846" i="1" dirty="0">
                <a:solidFill>
                  <a:srgbClr val="00B050"/>
                </a:solidFill>
                <a:latin typeface="Corbel" charset="0"/>
                <a:ea typeface="MS PGothic" charset="0"/>
              </a:rPr>
              <a:t>Die Mutter umarmt das Kind und tröstet es</a:t>
            </a:r>
            <a:r>
              <a:rPr lang="de-DE" sz="1846" i="1" dirty="0">
                <a:latin typeface="Corbel" charset="0"/>
                <a:ea typeface="MS PGothic" charset="0"/>
              </a:rPr>
              <a:t>**. Das Kind beruhigt sich und fühlt sich besser. </a:t>
            </a:r>
            <a:r>
              <a:rPr lang="de-DE" sz="1846" i="1" dirty="0">
                <a:solidFill>
                  <a:srgbClr val="00B050"/>
                </a:solidFill>
                <a:latin typeface="Corbel" charset="0"/>
                <a:ea typeface="MS PGothic" charset="0"/>
              </a:rPr>
              <a:t>Sie kuscheln ein bisschen und die Mutter gibt ihm einen Kuss.</a:t>
            </a:r>
            <a:r>
              <a:rPr lang="de-DE" sz="1846" i="1" dirty="0">
                <a:latin typeface="Corbel" charset="0"/>
                <a:ea typeface="MS PGothic" charset="0"/>
              </a:rPr>
              <a:t> Dann schläft das Kind wieder ein”</a:t>
            </a:r>
            <a:endParaRPr lang="de-DE" sz="1477" dirty="0">
              <a:latin typeface="Arial" charset="0"/>
              <a:ea typeface="MS PGothic" charset="0"/>
              <a:sym typeface="Wingdings" charset="0"/>
            </a:endParaRPr>
          </a:p>
        </p:txBody>
      </p:sp>
      <p:sp>
        <p:nvSpPr>
          <p:cNvPr id="55300" name="Textplatzhalter 2"/>
          <p:cNvSpPr>
            <a:spLocks noGrp="1"/>
          </p:cNvSpPr>
          <p:nvPr>
            <p:ph type="body" sz="quarter" idx="3"/>
          </p:nvPr>
        </p:nvSpPr>
        <p:spPr>
          <a:xfrm>
            <a:off x="4645271" y="1680796"/>
            <a:ext cx="4041531" cy="590550"/>
          </a:xfrm>
        </p:spPr>
        <p:txBody>
          <a:bodyPr/>
          <a:lstStyle/>
          <a:p>
            <a:pPr algn="ctr"/>
            <a:r>
              <a:rPr lang="de-DE" dirty="0">
                <a:latin typeface="Corbel" charset="0"/>
                <a:ea typeface="MS PGothic" charset="0"/>
              </a:rPr>
              <a:t>Hohe </a:t>
            </a:r>
            <a:r>
              <a:rPr lang="de-DE" dirty="0" err="1"/>
              <a:t>Synchronizität</a:t>
            </a:r>
            <a:endParaRPr lang="de-DE" dirty="0">
              <a:latin typeface="Corbel" charset="0"/>
              <a:ea typeface="MS PGothic" charset="0"/>
            </a:endParaRPr>
          </a:p>
        </p:txBody>
      </p:sp>
      <p:sp>
        <p:nvSpPr>
          <p:cNvPr id="55301" name="Inhaltsplatzhalter 3"/>
          <p:cNvSpPr>
            <a:spLocks noGrp="1"/>
          </p:cNvSpPr>
          <p:nvPr>
            <p:ph sz="quarter" idx="4"/>
          </p:nvPr>
        </p:nvSpPr>
        <p:spPr>
          <a:xfrm>
            <a:off x="4645271" y="2271349"/>
            <a:ext cx="4147038" cy="4111869"/>
          </a:xfrm>
        </p:spPr>
        <p:txBody>
          <a:bodyPr>
            <a:normAutofit lnSpcReduction="10000"/>
          </a:bodyPr>
          <a:lstStyle/>
          <a:p>
            <a:r>
              <a:rPr lang="de-DE" dirty="0">
                <a:latin typeface="Corbel" charset="0"/>
                <a:ea typeface="MS PGothic" charset="0"/>
              </a:rPr>
              <a:t>beurteilt das Ausmaß, in dem die Personen in dyadischen Bildern in einer </a:t>
            </a:r>
            <a:r>
              <a:rPr lang="de-DE" dirty="0" err="1">
                <a:latin typeface="Corbel" charset="0"/>
                <a:ea typeface="MS PGothic" charset="0"/>
              </a:rPr>
              <a:t>kontingenten</a:t>
            </a:r>
            <a:r>
              <a:rPr lang="de-DE" dirty="0">
                <a:latin typeface="Corbel" charset="0"/>
                <a:ea typeface="MS PGothic" charset="0"/>
              </a:rPr>
              <a:t>, wechselseitigen, freudigen Beziehung stehend dargestellt werden</a:t>
            </a:r>
          </a:p>
          <a:p>
            <a:endParaRPr lang="de-DE" dirty="0">
              <a:latin typeface="Corbel" charset="0"/>
              <a:ea typeface="MS PGothic" charset="0"/>
            </a:endParaRPr>
          </a:p>
          <a:p>
            <a:r>
              <a:rPr lang="de-DE" dirty="0">
                <a:latin typeface="Corbel" charset="0"/>
                <a:ea typeface="MS PGothic" charset="0"/>
              </a:rPr>
              <a:t>Zielkorrigierte Partnerschaft (</a:t>
            </a:r>
            <a:r>
              <a:rPr lang="de-DE" dirty="0" err="1">
                <a:latin typeface="Corbel" charset="0"/>
                <a:ea typeface="MS PGothic" charset="0"/>
              </a:rPr>
              <a:t>Bowlby</a:t>
            </a:r>
            <a:r>
              <a:rPr lang="de-DE" dirty="0">
                <a:latin typeface="Corbel" charset="0"/>
                <a:ea typeface="MS PGothic" charset="0"/>
              </a:rPr>
              <a:t>, 1969)</a:t>
            </a:r>
            <a:endParaRPr lang="de-DE" dirty="0">
              <a:latin typeface="Calibri" charset="0"/>
              <a:ea typeface="MS PGothic" charset="0"/>
            </a:endParaRPr>
          </a:p>
        </p:txBody>
      </p:sp>
      <p:sp>
        <p:nvSpPr>
          <p:cNvPr id="55302" name="Foliennummernplatzhalt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954">
                <a:solidFill>
                  <a:schemeClr val="tx1"/>
                </a:solidFill>
                <a:latin typeface="Calibri" charset="0"/>
                <a:ea typeface="MS PGothic" charset="0"/>
                <a:cs typeface="MS PGothic" charset="0"/>
              </a:defRPr>
            </a:lvl1pPr>
            <a:lvl2pPr>
              <a:defRPr sz="2585">
                <a:solidFill>
                  <a:schemeClr val="tx1"/>
                </a:solidFill>
                <a:latin typeface="Calibri" charset="0"/>
                <a:ea typeface="MS PGothic" charset="0"/>
                <a:cs typeface="MS PGothic" charset="0"/>
              </a:defRPr>
            </a:lvl2pPr>
            <a:lvl3pPr>
              <a:defRPr sz="2215">
                <a:solidFill>
                  <a:schemeClr val="tx1"/>
                </a:solidFill>
                <a:latin typeface="Calibri" charset="0"/>
                <a:ea typeface="MS PGothic" charset="0"/>
                <a:cs typeface="MS PGothic" charset="0"/>
              </a:defRPr>
            </a:lvl3pPr>
            <a:lvl4pPr>
              <a:defRPr sz="1846">
                <a:solidFill>
                  <a:schemeClr val="tx1"/>
                </a:solidFill>
                <a:latin typeface="Calibri" charset="0"/>
                <a:ea typeface="MS PGothic" charset="0"/>
                <a:cs typeface="MS PGothic" charset="0"/>
              </a:defRPr>
            </a:lvl4pPr>
            <a:lvl5pPr>
              <a:defRPr sz="1846">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1846">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1846">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1846">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1846">
                <a:solidFill>
                  <a:schemeClr val="tx1"/>
                </a:solidFill>
                <a:latin typeface="Calibri" charset="0"/>
                <a:ea typeface="MS PGothic" charset="0"/>
                <a:cs typeface="MS PGothic" charset="0"/>
              </a:defRPr>
            </a:lvl9pPr>
          </a:lstStyle>
          <a:p>
            <a:fld id="{CAD6C028-376D-DE4C-8F81-D415B5255F22}" type="slidenum">
              <a:rPr lang="de-DE" sz="1108">
                <a:latin typeface="Arial Black" charset="0"/>
              </a:rPr>
              <a:pPr/>
              <a:t>29</a:t>
            </a:fld>
            <a:endParaRPr lang="de-DE" sz="1108">
              <a:latin typeface="Arial Black" charset="0"/>
            </a:endParaRPr>
          </a:p>
        </p:txBody>
      </p:sp>
      <p:pic>
        <p:nvPicPr>
          <p:cNvPr id="55303" name="Picture 2" descr="Carol George, Malcolm West, Odette Pettem (1997). Adult Attachment Projective. All rights reserve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385" y="1619251"/>
            <a:ext cx="2562958" cy="195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69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Corbel"/>
                <a:cs typeface="Corbel"/>
              </a:rPr>
              <a:t>Übersicht</a:t>
            </a:r>
          </a:p>
        </p:txBody>
      </p:sp>
      <p:sp>
        <p:nvSpPr>
          <p:cNvPr id="3" name="Inhaltsplatzhalter 2"/>
          <p:cNvSpPr>
            <a:spLocks noGrp="1"/>
          </p:cNvSpPr>
          <p:nvPr>
            <p:ph idx="1"/>
          </p:nvPr>
        </p:nvSpPr>
        <p:spPr>
          <a:xfrm>
            <a:off x="457200" y="1600201"/>
            <a:ext cx="8229600" cy="3643132"/>
          </a:xfrm>
        </p:spPr>
        <p:txBody>
          <a:bodyPr/>
          <a:lstStyle/>
          <a:p>
            <a:r>
              <a:rPr lang="de-DE" dirty="0">
                <a:latin typeface="Corbel"/>
                <a:cs typeface="Corbel"/>
              </a:rPr>
              <a:t>Auswirkungen von Verlust  und Trauer auf die weitere Entwicklung</a:t>
            </a:r>
          </a:p>
          <a:p>
            <a:r>
              <a:rPr lang="de-DE" dirty="0">
                <a:solidFill>
                  <a:schemeClr val="bg1">
                    <a:lumMod val="75000"/>
                  </a:schemeClr>
                </a:solidFill>
                <a:latin typeface="Corbel"/>
                <a:cs typeface="Corbel"/>
              </a:rPr>
              <a:t>Unverarbeitete Verlusterfahrungen und Psychopathologie</a:t>
            </a:r>
          </a:p>
          <a:p>
            <a:r>
              <a:rPr lang="de-DE" dirty="0">
                <a:solidFill>
                  <a:schemeClr val="bg1">
                    <a:lumMod val="75000"/>
                  </a:schemeClr>
                </a:solidFill>
                <a:latin typeface="Corbel"/>
                <a:cs typeface="Corbel"/>
              </a:rPr>
              <a:t>Veränderung durch Psychotherapie</a:t>
            </a:r>
          </a:p>
          <a:p>
            <a:endParaRPr lang="de-DE" dirty="0"/>
          </a:p>
          <a:p>
            <a:endParaRPr lang="de-DE" dirty="0"/>
          </a:p>
        </p:txBody>
      </p:sp>
    </p:spTree>
    <p:extLst>
      <p:ext uri="{BB962C8B-B14F-4D97-AF65-F5344CB8AC3E}">
        <p14:creationId xmlns:p14="http://schemas.microsoft.com/office/powerpoint/2010/main" val="319937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91137-E9F9-BB49-97B8-A8C056ABDDC0}"/>
              </a:ext>
            </a:extLst>
          </p:cNvPr>
          <p:cNvSpPr>
            <a:spLocks noGrp="1"/>
          </p:cNvSpPr>
          <p:nvPr>
            <p:ph type="title"/>
          </p:nvPr>
        </p:nvSpPr>
        <p:spPr/>
        <p:txBody>
          <a:bodyPr/>
          <a:lstStyle/>
          <a:p>
            <a:r>
              <a:rPr lang="de-DE" sz="4000" dirty="0"/>
              <a:t>Neues Forschungsfeld: Synchronie</a:t>
            </a:r>
          </a:p>
        </p:txBody>
      </p:sp>
      <p:pic>
        <p:nvPicPr>
          <p:cNvPr id="4" name="Grafik 3">
            <a:extLst>
              <a:ext uri="{FF2B5EF4-FFF2-40B4-BE49-F238E27FC236}">
                <a16:creationId xmlns:a16="http://schemas.microsoft.com/office/drawing/2014/main" id="{6788F79D-EE7A-384E-98B8-5EC5AEEFAC6F}"/>
              </a:ext>
            </a:extLst>
          </p:cNvPr>
          <p:cNvPicPr>
            <a:picLocks noChangeAspect="1"/>
          </p:cNvPicPr>
          <p:nvPr/>
        </p:nvPicPr>
        <p:blipFill>
          <a:blip r:embed="rId3"/>
          <a:stretch>
            <a:fillRect/>
          </a:stretch>
        </p:blipFill>
        <p:spPr>
          <a:xfrm>
            <a:off x="179512" y="2060847"/>
            <a:ext cx="4123727" cy="2736305"/>
          </a:xfrm>
          <a:prstGeom prst="rect">
            <a:avLst/>
          </a:prstGeom>
        </p:spPr>
      </p:pic>
      <p:pic>
        <p:nvPicPr>
          <p:cNvPr id="5" name="Grafik 4">
            <a:extLst>
              <a:ext uri="{FF2B5EF4-FFF2-40B4-BE49-F238E27FC236}">
                <a16:creationId xmlns:a16="http://schemas.microsoft.com/office/drawing/2014/main" id="{24833DC0-817A-9346-BC4B-0C633CB30C33}"/>
              </a:ext>
            </a:extLst>
          </p:cNvPr>
          <p:cNvPicPr>
            <a:picLocks noChangeAspect="1"/>
          </p:cNvPicPr>
          <p:nvPr/>
        </p:nvPicPr>
        <p:blipFill>
          <a:blip r:embed="rId4"/>
          <a:stretch>
            <a:fillRect/>
          </a:stretch>
        </p:blipFill>
        <p:spPr>
          <a:xfrm>
            <a:off x="1612900" y="4864100"/>
            <a:ext cx="5407372" cy="1821797"/>
          </a:xfrm>
          <a:prstGeom prst="rect">
            <a:avLst/>
          </a:prstGeom>
        </p:spPr>
      </p:pic>
      <p:pic>
        <p:nvPicPr>
          <p:cNvPr id="6" name="Grafik 5">
            <a:extLst>
              <a:ext uri="{FF2B5EF4-FFF2-40B4-BE49-F238E27FC236}">
                <a16:creationId xmlns:a16="http://schemas.microsoft.com/office/drawing/2014/main" id="{A5ACB0FB-CB26-C342-B3AD-3B8FDDDF9475}"/>
              </a:ext>
            </a:extLst>
          </p:cNvPr>
          <p:cNvPicPr>
            <a:picLocks noChangeAspect="1"/>
          </p:cNvPicPr>
          <p:nvPr/>
        </p:nvPicPr>
        <p:blipFill>
          <a:blip r:embed="rId5"/>
          <a:stretch>
            <a:fillRect/>
          </a:stretch>
        </p:blipFill>
        <p:spPr>
          <a:xfrm>
            <a:off x="5029461" y="1436230"/>
            <a:ext cx="3935027" cy="3452986"/>
          </a:xfrm>
          <a:prstGeom prst="rect">
            <a:avLst/>
          </a:prstGeom>
        </p:spPr>
      </p:pic>
      <p:pic>
        <p:nvPicPr>
          <p:cNvPr id="7" name="Bild 11">
            <a:extLst>
              <a:ext uri="{FF2B5EF4-FFF2-40B4-BE49-F238E27FC236}">
                <a16:creationId xmlns:a16="http://schemas.microsoft.com/office/drawing/2014/main" id="{289E48B6-9988-184C-B125-1B938971C30F}"/>
              </a:ext>
            </a:extLst>
          </p:cNvPr>
          <p:cNvPicPr>
            <a:picLocks noChangeAspect="1"/>
          </p:cNvPicPr>
          <p:nvPr/>
        </p:nvPicPr>
        <p:blipFill>
          <a:blip r:embed="rId6"/>
          <a:stretch>
            <a:fillRect/>
          </a:stretch>
        </p:blipFill>
        <p:spPr>
          <a:xfrm>
            <a:off x="3540000" y="2377725"/>
            <a:ext cx="1149079" cy="1652954"/>
          </a:xfrm>
          <a:prstGeom prst="rect">
            <a:avLst/>
          </a:prstGeom>
        </p:spPr>
      </p:pic>
    </p:spTree>
    <p:extLst>
      <p:ext uri="{BB962C8B-B14F-4D97-AF65-F5344CB8AC3E}">
        <p14:creationId xmlns:p14="http://schemas.microsoft.com/office/powerpoint/2010/main" val="2123585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3E448-D361-9449-9058-C605FA5224DD}"/>
              </a:ext>
            </a:extLst>
          </p:cNvPr>
          <p:cNvSpPr>
            <a:spLocks noGrp="1"/>
          </p:cNvSpPr>
          <p:nvPr>
            <p:ph type="title"/>
          </p:nvPr>
        </p:nvSpPr>
        <p:spPr/>
        <p:txBody>
          <a:bodyPr>
            <a:normAutofit fontScale="90000"/>
          </a:bodyPr>
          <a:lstStyle/>
          <a:p>
            <a:r>
              <a:rPr lang="de-DE" sz="3600" dirty="0"/>
              <a:t>Vier Beobachtungsebenen </a:t>
            </a:r>
            <a:br>
              <a:rPr lang="de-DE" sz="3600" dirty="0"/>
            </a:br>
            <a:r>
              <a:rPr lang="de-DE" sz="3600" dirty="0"/>
              <a:t>menschlicher </a:t>
            </a:r>
            <a:r>
              <a:rPr lang="de-DE" sz="3600" dirty="0" err="1"/>
              <a:t>Synchronität</a:t>
            </a:r>
            <a:endParaRPr lang="de-DE" sz="3600" dirty="0"/>
          </a:p>
        </p:txBody>
      </p:sp>
      <p:sp>
        <p:nvSpPr>
          <p:cNvPr id="3" name="Inhaltsplatzhalter 2">
            <a:extLst>
              <a:ext uri="{FF2B5EF4-FFF2-40B4-BE49-F238E27FC236}">
                <a16:creationId xmlns:a16="http://schemas.microsoft.com/office/drawing/2014/main" id="{59DF82A9-60ED-1940-81F1-789C6C774362}"/>
              </a:ext>
            </a:extLst>
          </p:cNvPr>
          <p:cNvSpPr>
            <a:spLocks noGrp="1"/>
          </p:cNvSpPr>
          <p:nvPr>
            <p:ph idx="1"/>
          </p:nvPr>
        </p:nvSpPr>
        <p:spPr>
          <a:xfrm>
            <a:off x="251520" y="1981200"/>
            <a:ext cx="7772400" cy="4114800"/>
          </a:xfrm>
        </p:spPr>
        <p:txBody>
          <a:bodyPr/>
          <a:lstStyle/>
          <a:p>
            <a:r>
              <a:rPr lang="de-DE" sz="2400" dirty="0"/>
              <a:t>Verhalten</a:t>
            </a:r>
          </a:p>
          <a:p>
            <a:r>
              <a:rPr lang="de-DE" sz="2400" dirty="0"/>
              <a:t>Autonomes System </a:t>
            </a:r>
          </a:p>
          <a:p>
            <a:r>
              <a:rPr lang="de-DE" sz="2400" dirty="0"/>
              <a:t>Hormone </a:t>
            </a:r>
          </a:p>
          <a:p>
            <a:r>
              <a:rPr lang="de-DE" sz="2400" dirty="0"/>
              <a:t>Gehirn</a:t>
            </a:r>
          </a:p>
          <a:p>
            <a:endParaRPr lang="de-DE" sz="2400" dirty="0"/>
          </a:p>
          <a:p>
            <a:r>
              <a:rPr lang="de-DE" sz="2400" dirty="0"/>
              <a:t>Eltern</a:t>
            </a:r>
          </a:p>
          <a:p>
            <a:r>
              <a:rPr lang="de-DE" sz="2400" dirty="0"/>
              <a:t>Partnern</a:t>
            </a:r>
          </a:p>
          <a:p>
            <a:r>
              <a:rPr lang="de-DE" sz="2400" dirty="0"/>
              <a:t>Freunden</a:t>
            </a:r>
          </a:p>
          <a:p>
            <a:r>
              <a:rPr lang="de-DE" sz="2400" dirty="0"/>
              <a:t>Fremdem</a:t>
            </a:r>
          </a:p>
        </p:txBody>
      </p:sp>
      <p:pic>
        <p:nvPicPr>
          <p:cNvPr id="4" name="Grafik 3">
            <a:extLst>
              <a:ext uri="{FF2B5EF4-FFF2-40B4-BE49-F238E27FC236}">
                <a16:creationId xmlns:a16="http://schemas.microsoft.com/office/drawing/2014/main" id="{30F0FAF3-2770-6D48-995E-CF1C36E16478}"/>
              </a:ext>
            </a:extLst>
          </p:cNvPr>
          <p:cNvPicPr>
            <a:picLocks noChangeAspect="1"/>
          </p:cNvPicPr>
          <p:nvPr/>
        </p:nvPicPr>
        <p:blipFill>
          <a:blip r:embed="rId2"/>
          <a:stretch>
            <a:fillRect/>
          </a:stretch>
        </p:blipFill>
        <p:spPr>
          <a:xfrm>
            <a:off x="3138381" y="2204864"/>
            <a:ext cx="5754099" cy="1569300"/>
          </a:xfrm>
          <a:prstGeom prst="rect">
            <a:avLst/>
          </a:prstGeom>
        </p:spPr>
      </p:pic>
      <p:pic>
        <p:nvPicPr>
          <p:cNvPr id="5" name="Grafik 4">
            <a:extLst>
              <a:ext uri="{FF2B5EF4-FFF2-40B4-BE49-F238E27FC236}">
                <a16:creationId xmlns:a16="http://schemas.microsoft.com/office/drawing/2014/main" id="{74A5EDB7-A19A-0044-8925-7FF54B79388F}"/>
              </a:ext>
            </a:extLst>
          </p:cNvPr>
          <p:cNvPicPr>
            <a:picLocks noChangeAspect="1"/>
          </p:cNvPicPr>
          <p:nvPr/>
        </p:nvPicPr>
        <p:blipFill>
          <a:blip r:embed="rId3"/>
          <a:stretch>
            <a:fillRect/>
          </a:stretch>
        </p:blipFill>
        <p:spPr>
          <a:xfrm>
            <a:off x="2699792" y="3774163"/>
            <a:ext cx="648072" cy="2894721"/>
          </a:xfrm>
          <a:prstGeom prst="rect">
            <a:avLst/>
          </a:prstGeom>
        </p:spPr>
      </p:pic>
      <p:pic>
        <p:nvPicPr>
          <p:cNvPr id="6" name="Grafik 5">
            <a:extLst>
              <a:ext uri="{FF2B5EF4-FFF2-40B4-BE49-F238E27FC236}">
                <a16:creationId xmlns:a16="http://schemas.microsoft.com/office/drawing/2014/main" id="{3D9F2C7C-0077-3740-8C32-849826FAE140}"/>
              </a:ext>
            </a:extLst>
          </p:cNvPr>
          <p:cNvPicPr>
            <a:picLocks noChangeAspect="1"/>
          </p:cNvPicPr>
          <p:nvPr/>
        </p:nvPicPr>
        <p:blipFill>
          <a:blip r:embed="rId4"/>
          <a:stretch>
            <a:fillRect/>
          </a:stretch>
        </p:blipFill>
        <p:spPr>
          <a:xfrm>
            <a:off x="4572000" y="4280283"/>
            <a:ext cx="4038600" cy="1409700"/>
          </a:xfrm>
          <a:prstGeom prst="rect">
            <a:avLst/>
          </a:prstGeom>
        </p:spPr>
      </p:pic>
    </p:spTree>
    <p:extLst>
      <p:ext uri="{BB962C8B-B14F-4D97-AF65-F5344CB8AC3E}">
        <p14:creationId xmlns:p14="http://schemas.microsoft.com/office/powerpoint/2010/main" val="2911610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85800" y="404664"/>
            <a:ext cx="7772400" cy="1143000"/>
          </a:xfrm>
        </p:spPr>
        <p:txBody>
          <a:bodyPr/>
          <a:lstStyle/>
          <a:p>
            <a:r>
              <a:rPr lang="de-DE" sz="3600" dirty="0">
                <a:latin typeface="Corbel"/>
                <a:cs typeface="Corbel"/>
              </a:rPr>
              <a:t>Studien zu Synchronie und Bindung</a:t>
            </a:r>
          </a:p>
        </p:txBody>
      </p:sp>
      <p:sp>
        <p:nvSpPr>
          <p:cNvPr id="4" name="Inhaltsplatzhalter 3"/>
          <p:cNvSpPr>
            <a:spLocks noGrp="1"/>
          </p:cNvSpPr>
          <p:nvPr>
            <p:ph idx="1"/>
          </p:nvPr>
        </p:nvSpPr>
        <p:spPr>
          <a:xfrm>
            <a:off x="457200" y="1535301"/>
            <a:ext cx="8229600" cy="4712677"/>
          </a:xfrm>
          <a:ln>
            <a:noFill/>
          </a:ln>
        </p:spPr>
        <p:txBody>
          <a:bodyPr/>
          <a:lstStyle/>
          <a:p>
            <a:r>
              <a:rPr lang="de-DE" dirty="0">
                <a:latin typeface="Corbel"/>
                <a:cs typeface="Corbel"/>
              </a:rPr>
              <a:t>signifikante Zusammenhänge zwischen interaktioneller Synchronie und Bindung bei Kindern </a:t>
            </a:r>
          </a:p>
          <a:p>
            <a:r>
              <a:rPr lang="de-DE" dirty="0">
                <a:latin typeface="Corbel"/>
                <a:cs typeface="Corbel"/>
                <a:sym typeface="Wingdings" pitchFamily="2" charset="2"/>
              </a:rPr>
              <a:t> </a:t>
            </a:r>
            <a:r>
              <a:rPr lang="de-DE" dirty="0">
                <a:latin typeface="Corbel"/>
                <a:cs typeface="Corbel"/>
              </a:rPr>
              <a:t>Eine </a:t>
            </a:r>
            <a:r>
              <a:rPr lang="de-DE" b="1" dirty="0">
                <a:latin typeface="Corbel"/>
                <a:cs typeface="Corbel"/>
              </a:rPr>
              <a:t>höhere interaktionelle Synchronie </a:t>
            </a:r>
            <a:r>
              <a:rPr lang="de-DE" dirty="0">
                <a:latin typeface="Corbel"/>
                <a:cs typeface="Corbel"/>
              </a:rPr>
              <a:t>ist mit </a:t>
            </a:r>
            <a:r>
              <a:rPr lang="de-DE" b="1" dirty="0">
                <a:latin typeface="Corbel"/>
                <a:cs typeface="Corbel"/>
              </a:rPr>
              <a:t>Bindungssicherheit</a:t>
            </a:r>
            <a:r>
              <a:rPr lang="de-DE" dirty="0">
                <a:latin typeface="Corbel"/>
                <a:cs typeface="Corbel"/>
              </a:rPr>
              <a:t> assoziiert</a:t>
            </a:r>
          </a:p>
          <a:p>
            <a:pPr lvl="1"/>
            <a:r>
              <a:rPr lang="de-DE" sz="2400" dirty="0">
                <a:latin typeface="Corbel"/>
                <a:cs typeface="Corbel"/>
              </a:rPr>
              <a:t>(De Wolff &amp; Van </a:t>
            </a:r>
            <a:r>
              <a:rPr lang="de-DE" sz="2400" dirty="0" err="1">
                <a:latin typeface="Corbel"/>
                <a:cs typeface="Corbel"/>
              </a:rPr>
              <a:t>IJzendoorn</a:t>
            </a:r>
            <a:r>
              <a:rPr lang="de-DE" sz="2400" dirty="0">
                <a:latin typeface="Corbel"/>
                <a:cs typeface="Corbel"/>
              </a:rPr>
              <a:t>, 1997 ; Isabella, </a:t>
            </a:r>
            <a:r>
              <a:rPr lang="de-DE" sz="2400" dirty="0" err="1">
                <a:latin typeface="Corbel"/>
                <a:cs typeface="Corbel"/>
              </a:rPr>
              <a:t>Belsky</a:t>
            </a:r>
            <a:r>
              <a:rPr lang="de-DE" sz="2400" dirty="0">
                <a:latin typeface="Corbel"/>
                <a:cs typeface="Corbel"/>
              </a:rPr>
              <a:t>, &amp; Von Eye, 1989 ; </a:t>
            </a:r>
            <a:r>
              <a:rPr lang="de-DE" sz="2400" dirty="0" err="1">
                <a:latin typeface="Corbel"/>
                <a:cs typeface="Corbel"/>
              </a:rPr>
              <a:t>Jaffe</a:t>
            </a:r>
            <a:r>
              <a:rPr lang="de-DE" sz="2400" dirty="0">
                <a:latin typeface="Corbel"/>
                <a:cs typeface="Corbel"/>
              </a:rPr>
              <a:t>, Beebe, Feldstein, </a:t>
            </a:r>
            <a:r>
              <a:rPr lang="de-DE" sz="2400" dirty="0" err="1">
                <a:latin typeface="Corbel"/>
                <a:cs typeface="Corbel"/>
              </a:rPr>
              <a:t>Crown</a:t>
            </a:r>
            <a:r>
              <a:rPr lang="de-DE" sz="2400" dirty="0">
                <a:latin typeface="Corbel"/>
                <a:cs typeface="Corbel"/>
              </a:rPr>
              <a:t>, &amp; </a:t>
            </a:r>
            <a:r>
              <a:rPr lang="de-DE" sz="2400" dirty="0" err="1">
                <a:latin typeface="Corbel"/>
                <a:cs typeface="Corbel"/>
              </a:rPr>
              <a:t>Jasnow</a:t>
            </a:r>
            <a:r>
              <a:rPr lang="de-DE" sz="2400" dirty="0">
                <a:latin typeface="Corbel"/>
                <a:cs typeface="Corbel"/>
              </a:rPr>
              <a:t>, 2001 ; Lundy, 2002 , 2003 ) </a:t>
            </a:r>
          </a:p>
          <a:p>
            <a:pPr lvl="1"/>
            <a:endParaRPr lang="en-US" sz="1477" dirty="0">
              <a:latin typeface="Corbel"/>
              <a:cs typeface="Corbel"/>
            </a:endParaRPr>
          </a:p>
        </p:txBody>
      </p:sp>
      <p:sp>
        <p:nvSpPr>
          <p:cNvPr id="2" name="Foliennummernplatzhalter 1"/>
          <p:cNvSpPr>
            <a:spLocks noGrp="1"/>
          </p:cNvSpPr>
          <p:nvPr>
            <p:ph type="sldNum" sz="quarter" idx="12"/>
          </p:nvPr>
        </p:nvSpPr>
        <p:spPr/>
        <p:txBody>
          <a:bodyPr/>
          <a:lstStyle/>
          <a:p>
            <a:fld id="{160056C1-71B5-5949-AFB7-C1A8453A8BE9}" type="slidenum">
              <a:rPr lang="de-DE" smtClean="0"/>
              <a:pPr/>
              <a:t>32</a:t>
            </a:fld>
            <a:endParaRPr lang="de-DE"/>
          </a:p>
        </p:txBody>
      </p:sp>
    </p:spTree>
    <p:extLst>
      <p:ext uri="{BB962C8B-B14F-4D97-AF65-F5344CB8AC3E}">
        <p14:creationId xmlns:p14="http://schemas.microsoft.com/office/powerpoint/2010/main" val="4027745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el 1"/>
          <p:cNvSpPr>
            <a:spLocks noGrp="1"/>
          </p:cNvSpPr>
          <p:nvPr>
            <p:ph type="title"/>
          </p:nvPr>
        </p:nvSpPr>
        <p:spPr>
          <a:xfrm>
            <a:off x="685800" y="260350"/>
            <a:ext cx="7772400" cy="720725"/>
          </a:xfrm>
        </p:spPr>
        <p:txBody>
          <a:bodyPr>
            <a:normAutofit/>
          </a:bodyPr>
          <a:lstStyle/>
          <a:p>
            <a:r>
              <a:rPr lang="de-DE" sz="3600" dirty="0"/>
              <a:t>Desorganisierte Bindung</a:t>
            </a:r>
          </a:p>
        </p:txBody>
      </p:sp>
      <p:sp>
        <p:nvSpPr>
          <p:cNvPr id="41986" name="Rechteck 2"/>
          <p:cNvSpPr>
            <a:spLocks noChangeArrowheads="1"/>
          </p:cNvSpPr>
          <p:nvPr/>
        </p:nvSpPr>
        <p:spPr bwMode="auto">
          <a:xfrm>
            <a:off x="250825" y="1052513"/>
            <a:ext cx="8469429" cy="4955203"/>
          </a:xfrm>
          <a:prstGeom prst="rect">
            <a:avLst/>
          </a:prstGeom>
          <a:noFill/>
          <a:ln w="9525">
            <a:noFill/>
            <a:miter lim="800000"/>
            <a:headEnd/>
            <a:tailEnd/>
          </a:ln>
        </p:spPr>
        <p:txBody>
          <a:bodyPr wrap="square">
            <a:prstTxWarp prst="textNoShape">
              <a:avLst/>
            </a:prstTxWarp>
            <a:spAutoFit/>
          </a:bodyPr>
          <a:lstStyle/>
          <a:p>
            <a:pPr marL="342900" indent="-342900" eaLnBrk="1" hangingPunct="1">
              <a:buFont typeface="Arial" pitchFamily="-105" charset="0"/>
              <a:buChar char="•"/>
            </a:pPr>
            <a:r>
              <a:rPr lang="de-DE" sz="3200" dirty="0">
                <a:latin typeface="Corbel" panose="020B0503020204020204" pitchFamily="34" charset="0"/>
              </a:rPr>
              <a:t>Kinder zeigen in Anwesenheit der Bindungsfigur </a:t>
            </a:r>
          </a:p>
          <a:p>
            <a:pPr marL="800100" lvl="1" indent="-342900" eaLnBrk="1" hangingPunct="1">
              <a:buFont typeface="Arial" pitchFamily="-105" charset="0"/>
              <a:buChar char="•"/>
            </a:pPr>
            <a:r>
              <a:rPr lang="de-DE" sz="2800" dirty="0">
                <a:latin typeface="Corbel" panose="020B0503020204020204" pitchFamily="34" charset="0"/>
              </a:rPr>
              <a:t>unvereinbare Verhaltensweisen </a:t>
            </a:r>
            <a:br>
              <a:rPr lang="de-DE" sz="2800" dirty="0">
                <a:latin typeface="Corbel" panose="020B0503020204020204" pitchFamily="34" charset="0"/>
              </a:rPr>
            </a:br>
            <a:r>
              <a:rPr lang="de-DE" sz="2800" dirty="0">
                <a:latin typeface="Corbel" panose="020B0503020204020204" pitchFamily="34" charset="0"/>
              </a:rPr>
              <a:t>(Nähe suchen und auf den Boden werfen; </a:t>
            </a:r>
            <a:br>
              <a:rPr lang="de-DE" sz="2800" dirty="0">
                <a:latin typeface="Corbel" panose="020B0503020204020204" pitchFamily="34" charset="0"/>
              </a:rPr>
            </a:br>
            <a:r>
              <a:rPr lang="de-DE" sz="2800" dirty="0">
                <a:latin typeface="Corbel" panose="020B0503020204020204" pitchFamily="34" charset="0"/>
              </a:rPr>
              <a:t>Schreien und Weglaufen) </a:t>
            </a:r>
          </a:p>
          <a:p>
            <a:pPr marL="800100" lvl="1" indent="-342900" eaLnBrk="1" hangingPunct="1">
              <a:buFont typeface="Arial" pitchFamily="-105" charset="0"/>
              <a:buChar char="•"/>
            </a:pPr>
            <a:r>
              <a:rPr lang="de-DE" sz="2800" dirty="0">
                <a:latin typeface="Corbel" panose="020B0503020204020204" pitchFamily="34" charset="0"/>
              </a:rPr>
              <a:t>stereotype Bewegungen nach dem Aufsuchen von Nähe, </a:t>
            </a:r>
          </a:p>
          <a:p>
            <a:pPr marL="800100" lvl="1" indent="-342900" eaLnBrk="1" hangingPunct="1">
              <a:buFont typeface="Arial" pitchFamily="-105" charset="0"/>
              <a:buChar char="•"/>
            </a:pPr>
            <a:r>
              <a:rPr lang="de-DE" sz="2800" b="1" dirty="0">
                <a:latin typeface="Corbel" panose="020B0503020204020204" pitchFamily="34" charset="0"/>
              </a:rPr>
              <a:t>Phasen der Starrheit, sog. „Einfrieren“</a:t>
            </a:r>
            <a:endParaRPr lang="de-DE" altLang="ja-JP" sz="2800" dirty="0">
              <a:latin typeface="Corbel" panose="020B0503020204020204" pitchFamily="34" charset="0"/>
            </a:endParaRPr>
          </a:p>
          <a:p>
            <a:pPr marL="800100" lvl="1" indent="-342900" eaLnBrk="1" hangingPunct="1">
              <a:buFont typeface="Arial" pitchFamily="-105" charset="0"/>
              <a:buChar char="•"/>
            </a:pPr>
            <a:r>
              <a:rPr lang="de-DE" sz="2800" dirty="0">
                <a:latin typeface="Corbel" panose="020B0503020204020204" pitchFamily="34" charset="0"/>
              </a:rPr>
              <a:t>Ausdruck von Angst gegenüber einem Elternteil </a:t>
            </a:r>
          </a:p>
          <a:p>
            <a:pPr marL="800100" lvl="1" indent="-342900" eaLnBrk="1" hangingPunct="1">
              <a:buFont typeface="Arial" pitchFamily="-105" charset="0"/>
              <a:buChar char="•"/>
            </a:pPr>
            <a:endParaRPr lang="de-DE" sz="2800" dirty="0">
              <a:latin typeface="Corbel" panose="020B0503020204020204" pitchFamily="34" charset="0"/>
            </a:endParaRPr>
          </a:p>
          <a:p>
            <a:pPr marL="342900" indent="-342900" eaLnBrk="1" hangingPunct="1">
              <a:buFont typeface="Arial" pitchFamily="-105" charset="0"/>
              <a:buChar char="•"/>
            </a:pPr>
            <a:r>
              <a:rPr lang="de-DE" sz="2800" dirty="0">
                <a:latin typeface="Corbel" panose="020B0503020204020204" pitchFamily="34" charset="0"/>
              </a:rPr>
              <a:t>Momentaner Mangel an Strategie oder Organisation</a:t>
            </a:r>
            <a:endParaRPr lang="de-DE" sz="1600" dirty="0">
              <a:latin typeface="Corbel" panose="020B0503020204020204" pitchFamily="34" charset="0"/>
            </a:endParaRPr>
          </a:p>
        </p:txBody>
      </p:sp>
    </p:spTree>
    <p:extLst>
      <p:ext uri="{BB962C8B-B14F-4D97-AF65-F5344CB8AC3E}">
        <p14:creationId xmlns:p14="http://schemas.microsoft.com/office/powerpoint/2010/main" val="1331866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703263" y="152400"/>
            <a:ext cx="7678737" cy="1066800"/>
          </a:xfrm>
        </p:spPr>
        <p:txBody>
          <a:bodyPr/>
          <a:lstStyle/>
          <a:p>
            <a:pPr eaLnBrk="1" hangingPunct="1"/>
            <a:r>
              <a:rPr lang="en-US" sz="3200"/>
              <a:t>Genese der </a:t>
            </a:r>
            <a:r>
              <a:rPr lang="en-US" sz="3200">
                <a:solidFill>
                  <a:schemeClr val="tx1"/>
                </a:solidFill>
              </a:rPr>
              <a:t>Bindungsdesorganisation</a:t>
            </a:r>
            <a:br>
              <a:rPr lang="en-US" sz="3200"/>
            </a:br>
            <a:endParaRPr lang="en-US" sz="1800"/>
          </a:p>
        </p:txBody>
      </p:sp>
      <p:sp>
        <p:nvSpPr>
          <p:cNvPr id="53250" name="Rectangle 3"/>
          <p:cNvSpPr>
            <a:spLocks noGrp="1" noChangeArrowheads="1"/>
          </p:cNvSpPr>
          <p:nvPr>
            <p:ph type="body" idx="1"/>
          </p:nvPr>
        </p:nvSpPr>
        <p:spPr>
          <a:xfrm>
            <a:off x="381000" y="1066800"/>
            <a:ext cx="8763000" cy="5562600"/>
          </a:xfrm>
        </p:spPr>
        <p:txBody>
          <a:bodyPr/>
          <a:lstStyle/>
          <a:p>
            <a:pPr marL="609600" lvl="1" indent="-76200" eaLnBrk="1" hangingPunct="1"/>
            <a:r>
              <a:rPr lang="de-DE" sz="2400" dirty="0"/>
              <a:t>Ängstigendes elterliches Verhalten </a:t>
            </a:r>
            <a:br>
              <a:rPr lang="de-DE" sz="2400" dirty="0"/>
            </a:br>
            <a:r>
              <a:rPr lang="de-DE" sz="2400" dirty="0"/>
              <a:t>gegenüber dem Kleinkind</a:t>
            </a:r>
            <a:r>
              <a:rPr lang="de-DE" sz="2400" i="1" dirty="0"/>
              <a:t> </a:t>
            </a:r>
          </a:p>
          <a:p>
            <a:pPr marL="609600" lvl="1" indent="-76200" eaLnBrk="1" hangingPunct="1">
              <a:buFontTx/>
              <a:buNone/>
            </a:pPr>
            <a:r>
              <a:rPr lang="de-DE" sz="2000" i="1" dirty="0"/>
              <a:t> - </a:t>
            </a:r>
            <a:r>
              <a:rPr lang="de-DE" sz="1600" i="1" dirty="0"/>
              <a:t>Main M &amp; Hesse E (1990), In: </a:t>
            </a:r>
            <a:r>
              <a:rPr lang="de-DE" sz="1600" i="1" dirty="0" err="1"/>
              <a:t>Greeberg</a:t>
            </a:r>
            <a:r>
              <a:rPr lang="de-DE" sz="1600" i="1" dirty="0"/>
              <a:t> MT, </a:t>
            </a:r>
            <a:r>
              <a:rPr lang="de-DE" sz="1600" i="1" dirty="0" err="1"/>
              <a:t>Cicchetti</a:t>
            </a:r>
            <a:r>
              <a:rPr lang="de-DE" sz="1600" i="1" dirty="0"/>
              <a:t>  D (</a:t>
            </a:r>
            <a:r>
              <a:rPr lang="de-DE" sz="1600" i="1" dirty="0" err="1"/>
              <a:t>eds</a:t>
            </a:r>
            <a:r>
              <a:rPr lang="de-DE" sz="1600" i="1" dirty="0"/>
              <a:t>) MacArthur </a:t>
            </a:r>
            <a:r>
              <a:rPr lang="de-DE" sz="1600" i="1" dirty="0" err="1"/>
              <a:t>Foundation</a:t>
            </a:r>
            <a:r>
              <a:rPr lang="de-DE" sz="1600" i="1" dirty="0"/>
              <a:t> </a:t>
            </a:r>
            <a:r>
              <a:rPr lang="de-DE" sz="1600" i="1" dirty="0" err="1"/>
              <a:t>series</a:t>
            </a:r>
            <a:r>
              <a:rPr lang="de-DE" sz="1600" i="1" dirty="0"/>
              <a:t> on mental </a:t>
            </a:r>
            <a:r>
              <a:rPr lang="de-DE" sz="1600" i="1" dirty="0" err="1"/>
              <a:t>health</a:t>
            </a:r>
            <a:r>
              <a:rPr lang="de-DE" sz="1600" i="1" dirty="0"/>
              <a:t> and </a:t>
            </a:r>
            <a:r>
              <a:rPr lang="de-DE" sz="1600" i="1" dirty="0" err="1"/>
              <a:t>development</a:t>
            </a:r>
            <a:r>
              <a:rPr lang="de-DE" sz="1600" i="1" dirty="0"/>
              <a:t>, pp 161-182</a:t>
            </a:r>
          </a:p>
          <a:p>
            <a:pPr marL="609600" lvl="1" indent="-76200" eaLnBrk="1" hangingPunct="1">
              <a:buFontTx/>
              <a:buNone/>
            </a:pPr>
            <a:r>
              <a:rPr lang="de-DE" sz="1600" i="1" dirty="0"/>
              <a:t>- Lyons-Ruth &amp; </a:t>
            </a:r>
            <a:r>
              <a:rPr lang="de-DE" sz="1600" i="1" dirty="0" err="1"/>
              <a:t>Jeocobvitz</a:t>
            </a:r>
            <a:r>
              <a:rPr lang="de-DE" sz="1600" i="1" dirty="0"/>
              <a:t> 1999</a:t>
            </a:r>
          </a:p>
          <a:p>
            <a:pPr marL="609600" lvl="1" indent="-76200" eaLnBrk="1" hangingPunct="1">
              <a:buFontTx/>
              <a:buNone/>
            </a:pPr>
            <a:endParaRPr lang="de-DE" sz="2400" i="1" dirty="0"/>
          </a:p>
          <a:p>
            <a:pPr marL="609600" lvl="1" indent="-76200" eaLnBrk="1" hangingPunct="1"/>
            <a:r>
              <a:rPr lang="de-DE" sz="2400" dirty="0"/>
              <a:t>Intrusives Erziehungsverhalten</a:t>
            </a:r>
          </a:p>
          <a:p>
            <a:pPr marL="609600" lvl="1" indent="-76200" eaLnBrk="1" hangingPunct="1">
              <a:buFontTx/>
              <a:buNone/>
            </a:pPr>
            <a:r>
              <a:rPr lang="de-DE" sz="1600" i="1" dirty="0"/>
              <a:t>Van </a:t>
            </a:r>
            <a:r>
              <a:rPr lang="de-DE" sz="1600" i="1" dirty="0" err="1"/>
              <a:t>IJzendoorn</a:t>
            </a:r>
            <a:r>
              <a:rPr lang="de-DE" sz="1600" i="1" dirty="0"/>
              <a:t> et al. (1999) </a:t>
            </a:r>
            <a:r>
              <a:rPr lang="de-DE" sz="1600" i="1" dirty="0" err="1"/>
              <a:t>Developmental</a:t>
            </a:r>
            <a:r>
              <a:rPr lang="de-DE" sz="1600" i="1" dirty="0"/>
              <a:t> </a:t>
            </a:r>
            <a:r>
              <a:rPr lang="de-DE" sz="1600" i="1" dirty="0" err="1"/>
              <a:t>Psychopathology</a:t>
            </a:r>
            <a:r>
              <a:rPr lang="de-DE" sz="1600" i="1" dirty="0"/>
              <a:t> 11: 225-249</a:t>
            </a:r>
          </a:p>
          <a:p>
            <a:pPr marL="609600" lvl="1" indent="-76200" eaLnBrk="1" hangingPunct="1">
              <a:buFontTx/>
              <a:buNone/>
            </a:pPr>
            <a:endParaRPr lang="de-DE" sz="1800" i="1" dirty="0"/>
          </a:p>
          <a:p>
            <a:pPr marL="609600" lvl="1" indent="-76200" eaLnBrk="1" hangingPunct="1"/>
            <a:r>
              <a:rPr lang="de-DE" sz="2400" b="1" dirty="0"/>
              <a:t>Mütter und Väter, die vor Geburt des Kindes </a:t>
            </a:r>
            <a:br>
              <a:rPr lang="de-DE" sz="2400" b="1" dirty="0"/>
            </a:br>
            <a:r>
              <a:rPr lang="de-DE" sz="2400" b="1" dirty="0"/>
              <a:t>einen Trauerfall erlitten haben</a:t>
            </a:r>
            <a:endParaRPr lang="de-DE" sz="2400" dirty="0"/>
          </a:p>
          <a:p>
            <a:pPr marL="609600" lvl="1" indent="-76200" eaLnBrk="1" hangingPunct="1">
              <a:buFontTx/>
              <a:buNone/>
            </a:pPr>
            <a:r>
              <a:rPr lang="de-DE" sz="1600" i="1" dirty="0" err="1"/>
              <a:t>Fonagy</a:t>
            </a:r>
            <a:r>
              <a:rPr lang="de-DE" sz="1600" i="1" dirty="0"/>
              <a:t> P (2003) Infant Mental Health Journal 24 (3): 212-239</a:t>
            </a:r>
            <a:endParaRPr lang="de-DE" sz="1400" i="1" dirty="0">
              <a:solidFill>
                <a:srgbClr val="FFFF00"/>
              </a:solidFill>
            </a:endParaRPr>
          </a:p>
        </p:txBody>
      </p:sp>
    </p:spTree>
    <p:extLst>
      <p:ext uri="{BB962C8B-B14F-4D97-AF65-F5344CB8AC3E}">
        <p14:creationId xmlns:p14="http://schemas.microsoft.com/office/powerpoint/2010/main" val="3944682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Oval 3"/>
          <p:cNvSpPr>
            <a:spLocks noChangeArrowheads="1"/>
          </p:cNvSpPr>
          <p:nvPr/>
        </p:nvSpPr>
        <p:spPr bwMode="auto">
          <a:xfrm>
            <a:off x="1331640" y="1484784"/>
            <a:ext cx="6513066" cy="4320480"/>
          </a:xfrm>
          <a:prstGeom prst="ellipse">
            <a:avLst/>
          </a:prstGeom>
          <a:solidFill>
            <a:srgbClr val="DBF1ED"/>
          </a:solidFill>
          <a:ln w="57150">
            <a:solidFill>
              <a:schemeClr val="accent2">
                <a:lumMod val="50000"/>
              </a:schemeClr>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defRPr/>
            </a:pPr>
            <a:endParaRPr lang="fr-CA" sz="1200" baseline="-25000" dirty="0">
              <a:solidFill>
                <a:prstClr val="black"/>
              </a:solidFill>
              <a:latin typeface="Tahoma" charset="0"/>
              <a:ea typeface="+mn-ea"/>
              <a:cs typeface="Corbel"/>
            </a:endParaRPr>
          </a:p>
        </p:txBody>
      </p:sp>
      <p:sp>
        <p:nvSpPr>
          <p:cNvPr id="55301" name="Text Box 5"/>
          <p:cNvSpPr txBox="1">
            <a:spLocks noChangeArrowheads="1"/>
          </p:cNvSpPr>
          <p:nvPr/>
        </p:nvSpPr>
        <p:spPr bwMode="auto">
          <a:xfrm>
            <a:off x="1574800" y="3048000"/>
            <a:ext cx="6170613"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pPr algn="ctr" eaLnBrk="1" hangingPunct="1">
              <a:defRPr/>
            </a:pPr>
            <a:r>
              <a:rPr lang="de-DE" sz="3600" baseline="-25000" dirty="0">
                <a:solidFill>
                  <a:srgbClr val="953735"/>
                </a:solidFill>
                <a:effectLst>
                  <a:outerShdw blurRad="38100" dist="38100" dir="2700000" algn="tl">
                    <a:srgbClr val="DDDDDD"/>
                  </a:outerShdw>
                </a:effectLst>
                <a:latin typeface="Corbel"/>
                <a:cs typeface="Corbel"/>
              </a:rPr>
              <a:t>Unsicher-desorganisierte</a:t>
            </a:r>
          </a:p>
          <a:p>
            <a:pPr algn="ctr" eaLnBrk="1" hangingPunct="1">
              <a:defRPr/>
            </a:pPr>
            <a:r>
              <a:rPr lang="de-DE" sz="3600" baseline="-25000" dirty="0">
                <a:solidFill>
                  <a:srgbClr val="953735"/>
                </a:solidFill>
                <a:effectLst>
                  <a:outerShdw blurRad="38100" dist="38100" dir="2700000" algn="tl">
                    <a:srgbClr val="DDDDDD"/>
                  </a:outerShdw>
                </a:effectLst>
                <a:latin typeface="Corbel"/>
                <a:cs typeface="Corbel"/>
              </a:rPr>
              <a:t>Bindung/Unverarbeitete Traumata</a:t>
            </a:r>
          </a:p>
        </p:txBody>
      </p:sp>
      <p:grpSp>
        <p:nvGrpSpPr>
          <p:cNvPr id="101381" name="Gruppieren 1"/>
          <p:cNvGrpSpPr>
            <a:grpSpLocks/>
          </p:cNvGrpSpPr>
          <p:nvPr/>
        </p:nvGrpSpPr>
        <p:grpSpPr bwMode="auto">
          <a:xfrm>
            <a:off x="458788" y="933450"/>
            <a:ext cx="8059737" cy="5448300"/>
            <a:chOff x="458732" y="933600"/>
            <a:chExt cx="8059793" cy="5448150"/>
          </a:xfrm>
        </p:grpSpPr>
        <p:sp>
          <p:nvSpPr>
            <p:cNvPr id="55300" name="Oval 4"/>
            <p:cNvSpPr>
              <a:spLocks noChangeArrowheads="1"/>
            </p:cNvSpPr>
            <p:nvPr/>
          </p:nvSpPr>
          <p:spPr bwMode="auto">
            <a:xfrm>
              <a:off x="3316232" y="933600"/>
              <a:ext cx="2406706" cy="1452414"/>
            </a:xfrm>
            <a:prstGeom prst="ellipse">
              <a:avLst/>
            </a:prstGeom>
            <a:solidFill>
              <a:srgbClr val="D3858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defRPr/>
              </a:pPr>
              <a:r>
                <a:rPr lang="de-DE" sz="1800" baseline="-25000" dirty="0">
                  <a:solidFill>
                    <a:prstClr val="white"/>
                  </a:solidFill>
                  <a:latin typeface="Tahoma" charset="0"/>
                  <a:ea typeface="+mn-ea"/>
                  <a:cs typeface="Corbel"/>
                </a:rPr>
                <a:t>Externalisierende</a:t>
              </a:r>
              <a:endParaRPr lang="de-DE" sz="1800" dirty="0">
                <a:solidFill>
                  <a:prstClr val="white"/>
                </a:solidFill>
                <a:latin typeface="Tahoma" charset="0"/>
                <a:ea typeface="+mn-ea"/>
                <a:cs typeface="Corbel"/>
              </a:endParaRPr>
            </a:p>
            <a:p>
              <a:pPr algn="ctr">
                <a:defRPr/>
              </a:pPr>
              <a:r>
                <a:rPr lang="de-DE" sz="1800" baseline="-25000" dirty="0">
                  <a:solidFill>
                    <a:prstClr val="white"/>
                  </a:solidFill>
                  <a:latin typeface="Tahoma" charset="0"/>
                  <a:ea typeface="+mn-ea"/>
                  <a:cs typeface="Corbel"/>
                </a:rPr>
                <a:t>Symptome</a:t>
              </a:r>
            </a:p>
            <a:p>
              <a:pPr algn="ctr">
                <a:defRPr/>
              </a:pPr>
              <a:r>
                <a:rPr lang="de-DE" sz="1800" baseline="-25000" dirty="0">
                  <a:solidFill>
                    <a:prstClr val="white"/>
                  </a:solidFill>
                  <a:latin typeface="Tahoma" charset="0"/>
                  <a:ea typeface="+mn-ea"/>
                  <a:cs typeface="Corbel"/>
                </a:rPr>
                <a:t>Metaanalyse</a:t>
              </a:r>
              <a:r>
                <a:rPr lang="de-DE" sz="1800" dirty="0">
                  <a:solidFill>
                    <a:prstClr val="white"/>
                  </a:solidFill>
                  <a:latin typeface="Tahoma" charset="0"/>
                  <a:ea typeface="+mn-ea"/>
                  <a:cs typeface="Corbel"/>
                </a:rPr>
                <a:t> </a:t>
              </a:r>
            </a:p>
            <a:p>
              <a:pPr algn="ctr">
                <a:defRPr/>
              </a:pPr>
              <a:r>
                <a:rPr lang="de-DE" sz="1800" baseline="-25000" dirty="0" err="1">
                  <a:solidFill>
                    <a:prstClr val="white"/>
                  </a:solidFill>
                  <a:latin typeface="Tahoma" charset="0"/>
                  <a:ea typeface="+mn-ea"/>
                  <a:cs typeface="Corbel"/>
                </a:rPr>
                <a:t>Fearon</a:t>
              </a:r>
              <a:r>
                <a:rPr lang="de-DE" sz="1800" baseline="-25000" dirty="0">
                  <a:solidFill>
                    <a:prstClr val="white"/>
                  </a:solidFill>
                  <a:latin typeface="Tahoma" charset="0"/>
                  <a:ea typeface="+mn-ea"/>
                  <a:cs typeface="Corbel"/>
                </a:rPr>
                <a:t> et al. (2012)</a:t>
              </a:r>
            </a:p>
            <a:p>
              <a:pPr algn="ctr">
                <a:defRPr/>
              </a:pPr>
              <a:r>
                <a:rPr lang="de-DE" sz="1800" baseline="-25000" dirty="0">
                  <a:solidFill>
                    <a:prstClr val="white"/>
                  </a:solidFill>
                  <a:latin typeface="Tahoma" charset="0"/>
                  <a:ea typeface="+mn-ea"/>
                  <a:cs typeface="Corbel"/>
                </a:rPr>
                <a:t>N=5947, d=0.34</a:t>
              </a:r>
            </a:p>
          </p:txBody>
        </p:sp>
        <p:sp>
          <p:nvSpPr>
            <p:cNvPr id="55302" name="Oval 6"/>
            <p:cNvSpPr>
              <a:spLocks noChangeArrowheads="1"/>
            </p:cNvSpPr>
            <p:nvPr/>
          </p:nvSpPr>
          <p:spPr bwMode="auto">
            <a:xfrm>
              <a:off x="539750" y="1844825"/>
              <a:ext cx="2405063" cy="1452414"/>
            </a:xfrm>
            <a:prstGeom prst="ellipse">
              <a:avLst/>
            </a:prstGeom>
            <a:solidFill>
              <a:srgbClr val="D3858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defRPr/>
              </a:pPr>
              <a:r>
                <a:rPr lang="de-DE" sz="1800" baseline="-25000" dirty="0">
                  <a:latin typeface="Tahoma" charset="0"/>
                  <a:cs typeface="Corbel"/>
                </a:rPr>
                <a:t>Höchste Anzeichen</a:t>
              </a:r>
              <a:r>
                <a:rPr lang="de-DE" sz="1800" dirty="0">
                  <a:latin typeface="Tahoma" charset="0"/>
                  <a:cs typeface="Corbel"/>
                </a:rPr>
                <a:t> </a:t>
              </a:r>
              <a:r>
                <a:rPr lang="de-DE" sz="1800" baseline="-25000" dirty="0">
                  <a:latin typeface="Tahoma" charset="0"/>
                  <a:cs typeface="Corbel"/>
                </a:rPr>
                <a:t>von Stress</a:t>
              </a:r>
            </a:p>
            <a:p>
              <a:pPr algn="ctr">
                <a:defRPr/>
              </a:pPr>
              <a:r>
                <a:rPr lang="de-DE" sz="1800" baseline="-25000" dirty="0" err="1">
                  <a:latin typeface="Tahoma" charset="0"/>
                  <a:cs typeface="Corbel"/>
                </a:rPr>
                <a:t>Pierrehumbert</a:t>
              </a:r>
              <a:r>
                <a:rPr lang="de-DE" sz="1800" baseline="-25000" dirty="0">
                  <a:latin typeface="Tahoma" charset="0"/>
                  <a:cs typeface="Corbel"/>
                </a:rPr>
                <a:t> et al. (2009) </a:t>
              </a:r>
            </a:p>
          </p:txBody>
        </p:sp>
        <p:sp>
          <p:nvSpPr>
            <p:cNvPr id="55303" name="Oval 7"/>
            <p:cNvSpPr>
              <a:spLocks noChangeArrowheads="1"/>
            </p:cNvSpPr>
            <p:nvPr/>
          </p:nvSpPr>
          <p:spPr bwMode="auto">
            <a:xfrm>
              <a:off x="458732" y="3808707"/>
              <a:ext cx="2406706" cy="1450682"/>
            </a:xfrm>
            <a:prstGeom prst="ellipse">
              <a:avLst/>
            </a:prstGeom>
            <a:solidFill>
              <a:srgbClr val="D3858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defRPr/>
              </a:pPr>
              <a:r>
                <a:rPr lang="de-DE" sz="1800" baseline="-25000" dirty="0">
                  <a:latin typeface="Tahoma" charset="0"/>
                  <a:cs typeface="Corbel"/>
                </a:rPr>
                <a:t>Erhöhter Anteil</a:t>
              </a:r>
              <a:r>
                <a:rPr lang="de-DE" sz="1800" dirty="0">
                  <a:latin typeface="Tahoma" charset="0"/>
                  <a:cs typeface="Corbel"/>
                </a:rPr>
                <a:t> </a:t>
              </a:r>
              <a:r>
                <a:rPr lang="de-DE" sz="1800" baseline="-25000" dirty="0">
                  <a:latin typeface="Tahoma" charset="0"/>
                  <a:cs typeface="Corbel"/>
                </a:rPr>
                <a:t>in klinischen </a:t>
              </a:r>
            </a:p>
            <a:p>
              <a:pPr algn="ctr">
                <a:defRPr/>
              </a:pPr>
              <a:r>
                <a:rPr lang="de-DE" sz="1800" baseline="-25000" dirty="0">
                  <a:latin typeface="Tahoma" charset="0"/>
                  <a:cs typeface="Corbel"/>
                </a:rPr>
                <a:t>Stichproben</a:t>
              </a:r>
            </a:p>
            <a:p>
              <a:pPr algn="ctr">
                <a:defRPr/>
              </a:pPr>
              <a:r>
                <a:rPr lang="de-DE" sz="1800" baseline="-25000" dirty="0" err="1">
                  <a:latin typeface="Tahoma" charset="0"/>
                  <a:cs typeface="Corbel"/>
                </a:rPr>
                <a:t>Bakermans-Kranenburg</a:t>
              </a:r>
              <a:r>
                <a:rPr lang="de-DE" sz="1600" baseline="-25000" dirty="0">
                  <a:latin typeface="Tahoma" charset="0"/>
                  <a:cs typeface="Corbel"/>
                </a:rPr>
                <a:t> &amp; </a:t>
              </a:r>
            </a:p>
            <a:p>
              <a:pPr algn="ctr">
                <a:defRPr/>
              </a:pPr>
              <a:r>
                <a:rPr lang="de-DE" sz="1800" baseline="-25000" dirty="0">
                  <a:latin typeface="Tahoma" charset="0"/>
                  <a:cs typeface="Corbel"/>
                </a:rPr>
                <a:t>van </a:t>
              </a:r>
              <a:r>
                <a:rPr lang="de-DE" sz="1800" baseline="-25000" dirty="0" err="1">
                  <a:latin typeface="Tahoma" charset="0"/>
                  <a:cs typeface="Corbel"/>
                </a:rPr>
                <a:t>IJzendoorn</a:t>
              </a:r>
              <a:r>
                <a:rPr lang="de-DE" sz="1800" baseline="-25000" dirty="0">
                  <a:latin typeface="Tahoma" charset="0"/>
                  <a:cs typeface="Corbel"/>
                </a:rPr>
                <a:t> (2009</a:t>
              </a:r>
              <a:r>
                <a:rPr lang="de-DE" sz="1600" baseline="-25000" dirty="0">
                  <a:latin typeface="Tahoma" charset="0"/>
                  <a:cs typeface="Corbel"/>
                </a:rPr>
                <a:t>) </a:t>
              </a:r>
            </a:p>
            <a:p>
              <a:pPr algn="ctr">
                <a:defRPr/>
              </a:pPr>
              <a:endParaRPr lang="de-DE" sz="1800" baseline="-25000" dirty="0">
                <a:solidFill>
                  <a:srgbClr val="FFFFFF"/>
                </a:solidFill>
                <a:latin typeface="Tahoma" charset="0"/>
                <a:cs typeface="Corbel"/>
              </a:endParaRPr>
            </a:p>
          </p:txBody>
        </p:sp>
        <p:sp>
          <p:nvSpPr>
            <p:cNvPr id="55304" name="Oval 8"/>
            <p:cNvSpPr>
              <a:spLocks noChangeArrowheads="1"/>
            </p:cNvSpPr>
            <p:nvPr/>
          </p:nvSpPr>
          <p:spPr bwMode="auto">
            <a:xfrm>
              <a:off x="3316232" y="4929337"/>
              <a:ext cx="2406706" cy="1452413"/>
            </a:xfrm>
            <a:prstGeom prst="ellipse">
              <a:avLst/>
            </a:prstGeom>
            <a:solidFill>
              <a:srgbClr val="D3858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defRPr/>
              </a:pPr>
              <a:r>
                <a:rPr lang="de-DE" sz="1800" baseline="-25000" dirty="0">
                  <a:solidFill>
                    <a:prstClr val="white"/>
                  </a:solidFill>
                  <a:latin typeface="Tahoma" charset="0"/>
                  <a:ea typeface="+mn-ea"/>
                  <a:cs typeface="Corbel"/>
                </a:rPr>
                <a:t>Zusammenhang</a:t>
              </a:r>
              <a:r>
                <a:rPr lang="de-DE" sz="1800" dirty="0">
                  <a:solidFill>
                    <a:prstClr val="white"/>
                  </a:solidFill>
                  <a:latin typeface="Tahoma" charset="0"/>
                  <a:ea typeface="+mn-ea"/>
                  <a:cs typeface="Corbel"/>
                </a:rPr>
                <a:t> </a:t>
              </a:r>
            </a:p>
            <a:p>
              <a:pPr algn="ctr">
                <a:defRPr/>
              </a:pPr>
              <a:r>
                <a:rPr lang="de-DE" sz="1800" baseline="-25000" dirty="0">
                  <a:solidFill>
                    <a:prstClr val="white"/>
                  </a:solidFill>
                  <a:latin typeface="Tahoma" charset="0"/>
                  <a:ea typeface="+mn-ea"/>
                  <a:cs typeface="Corbel"/>
                </a:rPr>
                <a:t>zu Serotonin Transporter </a:t>
              </a:r>
            </a:p>
            <a:p>
              <a:pPr algn="ctr">
                <a:defRPr/>
              </a:pPr>
              <a:r>
                <a:rPr lang="de-DE" sz="1800" baseline="-25000" dirty="0">
                  <a:solidFill>
                    <a:prstClr val="white"/>
                  </a:solidFill>
                  <a:latin typeface="Tahoma" charset="0"/>
                  <a:ea typeface="+mn-ea"/>
                  <a:cs typeface="Corbel"/>
                </a:rPr>
                <a:t>Polymorphismus (5-HTTLPR)</a:t>
              </a:r>
            </a:p>
            <a:p>
              <a:pPr algn="ctr">
                <a:defRPr/>
              </a:pPr>
              <a:r>
                <a:rPr lang="de-DE" sz="1800" baseline="-25000" dirty="0">
                  <a:solidFill>
                    <a:prstClr val="white"/>
                  </a:solidFill>
                  <a:latin typeface="Tahoma" charset="0"/>
                  <a:ea typeface="+mn-ea"/>
                  <a:cs typeface="Corbel"/>
                </a:rPr>
                <a:t>Caspers et al. (2009)</a:t>
              </a:r>
            </a:p>
          </p:txBody>
        </p:sp>
        <p:sp>
          <p:nvSpPr>
            <p:cNvPr id="55305" name="Oval 9"/>
            <p:cNvSpPr>
              <a:spLocks noChangeArrowheads="1"/>
            </p:cNvSpPr>
            <p:nvPr/>
          </p:nvSpPr>
          <p:spPr bwMode="auto">
            <a:xfrm>
              <a:off x="6111820" y="3921130"/>
              <a:ext cx="2406705" cy="1454145"/>
            </a:xfrm>
            <a:prstGeom prst="ellipse">
              <a:avLst/>
            </a:prstGeom>
            <a:solidFill>
              <a:srgbClr val="D3858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lvl1pPr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marL="1143000" indent="-228600" eaLnBrk="0" hangingPunct="0">
                <a:defRPr sz="2400">
                  <a:solidFill>
                    <a:schemeClr val="tx1"/>
                  </a:solidFill>
                  <a:latin typeface="Times" charset="0"/>
                  <a:ea typeface="Arial" charset="0"/>
                  <a:cs typeface="Arial" charset="0"/>
                </a:defRPr>
              </a:lvl3pPr>
              <a:lvl4pPr marL="1600200" indent="-228600" eaLnBrk="0" hangingPunct="0">
                <a:defRPr sz="2400">
                  <a:solidFill>
                    <a:schemeClr val="tx1"/>
                  </a:solidFill>
                  <a:latin typeface="Times" charset="0"/>
                  <a:ea typeface="Arial" charset="0"/>
                  <a:cs typeface="Arial" charset="0"/>
                </a:defRPr>
              </a:lvl4pPr>
              <a:lvl5pPr marL="2057400" indent="-228600" eaLnBrk="0" hangingPunct="0">
                <a:defRPr sz="2400">
                  <a:solidFill>
                    <a:schemeClr val="tx1"/>
                  </a:solidFill>
                  <a:latin typeface="Times"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defRPr/>
              </a:pPr>
              <a:r>
                <a:rPr lang="de-DE" sz="1800" baseline="-25000" dirty="0">
                  <a:solidFill>
                    <a:srgbClr val="FFFFFF"/>
                  </a:solidFill>
                  <a:latin typeface="Tahoma" charset="0"/>
                  <a:cs typeface="Corbel"/>
                </a:rPr>
                <a:t>Erhöhter</a:t>
              </a:r>
              <a:r>
                <a:rPr lang="de-DE" sz="1800" dirty="0">
                  <a:solidFill>
                    <a:srgbClr val="FFFFFF"/>
                  </a:solidFill>
                  <a:latin typeface="Tahoma" charset="0"/>
                  <a:cs typeface="Corbel"/>
                </a:rPr>
                <a:t> </a:t>
              </a:r>
              <a:r>
                <a:rPr lang="de-DE" sz="1800" baseline="-25000" dirty="0">
                  <a:solidFill>
                    <a:srgbClr val="FFFFFF"/>
                  </a:solidFill>
                  <a:latin typeface="Tahoma" charset="0"/>
                  <a:cs typeface="Corbel"/>
                </a:rPr>
                <a:t>Kortisol-Spiegel</a:t>
              </a:r>
              <a:r>
                <a:rPr lang="de-DE" sz="1800" dirty="0">
                  <a:solidFill>
                    <a:srgbClr val="FFFFFF"/>
                  </a:solidFill>
                  <a:latin typeface="Tahoma" charset="0"/>
                  <a:cs typeface="Corbel"/>
                </a:rPr>
                <a:t> </a:t>
              </a:r>
              <a:br>
                <a:rPr lang="de-DE" sz="1800" dirty="0">
                  <a:solidFill>
                    <a:srgbClr val="FFFFFF"/>
                  </a:solidFill>
                  <a:latin typeface="Tahoma" charset="0"/>
                  <a:cs typeface="Corbel"/>
                </a:rPr>
              </a:br>
              <a:r>
                <a:rPr lang="de-DE" sz="1200" dirty="0">
                  <a:solidFill>
                    <a:srgbClr val="FFFFFF"/>
                  </a:solidFill>
                  <a:latin typeface="Tahoma" charset="0"/>
                  <a:cs typeface="Corbel"/>
                </a:rPr>
                <a:t>nach fremder Situation</a:t>
              </a:r>
              <a:endParaRPr lang="de-DE" sz="1200" baseline="-25000" dirty="0">
                <a:solidFill>
                  <a:srgbClr val="FFFFFF"/>
                </a:solidFill>
                <a:latin typeface="Tahoma" charset="0"/>
                <a:cs typeface="Corbel"/>
              </a:endParaRPr>
            </a:p>
            <a:p>
              <a:pPr algn="ctr">
                <a:defRPr/>
              </a:pPr>
              <a:r>
                <a:rPr lang="de-DE" sz="1800" baseline="-25000" dirty="0">
                  <a:solidFill>
                    <a:srgbClr val="FFFFFF"/>
                  </a:solidFill>
                  <a:latin typeface="Tahoma" charset="0"/>
                  <a:cs typeface="Corbel"/>
                </a:rPr>
                <a:t>Benoit &amp; Dozier (2010)</a:t>
              </a:r>
            </a:p>
          </p:txBody>
        </p:sp>
        <p:sp>
          <p:nvSpPr>
            <p:cNvPr id="55306" name="Oval 10"/>
            <p:cNvSpPr>
              <a:spLocks noChangeArrowheads="1"/>
            </p:cNvSpPr>
            <p:nvPr/>
          </p:nvSpPr>
          <p:spPr bwMode="auto">
            <a:xfrm>
              <a:off x="6084887" y="1844825"/>
              <a:ext cx="2405063" cy="1452414"/>
            </a:xfrm>
            <a:prstGeom prst="ellipse">
              <a:avLst/>
            </a:prstGeom>
            <a:solidFill>
              <a:srgbClr val="D3858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defRPr/>
              </a:pPr>
              <a:r>
                <a:rPr lang="de-DE" sz="1800" baseline="-25000" dirty="0">
                  <a:latin typeface="Tahoma" charset="0"/>
                  <a:ea typeface="+mn-ea"/>
                  <a:cs typeface="Corbel"/>
                </a:rPr>
                <a:t>Hochrisiko-Bedingungen</a:t>
              </a:r>
            </a:p>
            <a:p>
              <a:pPr algn="ctr">
                <a:defRPr/>
              </a:pPr>
              <a:r>
                <a:rPr lang="de-DE" sz="1800" baseline="-25000" dirty="0">
                  <a:latin typeface="Tahoma" charset="0"/>
                  <a:ea typeface="+mn-ea"/>
                  <a:cs typeface="Corbel"/>
                </a:rPr>
                <a:t>(</a:t>
              </a:r>
              <a:r>
                <a:rPr lang="de-DE" sz="1800" baseline="-25000" dirty="0" err="1">
                  <a:latin typeface="Tahoma" charset="0"/>
                  <a:ea typeface="+mn-ea"/>
                  <a:cs typeface="Corbel"/>
                </a:rPr>
                <a:t>maltreatment</a:t>
              </a:r>
              <a:r>
                <a:rPr lang="de-DE" sz="1800" baseline="-25000" dirty="0">
                  <a:latin typeface="Tahoma" charset="0"/>
                  <a:ea typeface="+mn-ea"/>
                  <a:cs typeface="Corbel"/>
                </a:rPr>
                <a:t>)</a:t>
              </a:r>
            </a:p>
            <a:p>
              <a:pPr algn="ctr">
                <a:defRPr/>
              </a:pPr>
              <a:r>
                <a:rPr lang="de-DE" sz="1800" baseline="-25000" dirty="0">
                  <a:latin typeface="Tahoma" charset="0"/>
                  <a:ea typeface="+mn-ea"/>
                  <a:cs typeface="Corbel"/>
                </a:rPr>
                <a:t>Metaanalyse</a:t>
              </a:r>
              <a:r>
                <a:rPr lang="de-DE" sz="1800" dirty="0">
                  <a:latin typeface="Tahoma" charset="0"/>
                  <a:ea typeface="+mn-ea"/>
                  <a:cs typeface="Corbel"/>
                </a:rPr>
                <a:t> </a:t>
              </a:r>
              <a:endParaRPr lang="de-DE" sz="1800" baseline="-25000" dirty="0">
                <a:latin typeface="Tahoma" charset="0"/>
                <a:ea typeface="+mn-ea"/>
                <a:cs typeface="Corbel"/>
              </a:endParaRPr>
            </a:p>
            <a:p>
              <a:pPr algn="ctr">
                <a:defRPr/>
              </a:pPr>
              <a:r>
                <a:rPr lang="de-DE" sz="1800" baseline="-25000" dirty="0">
                  <a:latin typeface="Tahoma" charset="0"/>
                  <a:ea typeface="+mn-ea"/>
                  <a:cs typeface="Corbel"/>
                </a:rPr>
                <a:t>N = 4792, d = 0.77</a:t>
              </a:r>
            </a:p>
            <a:p>
              <a:pPr algn="ctr">
                <a:defRPr/>
              </a:pPr>
              <a:r>
                <a:rPr lang="de-DE" sz="1800" baseline="-25000" dirty="0">
                  <a:latin typeface="Tahoma" charset="0"/>
                  <a:ea typeface="+mn-ea"/>
                  <a:cs typeface="Corbel"/>
                </a:rPr>
                <a:t>Cyr et al. (2010)</a:t>
              </a:r>
            </a:p>
          </p:txBody>
        </p:sp>
      </p:grpSp>
      <p:sp>
        <p:nvSpPr>
          <p:cNvPr id="101382" name="Rechteck 2"/>
          <p:cNvSpPr>
            <a:spLocks noChangeArrowheads="1"/>
          </p:cNvSpPr>
          <p:nvPr/>
        </p:nvSpPr>
        <p:spPr bwMode="auto">
          <a:xfrm>
            <a:off x="1619250" y="115888"/>
            <a:ext cx="68405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2800" dirty="0">
                <a:solidFill>
                  <a:srgbClr val="000000"/>
                </a:solidFill>
                <a:latin typeface="Corbel"/>
              </a:rPr>
              <a:t>Desorganisierte Bindung als Risikofaktor</a:t>
            </a:r>
          </a:p>
        </p:txBody>
      </p:sp>
    </p:spTree>
    <p:extLst>
      <p:ext uri="{BB962C8B-B14F-4D97-AF65-F5344CB8AC3E}">
        <p14:creationId xmlns:p14="http://schemas.microsoft.com/office/powerpoint/2010/main" val="1868987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1F074-CDEE-9D4F-ACB9-738D6AD57035}"/>
              </a:ext>
            </a:extLst>
          </p:cNvPr>
          <p:cNvSpPr>
            <a:spLocks noGrp="1"/>
          </p:cNvSpPr>
          <p:nvPr>
            <p:ph type="title"/>
          </p:nvPr>
        </p:nvSpPr>
        <p:spPr>
          <a:xfrm>
            <a:off x="685800" y="609600"/>
            <a:ext cx="7772400" cy="371128"/>
          </a:xfrm>
        </p:spPr>
        <p:txBody>
          <a:bodyPr>
            <a:normAutofit fontScale="90000"/>
          </a:bodyPr>
          <a:lstStyle/>
          <a:p>
            <a:r>
              <a:rPr lang="de-DE" dirty="0"/>
              <a:t>Befunde zur Synchronie</a:t>
            </a:r>
          </a:p>
        </p:txBody>
      </p:sp>
      <p:sp>
        <p:nvSpPr>
          <p:cNvPr id="3" name="Inhaltsplatzhalter 2">
            <a:extLst>
              <a:ext uri="{FF2B5EF4-FFF2-40B4-BE49-F238E27FC236}">
                <a16:creationId xmlns:a16="http://schemas.microsoft.com/office/drawing/2014/main" id="{46F51071-08E9-6340-A1A7-33D33DEFE8ED}"/>
              </a:ext>
            </a:extLst>
          </p:cNvPr>
          <p:cNvSpPr>
            <a:spLocks noGrp="1"/>
          </p:cNvSpPr>
          <p:nvPr>
            <p:ph idx="1"/>
          </p:nvPr>
        </p:nvSpPr>
        <p:spPr>
          <a:xfrm>
            <a:off x="611560" y="1268760"/>
            <a:ext cx="7772400" cy="4979640"/>
          </a:xfrm>
        </p:spPr>
        <p:txBody>
          <a:bodyPr/>
          <a:lstStyle/>
          <a:p>
            <a:r>
              <a:rPr lang="de-DE" sz="2400" b="1" dirty="0">
                <a:latin typeface="Corbel"/>
                <a:cs typeface="Corbel"/>
              </a:rPr>
              <a:t>Bindungsdesorganisation</a:t>
            </a:r>
            <a:r>
              <a:rPr lang="de-DE" sz="2400" dirty="0">
                <a:latin typeface="Corbel"/>
                <a:cs typeface="Corbel"/>
              </a:rPr>
              <a:t> war mit den </a:t>
            </a:r>
            <a:r>
              <a:rPr lang="de-DE" sz="2400" b="1" dirty="0">
                <a:latin typeface="Corbel"/>
                <a:cs typeface="Corbel"/>
              </a:rPr>
              <a:t>niedrigsten Ausprägungen von Synchronie assoziiert</a:t>
            </a:r>
          </a:p>
          <a:p>
            <a:pPr lvl="1"/>
            <a:r>
              <a:rPr lang="en-US" sz="1800" dirty="0">
                <a:latin typeface="Corbel"/>
                <a:cs typeface="Corbel"/>
              </a:rPr>
              <a:t>(Bureau et al., 2014 )</a:t>
            </a:r>
          </a:p>
          <a:p>
            <a:endParaRPr lang="de-DE" sz="2400" dirty="0"/>
          </a:p>
          <a:p>
            <a:r>
              <a:rPr lang="de-DE" sz="2400" dirty="0"/>
              <a:t>Die physiologische Synchronie war niedriger ausgeprägt, wenn die Beziehung zwischen Bindungsperson und Kindern eingeschränkt war, zum Beispiel bei </a:t>
            </a:r>
            <a:r>
              <a:rPr lang="de-DE" sz="2400" b="1" dirty="0"/>
              <a:t>mütterlicher Depression </a:t>
            </a:r>
            <a:r>
              <a:rPr lang="de-DE" sz="2400" dirty="0"/>
              <a:t>oder </a:t>
            </a:r>
            <a:r>
              <a:rPr lang="de-DE" sz="2400" b="1" dirty="0"/>
              <a:t>desorganisierter Bindung </a:t>
            </a:r>
            <a:r>
              <a:rPr lang="de-DE" sz="2400" dirty="0"/>
              <a:t>des Kindes (</a:t>
            </a:r>
            <a:r>
              <a:rPr lang="de-DE" sz="2400" dirty="0" err="1"/>
              <a:t>Leclere</a:t>
            </a:r>
            <a:r>
              <a:rPr lang="de-DE" sz="2400" dirty="0"/>
              <a:t> et al. 2014). </a:t>
            </a:r>
          </a:p>
        </p:txBody>
      </p:sp>
    </p:spTree>
    <p:extLst>
      <p:ext uri="{BB962C8B-B14F-4D97-AF65-F5344CB8AC3E}">
        <p14:creationId xmlns:p14="http://schemas.microsoft.com/office/powerpoint/2010/main" val="2865340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el 1"/>
          <p:cNvSpPr>
            <a:spLocks noGrp="1"/>
          </p:cNvSpPr>
          <p:nvPr>
            <p:ph type="title"/>
          </p:nvPr>
        </p:nvSpPr>
        <p:spPr>
          <a:xfrm>
            <a:off x="685800" y="333375"/>
            <a:ext cx="7772400" cy="1143000"/>
          </a:xfrm>
        </p:spPr>
        <p:txBody>
          <a:bodyPr/>
          <a:lstStyle/>
          <a:p>
            <a:r>
              <a:rPr lang="de-DE" sz="3600" dirty="0">
                <a:latin typeface="Corbel"/>
                <a:cs typeface="Corbel"/>
              </a:rPr>
              <a:t>Kennzeichen unsicheren Dyaden</a:t>
            </a:r>
            <a:endParaRPr lang="de-DE" sz="3600" b="1" dirty="0">
              <a:latin typeface="Corbel"/>
              <a:cs typeface="Corbel"/>
            </a:endParaRPr>
          </a:p>
        </p:txBody>
      </p:sp>
      <p:sp>
        <p:nvSpPr>
          <p:cNvPr id="132098" name="Inhaltsplatzhalter 2"/>
          <p:cNvSpPr>
            <a:spLocks noGrp="1"/>
          </p:cNvSpPr>
          <p:nvPr>
            <p:ph idx="1"/>
          </p:nvPr>
        </p:nvSpPr>
        <p:spPr>
          <a:xfrm>
            <a:off x="685800" y="1412775"/>
            <a:ext cx="7918648" cy="5111849"/>
          </a:xfrm>
        </p:spPr>
        <p:txBody>
          <a:bodyPr>
            <a:normAutofit/>
          </a:bodyPr>
          <a:lstStyle/>
          <a:p>
            <a:r>
              <a:rPr lang="de-DE" dirty="0">
                <a:latin typeface="Corbel"/>
                <a:cs typeface="Corbel"/>
              </a:rPr>
              <a:t>Balance von Bindungs- und Explorationsverhalten eingeschränkt</a:t>
            </a:r>
          </a:p>
          <a:p>
            <a:endParaRPr lang="de-DE" dirty="0">
              <a:latin typeface="Corbel" panose="020B0503020204020204" pitchFamily="34" charset="0"/>
            </a:endParaRPr>
          </a:p>
          <a:p>
            <a:r>
              <a:rPr lang="de-DE" dirty="0">
                <a:latin typeface="Corbel" panose="020B0503020204020204" pitchFamily="34" charset="0"/>
              </a:rPr>
              <a:t>Weniger koordinierte vokalisierende Begleitung der Handlungen des Kindes seitens der der Bindungsperson </a:t>
            </a:r>
          </a:p>
        </p:txBody>
      </p:sp>
    </p:spTree>
    <p:extLst>
      <p:ext uri="{BB962C8B-B14F-4D97-AF65-F5344CB8AC3E}">
        <p14:creationId xmlns:p14="http://schemas.microsoft.com/office/powerpoint/2010/main" val="4036579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de-DE" sz="2954" dirty="0">
                <a:latin typeface="Corbel" charset="0"/>
                <a:ea typeface="MS PGothic" charset="0"/>
              </a:rPr>
              <a:t>Beispiel für ein </a:t>
            </a:r>
            <a:r>
              <a:rPr lang="de-DE" sz="2954" dirty="0">
                <a:solidFill>
                  <a:srgbClr val="FF0000"/>
                </a:solidFill>
                <a:latin typeface="Corbel" charset="0"/>
                <a:ea typeface="MS PGothic" charset="0"/>
              </a:rPr>
              <a:t>unverarbeitetes Trauma</a:t>
            </a:r>
            <a:br>
              <a:rPr lang="de-DE" sz="2954" dirty="0">
                <a:latin typeface="Corbel" charset="0"/>
                <a:ea typeface="MS PGothic" charset="0"/>
              </a:rPr>
            </a:br>
            <a:r>
              <a:rPr lang="de-DE" sz="2954" dirty="0">
                <a:latin typeface="Corbel" charset="0"/>
                <a:ea typeface="MS PGothic" charset="0"/>
              </a:rPr>
              <a:t>im AAP Bild “Bett”</a:t>
            </a:r>
          </a:p>
        </p:txBody>
      </p:sp>
      <p:sp>
        <p:nvSpPr>
          <p:cNvPr id="60419" name="Textplatzhalter 2"/>
          <p:cNvSpPr>
            <a:spLocks noGrp="1"/>
          </p:cNvSpPr>
          <p:nvPr>
            <p:ph type="body" sz="quarter" idx="3"/>
          </p:nvPr>
        </p:nvSpPr>
        <p:spPr>
          <a:xfrm>
            <a:off x="5102469" y="1859216"/>
            <a:ext cx="3584331" cy="527145"/>
          </a:xfrm>
        </p:spPr>
        <p:txBody>
          <a:bodyPr/>
          <a:lstStyle/>
          <a:p>
            <a:r>
              <a:rPr lang="de-DE" dirty="0">
                <a:latin typeface="Corbel" charset="0"/>
                <a:ea typeface="MS PGothic" charset="0"/>
              </a:rPr>
              <a:t>Niedrige </a:t>
            </a:r>
            <a:r>
              <a:rPr lang="de-DE" dirty="0"/>
              <a:t>Synchronizität</a:t>
            </a:r>
            <a:endParaRPr lang="de-DE" dirty="0">
              <a:latin typeface="Corbel" charset="0"/>
              <a:ea typeface="MS PGothic" charset="0"/>
            </a:endParaRPr>
          </a:p>
        </p:txBody>
      </p:sp>
      <p:sp>
        <p:nvSpPr>
          <p:cNvPr id="4" name="Inhaltsplatzhalter 3"/>
          <p:cNvSpPr>
            <a:spLocks noGrp="1"/>
          </p:cNvSpPr>
          <p:nvPr>
            <p:ph sz="quarter" idx="4"/>
          </p:nvPr>
        </p:nvSpPr>
        <p:spPr>
          <a:xfrm>
            <a:off x="4839629" y="2534504"/>
            <a:ext cx="3847172" cy="2642089"/>
          </a:xfrm>
        </p:spPr>
        <p:txBody>
          <a:bodyPr>
            <a:normAutofit lnSpcReduction="10000"/>
          </a:bodyPr>
          <a:lstStyle/>
          <a:p>
            <a:pPr>
              <a:defRPr/>
            </a:pPr>
            <a:r>
              <a:rPr lang="de-DE" sz="2000" dirty="0">
                <a:ea typeface="ＭＳ Ｐゴシック" charset="0"/>
                <a:cs typeface="ＭＳ Ｐゴシック" charset="0"/>
              </a:rPr>
              <a:t>Die Person beschreibt eine Szene, in der es weder um gegenseitiges Vergnügen noch um Fürsorge und Trost geht (fehlende Gegenseitigkeit), sondern um </a:t>
            </a:r>
            <a:r>
              <a:rPr lang="de-DE" sz="2000" dirty="0">
                <a:solidFill>
                  <a:srgbClr val="FF0000"/>
                </a:solidFill>
                <a:ea typeface="ＭＳ Ｐゴシック" charset="0"/>
                <a:cs typeface="ＭＳ Ｐゴシック" charset="0"/>
              </a:rPr>
              <a:t>Hilflosigkeit und körperliche Vernachlässigung und Trauer </a:t>
            </a:r>
            <a:endParaRPr lang="de-DE" sz="2000" dirty="0">
              <a:solidFill>
                <a:srgbClr val="FF0000"/>
              </a:solidFill>
              <a:latin typeface="Corbel"/>
              <a:ea typeface="ＭＳ Ｐゴシック" charset="0"/>
              <a:cs typeface="Corbel"/>
            </a:endParaRPr>
          </a:p>
          <a:p>
            <a:pPr marL="0" indent="0">
              <a:buNone/>
              <a:defRPr/>
            </a:pPr>
            <a:endParaRPr lang="de-DE" dirty="0">
              <a:ea typeface="ＭＳ Ｐゴシック" charset="0"/>
              <a:cs typeface="ＭＳ Ｐゴシック" charset="0"/>
            </a:endParaRPr>
          </a:p>
        </p:txBody>
      </p:sp>
      <p:sp>
        <p:nvSpPr>
          <p:cNvPr id="60421" name="Foliennummernplatzhalt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954">
                <a:solidFill>
                  <a:schemeClr val="tx1"/>
                </a:solidFill>
                <a:latin typeface="Calibri" charset="0"/>
                <a:ea typeface="MS PGothic" charset="0"/>
                <a:cs typeface="MS PGothic" charset="0"/>
              </a:defRPr>
            </a:lvl1pPr>
            <a:lvl2pPr>
              <a:defRPr sz="2585">
                <a:solidFill>
                  <a:schemeClr val="tx1"/>
                </a:solidFill>
                <a:latin typeface="Calibri" charset="0"/>
                <a:ea typeface="MS PGothic" charset="0"/>
                <a:cs typeface="MS PGothic" charset="0"/>
              </a:defRPr>
            </a:lvl2pPr>
            <a:lvl3pPr>
              <a:defRPr sz="2215">
                <a:solidFill>
                  <a:schemeClr val="tx1"/>
                </a:solidFill>
                <a:latin typeface="Calibri" charset="0"/>
                <a:ea typeface="MS PGothic" charset="0"/>
                <a:cs typeface="MS PGothic" charset="0"/>
              </a:defRPr>
            </a:lvl3pPr>
            <a:lvl4pPr>
              <a:defRPr sz="1846">
                <a:solidFill>
                  <a:schemeClr val="tx1"/>
                </a:solidFill>
                <a:latin typeface="Calibri" charset="0"/>
                <a:ea typeface="MS PGothic" charset="0"/>
                <a:cs typeface="MS PGothic" charset="0"/>
              </a:defRPr>
            </a:lvl4pPr>
            <a:lvl5pPr>
              <a:defRPr sz="1846">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1846">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1846">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1846">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1846">
                <a:solidFill>
                  <a:schemeClr val="tx1"/>
                </a:solidFill>
                <a:latin typeface="Calibri" charset="0"/>
                <a:ea typeface="MS PGothic" charset="0"/>
                <a:cs typeface="MS PGothic" charset="0"/>
              </a:defRPr>
            </a:lvl9pPr>
          </a:lstStyle>
          <a:p>
            <a:fld id="{DA3DF1E5-642B-6741-98B0-981CB96B5DE5}" type="slidenum">
              <a:rPr lang="de-DE" sz="1108">
                <a:latin typeface="Arial Black" charset="0"/>
              </a:rPr>
              <a:pPr/>
              <a:t>38</a:t>
            </a:fld>
            <a:endParaRPr lang="de-DE" sz="1108">
              <a:latin typeface="Arial Black" charset="0"/>
            </a:endParaRPr>
          </a:p>
        </p:txBody>
      </p:sp>
      <p:pic>
        <p:nvPicPr>
          <p:cNvPr id="60422" name="Picture 2" descr="Carol George, Malcolm West, Odette Pettem (1997). Adult Attachment Projective. All rights reserve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385" y="1619251"/>
            <a:ext cx="2562958" cy="195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3" name="Inhaltsplatzhalter 1"/>
          <p:cNvSpPr>
            <a:spLocks noGrp="1"/>
          </p:cNvSpPr>
          <p:nvPr>
            <p:ph sz="half" idx="2"/>
          </p:nvPr>
        </p:nvSpPr>
        <p:spPr>
          <a:xfrm>
            <a:off x="457200" y="3889133"/>
            <a:ext cx="4185137" cy="2694229"/>
          </a:xfrm>
        </p:spPr>
        <p:txBody>
          <a:bodyPr>
            <a:normAutofit lnSpcReduction="10000"/>
          </a:bodyPr>
          <a:lstStyle/>
          <a:p>
            <a:r>
              <a:rPr lang="de-DE" sz="1662" i="1" dirty="0">
                <a:latin typeface="Corbel" charset="0"/>
                <a:ea typeface="MS PGothic" charset="0"/>
              </a:rPr>
              <a:t>Das Kind ist entweder gerade aufgewacht oder hatte vielleicht einen </a:t>
            </a:r>
            <a:r>
              <a:rPr lang="de-DE" sz="1662" i="1" dirty="0">
                <a:solidFill>
                  <a:srgbClr val="FF0000"/>
                </a:solidFill>
                <a:latin typeface="Corbel" charset="0"/>
                <a:ea typeface="MS PGothic" charset="0"/>
              </a:rPr>
              <a:t>Albtraum</a:t>
            </a:r>
            <a:r>
              <a:rPr lang="de-DE" sz="1662" i="1" dirty="0">
                <a:latin typeface="Corbel" charset="0"/>
                <a:ea typeface="MS PGothic" charset="0"/>
              </a:rPr>
              <a:t> oder es könnte hungrig oder krank sein, ich weiß es nicht.  Es streckt seine Arme aus. Die Mutter ist </a:t>
            </a:r>
            <a:r>
              <a:rPr lang="de-DE" sz="1662" i="1" dirty="0">
                <a:solidFill>
                  <a:srgbClr val="FF0000"/>
                </a:solidFill>
                <a:latin typeface="Corbel" charset="0"/>
                <a:ea typeface="MS PGothic" charset="0"/>
              </a:rPr>
              <a:t>hilflos</a:t>
            </a:r>
            <a:r>
              <a:rPr lang="de-DE" sz="1662" i="1" dirty="0">
                <a:latin typeface="Corbel" charset="0"/>
                <a:ea typeface="MS PGothic" charset="0"/>
              </a:rPr>
              <a:t>, </a:t>
            </a:r>
            <a:r>
              <a:rPr lang="de-DE" sz="1662" i="1" dirty="0">
                <a:solidFill>
                  <a:srgbClr val="FF0000"/>
                </a:solidFill>
                <a:latin typeface="Corbel" charset="0"/>
                <a:ea typeface="MS PGothic" charset="0"/>
              </a:rPr>
              <a:t>traurig</a:t>
            </a:r>
            <a:r>
              <a:rPr lang="de-DE" sz="1662" i="1" dirty="0">
                <a:latin typeface="Corbel" charset="0"/>
                <a:ea typeface="MS PGothic" charset="0"/>
              </a:rPr>
              <a:t>, </a:t>
            </a:r>
            <a:r>
              <a:rPr lang="de-DE" sz="1662" i="1" dirty="0">
                <a:solidFill>
                  <a:srgbClr val="FF0000"/>
                </a:solidFill>
                <a:latin typeface="Corbel" charset="0"/>
                <a:ea typeface="MS PGothic" charset="0"/>
              </a:rPr>
              <a:t>verängstigt</a:t>
            </a:r>
            <a:r>
              <a:rPr lang="de-DE" sz="1662" i="1" dirty="0">
                <a:latin typeface="Corbel" charset="0"/>
                <a:ea typeface="MS PGothic" charset="0"/>
              </a:rPr>
              <a:t> oder müde, oder sie wartet darauf, dass es vorbei ist, wenn das Kind krank war.  Sie ist mit sich beschäftigt, es ist jemand </a:t>
            </a:r>
            <a:r>
              <a:rPr lang="de-DE" sz="1662" i="1" dirty="0">
                <a:solidFill>
                  <a:srgbClr val="FF0000"/>
                </a:solidFill>
                <a:latin typeface="Corbel" charset="0"/>
                <a:ea typeface="MS PGothic" charset="0"/>
              </a:rPr>
              <a:t>gestorben</a:t>
            </a:r>
            <a:r>
              <a:rPr lang="de-DE" sz="1662" i="1" dirty="0">
                <a:latin typeface="Corbel" charset="0"/>
                <a:ea typeface="MS PGothic" charset="0"/>
              </a:rPr>
              <a:t>, ich weiß es nicht. In jedem Fall wird das Kind nicht von der Mutter umarmt, ja.</a:t>
            </a:r>
          </a:p>
          <a:p>
            <a:pPr marL="0" indent="0">
              <a:buNone/>
            </a:pPr>
            <a:endParaRPr lang="en-US" sz="1662" i="1" dirty="0">
              <a:latin typeface="Corbel" charset="0"/>
              <a:ea typeface="MS PGothic" charset="0"/>
            </a:endParaRPr>
          </a:p>
        </p:txBody>
      </p:sp>
    </p:spTree>
    <p:extLst>
      <p:ext uri="{BB962C8B-B14F-4D97-AF65-F5344CB8AC3E}">
        <p14:creationId xmlns:p14="http://schemas.microsoft.com/office/powerpoint/2010/main" val="279802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5888"/>
            <a:ext cx="8229600" cy="720725"/>
          </a:xfrm>
        </p:spPr>
        <p:txBody>
          <a:bodyPr>
            <a:normAutofit/>
          </a:bodyPr>
          <a:lstStyle/>
          <a:p>
            <a:pPr>
              <a:defRPr/>
            </a:pPr>
            <a:r>
              <a:rPr lang="de-DE" sz="2800" b="1" dirty="0">
                <a:solidFill>
                  <a:schemeClr val="tx1"/>
                </a:solidFill>
                <a:latin typeface="Corbel" panose="020B0503020204020204" pitchFamily="34" charset="0"/>
              </a:rPr>
              <a:t>Valide Messmethoden</a:t>
            </a:r>
          </a:p>
        </p:txBody>
      </p:sp>
      <p:sp>
        <p:nvSpPr>
          <p:cNvPr id="138242" name="Textplatzhalter 2"/>
          <p:cNvSpPr>
            <a:spLocks noGrp="1"/>
          </p:cNvSpPr>
          <p:nvPr>
            <p:ph type="body" idx="1"/>
          </p:nvPr>
        </p:nvSpPr>
        <p:spPr>
          <a:xfrm>
            <a:off x="457200" y="836613"/>
            <a:ext cx="4040188" cy="639762"/>
          </a:xfrm>
        </p:spPr>
        <p:txBody>
          <a:bodyPr/>
          <a:lstStyle/>
          <a:p>
            <a:r>
              <a:rPr lang="de-DE" dirty="0">
                <a:solidFill>
                  <a:schemeClr val="bg1">
                    <a:lumMod val="75000"/>
                  </a:schemeClr>
                </a:solidFill>
                <a:latin typeface="Corbel" panose="020B0503020204020204" pitchFamily="34" charset="0"/>
                <a:ea typeface="ＭＳ Ｐゴシック" charset="0"/>
                <a:cs typeface="ＭＳ Ｐゴシック" charset="0"/>
              </a:rPr>
              <a:t>Kindesalter (1 Jahr)</a:t>
            </a:r>
          </a:p>
        </p:txBody>
      </p:sp>
      <p:sp>
        <p:nvSpPr>
          <p:cNvPr id="138243" name="Inhaltsplatzhalter 3"/>
          <p:cNvSpPr>
            <a:spLocks noGrp="1"/>
          </p:cNvSpPr>
          <p:nvPr>
            <p:ph sz="half" idx="2"/>
          </p:nvPr>
        </p:nvSpPr>
        <p:spPr>
          <a:xfrm>
            <a:off x="34925" y="1628775"/>
            <a:ext cx="4752975" cy="4176713"/>
          </a:xfrm>
        </p:spPr>
        <p:txBody>
          <a:bodyPr/>
          <a:lstStyle/>
          <a:p>
            <a:r>
              <a:rPr lang="de-DE" sz="2200" i="1" u="sng" dirty="0">
                <a:solidFill>
                  <a:schemeClr val="bg1">
                    <a:lumMod val="75000"/>
                  </a:schemeClr>
                </a:solidFill>
                <a:latin typeface="Corbel" panose="020B0503020204020204" pitchFamily="34" charset="0"/>
                <a:ea typeface="ＭＳ Ｐゴシック" charset="0"/>
                <a:cs typeface="ＭＳ Ｐゴシック" charset="0"/>
              </a:rPr>
              <a:t>Verhaltensbeobachtung</a:t>
            </a:r>
          </a:p>
          <a:p>
            <a:pPr lvl="1"/>
            <a:r>
              <a:rPr lang="de-DE" sz="1800" i="1" dirty="0">
                <a:solidFill>
                  <a:schemeClr val="bg1">
                    <a:lumMod val="75000"/>
                  </a:schemeClr>
                </a:solidFill>
                <a:latin typeface="Corbel" panose="020B0503020204020204" pitchFamily="34" charset="0"/>
                <a:ea typeface="ＭＳ Ｐゴシック" charset="0"/>
              </a:rPr>
              <a:t>Aktivierung des Bindungssystems</a:t>
            </a:r>
          </a:p>
          <a:p>
            <a:pPr lvl="1"/>
            <a:r>
              <a:rPr lang="de-DE" sz="1800" dirty="0">
                <a:solidFill>
                  <a:schemeClr val="bg1">
                    <a:lumMod val="75000"/>
                  </a:schemeClr>
                </a:solidFill>
                <a:latin typeface="Corbel" panose="020B0503020204020204" pitchFamily="34" charset="0"/>
                <a:ea typeface="ＭＳ Ｐゴシック" charset="0"/>
              </a:rPr>
              <a:t>durch </a:t>
            </a:r>
            <a:r>
              <a:rPr lang="de-DE" sz="1800" b="1" dirty="0">
                <a:solidFill>
                  <a:schemeClr val="bg1">
                    <a:lumMod val="75000"/>
                  </a:schemeClr>
                </a:solidFill>
                <a:latin typeface="Corbel" panose="020B0503020204020204" pitchFamily="34" charset="0"/>
                <a:ea typeface="ＭＳ Ｐゴシック" charset="0"/>
              </a:rPr>
              <a:t>Trennung</a:t>
            </a:r>
            <a:r>
              <a:rPr lang="de-DE" sz="1800" dirty="0">
                <a:solidFill>
                  <a:schemeClr val="bg1">
                    <a:lumMod val="75000"/>
                  </a:schemeClr>
                </a:solidFill>
                <a:latin typeface="Corbel" panose="020B0503020204020204" pitchFamily="34" charset="0"/>
                <a:ea typeface="ＭＳ Ｐゴシック" charset="0"/>
              </a:rPr>
              <a:t> von der Bindungsperson und </a:t>
            </a:r>
            <a:r>
              <a:rPr lang="de-DE" sz="1800" b="1" dirty="0">
                <a:solidFill>
                  <a:schemeClr val="bg1">
                    <a:lumMod val="75000"/>
                  </a:schemeClr>
                </a:solidFill>
                <a:latin typeface="Corbel" panose="020B0503020204020204" pitchFamily="34" charset="0"/>
                <a:ea typeface="ＭＳ Ｐゴシック" charset="0"/>
              </a:rPr>
              <a:t>Wiedervereinigung </a:t>
            </a:r>
          </a:p>
          <a:p>
            <a:pPr lvl="1"/>
            <a:r>
              <a:rPr lang="de-DE" sz="1800" b="1" dirty="0">
                <a:solidFill>
                  <a:schemeClr val="bg1">
                    <a:lumMod val="75000"/>
                  </a:schemeClr>
                </a:solidFill>
                <a:latin typeface="Corbel" panose="020B0503020204020204" pitchFamily="34" charset="0"/>
                <a:ea typeface="ＭＳ Ｐゴシック" charset="0"/>
              </a:rPr>
              <a:t>Fremde Situation </a:t>
            </a:r>
            <a:r>
              <a:rPr lang="de-DE" sz="1800" dirty="0">
                <a:solidFill>
                  <a:schemeClr val="bg1">
                    <a:lumMod val="75000"/>
                  </a:schemeClr>
                </a:solidFill>
                <a:latin typeface="Corbel" panose="020B0503020204020204" pitchFamily="34" charset="0"/>
                <a:ea typeface="ＭＳ Ｐゴシック" charset="0"/>
              </a:rPr>
              <a:t>(</a:t>
            </a:r>
            <a:r>
              <a:rPr lang="de-DE" sz="1600" dirty="0" err="1">
                <a:solidFill>
                  <a:schemeClr val="bg1">
                    <a:lumMod val="75000"/>
                  </a:schemeClr>
                </a:solidFill>
                <a:latin typeface="Corbel" panose="020B0503020204020204" pitchFamily="34" charset="0"/>
                <a:ea typeface="ＭＳ Ｐゴシック" charset="0"/>
              </a:rPr>
              <a:t>Ainsworth</a:t>
            </a:r>
            <a:r>
              <a:rPr lang="de-DE" sz="1600" dirty="0">
                <a:solidFill>
                  <a:schemeClr val="bg1">
                    <a:lumMod val="75000"/>
                  </a:schemeClr>
                </a:solidFill>
                <a:latin typeface="Corbel" panose="020B0503020204020204" pitchFamily="34" charset="0"/>
                <a:ea typeface="ＭＳ Ｐゴシック" charset="0"/>
              </a:rPr>
              <a:t> et al. 1978)</a:t>
            </a:r>
            <a:endParaRPr lang="de-DE" sz="1800" dirty="0">
              <a:solidFill>
                <a:schemeClr val="bg1">
                  <a:lumMod val="75000"/>
                </a:schemeClr>
              </a:solidFill>
              <a:latin typeface="Corbel" panose="020B0503020204020204" pitchFamily="34" charset="0"/>
              <a:ea typeface="ＭＳ Ｐゴシック" charset="0"/>
            </a:endParaRPr>
          </a:p>
          <a:p>
            <a:pPr lvl="1">
              <a:buFontTx/>
              <a:buNone/>
            </a:pPr>
            <a:endParaRPr lang="de-DE" sz="1800" b="1" dirty="0">
              <a:ea typeface="ＭＳ Ｐゴシック" charset="0"/>
            </a:endParaRPr>
          </a:p>
        </p:txBody>
      </p:sp>
      <p:sp>
        <p:nvSpPr>
          <p:cNvPr id="5" name="Textplatzhalter 4"/>
          <p:cNvSpPr>
            <a:spLocks noGrp="1"/>
          </p:cNvSpPr>
          <p:nvPr>
            <p:ph type="body" sz="quarter" idx="3"/>
          </p:nvPr>
        </p:nvSpPr>
        <p:spPr>
          <a:xfrm>
            <a:off x="4645025" y="836613"/>
            <a:ext cx="4041775" cy="639762"/>
          </a:xfrm>
        </p:spPr>
        <p:txBody>
          <a:bodyPr>
            <a:normAutofit/>
          </a:bodyPr>
          <a:lstStyle/>
          <a:p>
            <a:pPr>
              <a:defRPr/>
            </a:pPr>
            <a:r>
              <a:rPr lang="de-DE" sz="2000" dirty="0">
                <a:latin typeface="Corbel" panose="020B0503020204020204" pitchFamily="34" charset="0"/>
              </a:rPr>
              <a:t>Adoleszenz/Erwachsenenalter</a:t>
            </a:r>
          </a:p>
        </p:txBody>
      </p:sp>
      <p:sp>
        <p:nvSpPr>
          <p:cNvPr id="138245" name="Inhaltsplatzhalter 5"/>
          <p:cNvSpPr>
            <a:spLocks noGrp="1"/>
          </p:cNvSpPr>
          <p:nvPr>
            <p:ph sz="quarter" idx="4"/>
          </p:nvPr>
        </p:nvSpPr>
        <p:spPr>
          <a:xfrm>
            <a:off x="4427538" y="1557338"/>
            <a:ext cx="4608512" cy="4032250"/>
          </a:xfrm>
        </p:spPr>
        <p:txBody>
          <a:bodyPr/>
          <a:lstStyle/>
          <a:p>
            <a:r>
              <a:rPr lang="de-DE" sz="2000" dirty="0">
                <a:latin typeface="Corbel" panose="020B0503020204020204" pitchFamily="34" charset="0"/>
                <a:ea typeface="ＭＳ Ｐゴシック" charset="0"/>
                <a:cs typeface="ＭＳ Ｐゴシック" charset="0"/>
              </a:rPr>
              <a:t>Fragebögen, Selbsteinschätzung</a:t>
            </a:r>
          </a:p>
          <a:p>
            <a:r>
              <a:rPr lang="de-DE" sz="2000" u="sng" dirty="0">
                <a:solidFill>
                  <a:srgbClr val="000000"/>
                </a:solidFill>
                <a:latin typeface="Corbel" panose="020B0503020204020204" pitchFamily="34" charset="0"/>
                <a:ea typeface="ＭＳ Ｐゴシック" charset="0"/>
                <a:cs typeface="ＭＳ Ｐゴシック" charset="0"/>
              </a:rPr>
              <a:t>Semistrukturierte Interviews</a:t>
            </a:r>
          </a:p>
          <a:p>
            <a:pPr lvl="1"/>
            <a:r>
              <a:rPr lang="de-DE" sz="1800" i="1" dirty="0">
                <a:solidFill>
                  <a:srgbClr val="FF0000"/>
                </a:solidFill>
                <a:latin typeface="Corbel" panose="020B0503020204020204" pitchFamily="34" charset="0"/>
                <a:ea typeface="ＭＳ Ｐゴシック" charset="0"/>
              </a:rPr>
              <a:t>Aktivierung des Bindungssystems und mentale Verarbeitung (Narrative)</a:t>
            </a:r>
          </a:p>
          <a:p>
            <a:pPr lvl="1"/>
            <a:r>
              <a:rPr lang="de-DE" sz="1700" b="1" dirty="0">
                <a:solidFill>
                  <a:srgbClr val="000000"/>
                </a:solidFill>
                <a:latin typeface="Corbel" panose="020B0503020204020204" pitchFamily="34" charset="0"/>
                <a:ea typeface="ＭＳ Ｐゴシック" charset="0"/>
              </a:rPr>
              <a:t>Adult Attachment Interview</a:t>
            </a:r>
            <a:r>
              <a:rPr lang="de-DE" sz="1700" dirty="0">
                <a:solidFill>
                  <a:srgbClr val="000000"/>
                </a:solidFill>
                <a:latin typeface="Corbel" panose="020B0503020204020204" pitchFamily="34" charset="0"/>
                <a:ea typeface="ＭＳ Ｐゴシック" charset="0"/>
              </a:rPr>
              <a:t> </a:t>
            </a:r>
            <a:br>
              <a:rPr lang="de-DE" sz="1700" dirty="0">
                <a:latin typeface="Corbel" panose="020B0503020204020204" pitchFamily="34" charset="0"/>
                <a:ea typeface="ＭＳ Ｐゴシック" charset="0"/>
              </a:rPr>
            </a:br>
            <a:r>
              <a:rPr lang="de-DE" sz="1300" dirty="0">
                <a:latin typeface="Corbel" panose="020B0503020204020204" pitchFamily="34" charset="0"/>
                <a:ea typeface="ＭＳ Ｐゴシック" charset="0"/>
              </a:rPr>
              <a:t>(George et al. 1985)</a:t>
            </a:r>
            <a:r>
              <a:rPr lang="de-DE" sz="1800" i="1" dirty="0">
                <a:latin typeface="Corbel" panose="020B0503020204020204" pitchFamily="34" charset="0"/>
                <a:ea typeface="ＭＳ Ｐゴシック" charset="0"/>
              </a:rPr>
              <a:t> </a:t>
            </a:r>
          </a:p>
          <a:p>
            <a:pPr lvl="2"/>
            <a:r>
              <a:rPr lang="de-DE" sz="1700" dirty="0">
                <a:latin typeface="Corbel" panose="020B0503020204020204" pitchFamily="34" charset="0"/>
                <a:ea typeface="ＭＳ Ｐゴシック" charset="0"/>
              </a:rPr>
              <a:t>Durch 18 </a:t>
            </a:r>
            <a:r>
              <a:rPr lang="de-DE" sz="1700" b="1" dirty="0">
                <a:latin typeface="Corbel" panose="020B0503020204020204" pitchFamily="34" charset="0"/>
                <a:ea typeface="ＭＳ Ｐゴシック" charset="0"/>
              </a:rPr>
              <a:t>Fragen</a:t>
            </a:r>
            <a:r>
              <a:rPr lang="de-DE" sz="1700" dirty="0">
                <a:latin typeface="Corbel" panose="020B0503020204020204" pitchFamily="34" charset="0"/>
                <a:ea typeface="ＭＳ Ｐゴシック" charset="0"/>
              </a:rPr>
              <a:t> zu bindungsrelevanten Themen aus der Biographie</a:t>
            </a:r>
          </a:p>
          <a:p>
            <a:pPr lvl="1"/>
            <a:r>
              <a:rPr lang="de-DE" sz="1700" b="1" dirty="0">
                <a:latin typeface="Corbel" panose="020B0503020204020204" pitchFamily="34" charset="0"/>
                <a:ea typeface="ＭＳ Ｐゴシック" charset="0"/>
              </a:rPr>
              <a:t>Adult Attachment </a:t>
            </a:r>
            <a:r>
              <a:rPr lang="de-DE" sz="1700" b="1" dirty="0" err="1">
                <a:latin typeface="Corbel" panose="020B0503020204020204" pitchFamily="34" charset="0"/>
                <a:ea typeface="ＭＳ Ｐゴシック" charset="0"/>
              </a:rPr>
              <a:t>Projective</a:t>
            </a:r>
            <a:r>
              <a:rPr lang="de-DE" sz="1700" b="1" dirty="0">
                <a:latin typeface="Corbel" panose="020B0503020204020204" pitchFamily="34" charset="0"/>
                <a:ea typeface="ＭＳ Ｐゴシック" charset="0"/>
              </a:rPr>
              <a:t> Picture System</a:t>
            </a:r>
            <a:r>
              <a:rPr lang="de-DE" sz="1900" dirty="0">
                <a:latin typeface="Corbel" panose="020B0503020204020204" pitchFamily="34" charset="0"/>
                <a:ea typeface="ＭＳ Ｐゴシック" charset="0"/>
              </a:rPr>
              <a:t> </a:t>
            </a:r>
            <a:r>
              <a:rPr lang="de-DE" sz="1300" dirty="0">
                <a:latin typeface="Corbel" panose="020B0503020204020204" pitchFamily="34" charset="0"/>
                <a:ea typeface="ＭＳ Ｐゴシック" charset="0"/>
              </a:rPr>
              <a:t>(George &amp; West 2012)</a:t>
            </a:r>
            <a:endParaRPr lang="de-DE" sz="1900" dirty="0">
              <a:latin typeface="Corbel" panose="020B0503020204020204" pitchFamily="34" charset="0"/>
              <a:ea typeface="ＭＳ Ｐゴシック" charset="0"/>
            </a:endParaRPr>
          </a:p>
          <a:p>
            <a:pPr lvl="2"/>
            <a:r>
              <a:rPr lang="de-DE" sz="1700" dirty="0">
                <a:latin typeface="Corbel" panose="020B0503020204020204" pitchFamily="34" charset="0"/>
                <a:ea typeface="ＭＳ Ｐゴシック" charset="0"/>
              </a:rPr>
              <a:t>Durch 7 bindungsrelevante </a:t>
            </a:r>
            <a:r>
              <a:rPr lang="de-DE" sz="1700" b="1" dirty="0">
                <a:latin typeface="Corbel" panose="020B0503020204020204" pitchFamily="34" charset="0"/>
                <a:ea typeface="ＭＳ Ｐゴシック" charset="0"/>
              </a:rPr>
              <a:t>Bilder</a:t>
            </a:r>
            <a:endParaRPr lang="de-DE" sz="1700" dirty="0">
              <a:latin typeface="Corbel" panose="020B0503020204020204" pitchFamily="34" charset="0"/>
              <a:ea typeface="ＭＳ Ｐゴシック" charset="0"/>
            </a:endParaRPr>
          </a:p>
        </p:txBody>
      </p:sp>
      <p:pic>
        <p:nvPicPr>
          <p:cNvPr id="138247" name="Picture 4" descr="Bild2"/>
          <p:cNvPicPr>
            <a:picLocks noChangeAspect="1" noChangeArrowheads="1"/>
          </p:cNvPicPr>
          <p:nvPr/>
        </p:nvPicPr>
        <p:blipFill>
          <a:blip r:embed="rId3">
            <a:lum bright="-62000" contrast="86000"/>
            <a:extLst>
              <a:ext uri="{28A0092B-C50C-407E-A947-70E740481C1C}">
                <a14:useLocalDpi xmlns:a14="http://schemas.microsoft.com/office/drawing/2010/main" val="0"/>
              </a:ext>
            </a:extLst>
          </a:blip>
          <a:srcRect/>
          <a:stretch>
            <a:fillRect/>
          </a:stretch>
        </p:blipFill>
        <p:spPr bwMode="auto">
          <a:xfrm>
            <a:off x="5219700" y="5588000"/>
            <a:ext cx="1008063" cy="720725"/>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8248" name="Picture 7" descr="Bild5"/>
          <p:cNvPicPr>
            <a:picLocks noChangeAspect="1" noChangeArrowheads="1"/>
          </p:cNvPicPr>
          <p:nvPr/>
        </p:nvPicPr>
        <p:blipFill>
          <a:blip r:embed="rId4">
            <a:lum bright="-62000" contrast="86000"/>
            <a:extLst>
              <a:ext uri="{28A0092B-C50C-407E-A947-70E740481C1C}">
                <a14:useLocalDpi xmlns:a14="http://schemas.microsoft.com/office/drawing/2010/main" val="0"/>
              </a:ext>
            </a:extLst>
          </a:blip>
          <a:srcRect/>
          <a:stretch>
            <a:fillRect/>
          </a:stretch>
        </p:blipFill>
        <p:spPr bwMode="auto">
          <a:xfrm>
            <a:off x="6516688" y="5595938"/>
            <a:ext cx="1008062" cy="7127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8249" name="Picture 9" descr="Bild7"/>
          <p:cNvPicPr>
            <a:picLocks noChangeAspect="1" noChangeArrowheads="1"/>
          </p:cNvPicPr>
          <p:nvPr/>
        </p:nvPicPr>
        <p:blipFill>
          <a:blip r:embed="rId5">
            <a:lum bright="-62000" contrast="86000"/>
            <a:extLst>
              <a:ext uri="{28A0092B-C50C-407E-A947-70E740481C1C}">
                <a14:useLocalDpi xmlns:a14="http://schemas.microsoft.com/office/drawing/2010/main" val="0"/>
              </a:ext>
            </a:extLst>
          </a:blip>
          <a:srcRect/>
          <a:stretch>
            <a:fillRect/>
          </a:stretch>
        </p:blipFill>
        <p:spPr bwMode="auto">
          <a:xfrm>
            <a:off x="7812088" y="5588000"/>
            <a:ext cx="1008062" cy="720725"/>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13" name="Table 31"/>
          <p:cNvGraphicFramePr>
            <a:graphicFrameLocks noGrp="1"/>
          </p:cNvGraphicFramePr>
          <p:nvPr/>
        </p:nvGraphicFramePr>
        <p:xfrm>
          <a:off x="107950" y="6453188"/>
          <a:ext cx="9001125" cy="403225"/>
        </p:xfrm>
        <a:graphic>
          <a:graphicData uri="http://schemas.openxmlformats.org/drawingml/2006/table">
            <a:tbl>
              <a:tblPr firstRow="1" bandRow="1">
                <a:tableStyleId>{5C22544A-7EE6-4342-B048-85BDC9FD1C3A}</a:tableStyleId>
              </a:tblPr>
              <a:tblGrid>
                <a:gridCol w="5055934">
                  <a:extLst>
                    <a:ext uri="{9D8B030D-6E8A-4147-A177-3AD203B41FA5}">
                      <a16:colId xmlns:a16="http://schemas.microsoft.com/office/drawing/2014/main" val="20000"/>
                    </a:ext>
                  </a:extLst>
                </a:gridCol>
                <a:gridCol w="3945191">
                  <a:extLst>
                    <a:ext uri="{9D8B030D-6E8A-4147-A177-3AD203B41FA5}">
                      <a16:colId xmlns:a16="http://schemas.microsoft.com/office/drawing/2014/main" val="20001"/>
                    </a:ext>
                  </a:extLst>
                </a:gridCol>
              </a:tblGrid>
              <a:tr h="40322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100" b="0" kern="1200" dirty="0">
                          <a:solidFill>
                            <a:srgbClr val="000000"/>
                          </a:solidFill>
                          <a:effectLst/>
                          <a:latin typeface="Corbel"/>
                          <a:ea typeface="+mn-ea"/>
                          <a:cs typeface="+mn-cs"/>
                        </a:rPr>
                        <a:t>Cassidy  &amp;  Shaver (</a:t>
                      </a:r>
                      <a:r>
                        <a:rPr lang="en-GB" sz="1100" b="0" kern="1200" dirty="0" err="1">
                          <a:solidFill>
                            <a:srgbClr val="000000"/>
                          </a:solidFill>
                          <a:effectLst/>
                          <a:latin typeface="Corbel"/>
                          <a:ea typeface="+mn-ea"/>
                          <a:cs typeface="+mn-cs"/>
                        </a:rPr>
                        <a:t>ed</a:t>
                      </a:r>
                      <a:r>
                        <a:rPr lang="en-GB" sz="1100" b="0" kern="1200" dirty="0">
                          <a:solidFill>
                            <a:srgbClr val="000000"/>
                          </a:solidFill>
                          <a:effectLst/>
                          <a:latin typeface="Corbel"/>
                          <a:ea typeface="+mn-ea"/>
                          <a:cs typeface="+mn-cs"/>
                        </a:rPr>
                        <a:t>)</a:t>
                      </a:r>
                      <a:r>
                        <a:rPr lang="en-GB" sz="1100" b="0" kern="1200" baseline="0" dirty="0">
                          <a:solidFill>
                            <a:srgbClr val="000000"/>
                          </a:solidFill>
                          <a:effectLst/>
                          <a:latin typeface="Corbel"/>
                          <a:ea typeface="+mn-ea"/>
                          <a:cs typeface="+mn-cs"/>
                        </a:rPr>
                        <a:t> (2008) </a:t>
                      </a:r>
                      <a:r>
                        <a:rPr lang="en-GB" sz="1100" b="0" kern="1200" dirty="0">
                          <a:solidFill>
                            <a:srgbClr val="000000"/>
                          </a:solidFill>
                          <a:effectLst/>
                          <a:latin typeface="Corbel"/>
                          <a:ea typeface="+mn-ea"/>
                          <a:cs typeface="+mn-cs"/>
                        </a:rPr>
                        <a:t> </a:t>
                      </a:r>
                      <a:r>
                        <a:rPr lang="en-GB" sz="1100" b="0" i="1" kern="1200" dirty="0">
                          <a:solidFill>
                            <a:srgbClr val="000000"/>
                          </a:solidFill>
                          <a:effectLst/>
                          <a:latin typeface="Corbel"/>
                          <a:ea typeface="+mn-ea"/>
                          <a:cs typeface="+mn-cs"/>
                        </a:rPr>
                        <a:t>Handbook of Attachment </a:t>
                      </a:r>
                      <a:r>
                        <a:rPr lang="en-GB" sz="1100" b="0" kern="1200" dirty="0">
                          <a:solidFill>
                            <a:srgbClr val="000000"/>
                          </a:solidFill>
                          <a:effectLst/>
                          <a:latin typeface="Corbel"/>
                          <a:ea typeface="+mn-ea"/>
                          <a:cs typeface="+mn-cs"/>
                        </a:rPr>
                        <a:t>(2nd ed.).  New York: Guilford</a:t>
                      </a:r>
                      <a:r>
                        <a:rPr lang="de-DE" sz="700" b="0" dirty="0">
                          <a:solidFill>
                            <a:srgbClr val="000000"/>
                          </a:solidFill>
                          <a:effectLst/>
                          <a:latin typeface="Corbel"/>
                        </a:rPr>
                        <a:t> </a:t>
                      </a:r>
                      <a:endParaRPr lang="de-DE" sz="700" b="0" dirty="0">
                        <a:solidFill>
                          <a:srgbClr val="000000"/>
                        </a:solidFill>
                        <a:latin typeface="Corbel"/>
                      </a:endParaRPr>
                    </a:p>
                  </a:txBody>
                  <a:tcPr marL="68581" marR="68581" marT="34032" marB="34032">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b="0" dirty="0">
                        <a:solidFill>
                          <a:schemeClr val="tx1"/>
                        </a:solidFill>
                        <a:latin typeface="Corbel"/>
                      </a:endParaRPr>
                    </a:p>
                  </a:txBody>
                  <a:tcPr marL="68581" marR="68581" marT="34032" marB="34032">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488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el 1">
            <a:extLst>
              <a:ext uri="{FF2B5EF4-FFF2-40B4-BE49-F238E27FC236}">
                <a16:creationId xmlns:a16="http://schemas.microsoft.com/office/drawing/2014/main" id="{1DF81B89-7D4A-A8FE-5DA7-57F153406366}"/>
              </a:ext>
            </a:extLst>
          </p:cNvPr>
          <p:cNvSpPr>
            <a:spLocks noGrp="1"/>
          </p:cNvSpPr>
          <p:nvPr>
            <p:ph type="title"/>
          </p:nvPr>
        </p:nvSpPr>
        <p:spPr>
          <a:xfrm>
            <a:off x="457200" y="274638"/>
            <a:ext cx="8229600" cy="573299"/>
          </a:xfrm>
        </p:spPr>
        <p:txBody>
          <a:bodyPr>
            <a:noAutofit/>
          </a:bodyPr>
          <a:lstStyle/>
          <a:p>
            <a:r>
              <a:rPr lang="de-DE" altLang="de-DE" sz="3200" dirty="0"/>
              <a:t>Bowlby (1980)</a:t>
            </a:r>
          </a:p>
        </p:txBody>
      </p:sp>
      <p:sp>
        <p:nvSpPr>
          <p:cNvPr id="26626" name="Inhaltsplatzhalter 2">
            <a:extLst>
              <a:ext uri="{FF2B5EF4-FFF2-40B4-BE49-F238E27FC236}">
                <a16:creationId xmlns:a16="http://schemas.microsoft.com/office/drawing/2014/main" id="{40F0FCFA-AB08-BBCF-A0EA-0FD08562C7F9}"/>
              </a:ext>
            </a:extLst>
          </p:cNvPr>
          <p:cNvSpPr>
            <a:spLocks noGrp="1"/>
          </p:cNvSpPr>
          <p:nvPr>
            <p:ph sz="half" idx="1"/>
          </p:nvPr>
        </p:nvSpPr>
        <p:spPr>
          <a:xfrm>
            <a:off x="186521" y="3018293"/>
            <a:ext cx="3448338" cy="2040250"/>
          </a:xfrm>
        </p:spPr>
        <p:txBody>
          <a:bodyPr>
            <a:normAutofit/>
          </a:bodyPr>
          <a:lstStyle/>
          <a:p>
            <a:pPr marL="0" indent="0" algn="ctr">
              <a:buNone/>
            </a:pPr>
            <a:r>
              <a:rPr lang="de-AT" altLang="de-DE" sz="2000" i="1" dirty="0"/>
              <a:t>„Während stabile Beziehungen eine Quelle der Freude und Sicherheit sind, lösen Trennung, Verlust bzw. drohender Verlust Angst oder Ärger oder Trauer oder Depression aus“</a:t>
            </a:r>
            <a:r>
              <a:rPr lang="en-US" altLang="ja-JP" sz="2000" dirty="0"/>
              <a:t> </a:t>
            </a:r>
          </a:p>
          <a:p>
            <a:pPr marL="0" indent="0" algn="ctr">
              <a:buNone/>
            </a:pPr>
            <a:endParaRPr lang="en-US" altLang="ja-JP" sz="2000" dirty="0"/>
          </a:p>
          <a:p>
            <a:pPr algn="ctr"/>
            <a:endParaRPr lang="de-DE" altLang="de-DE" sz="3600" dirty="0"/>
          </a:p>
        </p:txBody>
      </p:sp>
      <p:pic>
        <p:nvPicPr>
          <p:cNvPr id="3" name="Picture 2" descr="bindung">
            <a:extLst>
              <a:ext uri="{FF2B5EF4-FFF2-40B4-BE49-F238E27FC236}">
                <a16:creationId xmlns:a16="http://schemas.microsoft.com/office/drawing/2014/main" id="{D56CCB1F-3B72-3400-68B0-A06B39BCC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794" y="1798946"/>
            <a:ext cx="1612018" cy="243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rennung">
            <a:extLst>
              <a:ext uri="{FF2B5EF4-FFF2-40B4-BE49-F238E27FC236}">
                <a16:creationId xmlns:a16="http://schemas.microsoft.com/office/drawing/2014/main" id="{0A3C08FB-1BE5-D583-AC71-04E9F39EE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47" y="1055103"/>
            <a:ext cx="1612018" cy="243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verlust">
            <a:extLst>
              <a:ext uri="{FF2B5EF4-FFF2-40B4-BE49-F238E27FC236}">
                <a16:creationId xmlns:a16="http://schemas.microsoft.com/office/drawing/2014/main" id="{54BE04CD-2901-9DD8-48E5-EF5AE66BA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0665" y="1824715"/>
            <a:ext cx="1787352" cy="241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5">
            <a:extLst>
              <a:ext uri="{FF2B5EF4-FFF2-40B4-BE49-F238E27FC236}">
                <a16:creationId xmlns:a16="http://schemas.microsoft.com/office/drawing/2014/main" id="{18CCD233-2A4A-51E6-A44A-49878525B9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876" y="274638"/>
            <a:ext cx="161290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feld 7">
            <a:extLst>
              <a:ext uri="{FF2B5EF4-FFF2-40B4-BE49-F238E27FC236}">
                <a16:creationId xmlns:a16="http://schemas.microsoft.com/office/drawing/2014/main" id="{46BF22B8-90CB-6503-9EA1-79C1F82FE95C}"/>
              </a:ext>
            </a:extLst>
          </p:cNvPr>
          <p:cNvSpPr txBox="1"/>
          <p:nvPr/>
        </p:nvSpPr>
        <p:spPr>
          <a:xfrm>
            <a:off x="3870899" y="4703131"/>
            <a:ext cx="5157118" cy="1477328"/>
          </a:xfrm>
          <a:prstGeom prst="rect">
            <a:avLst/>
          </a:prstGeom>
          <a:noFill/>
        </p:spPr>
        <p:txBody>
          <a:bodyPr wrap="square">
            <a:spAutoFit/>
          </a:bodyPr>
          <a:lstStyle/>
          <a:p>
            <a:pPr marL="0" indent="0" algn="ctr" eaLnBrk="1" hangingPunct="1">
              <a:buNone/>
              <a:defRPr/>
            </a:pPr>
            <a:r>
              <a:rPr lang="de-DE" sz="1800" i="1" dirty="0">
                <a:latin typeface="Corbel" panose="020B0503020204020204" pitchFamily="34" charset="0"/>
              </a:rPr>
              <a:t>John Bowlby</a:t>
            </a:r>
            <a:r>
              <a:rPr lang="de-DE" sz="1800" dirty="0">
                <a:latin typeface="Corbel" panose="020B0503020204020204" pitchFamily="34" charset="0"/>
              </a:rPr>
              <a:t> formulierte in 3 Bänden seine Theorie über die Natur von Bindungsverhalten bei Menschen und die nachhaltigen Auswirkungen auf die Entwicklung nach </a:t>
            </a:r>
            <a:r>
              <a:rPr lang="de-DE" sz="1800" b="1" dirty="0">
                <a:latin typeface="Corbel" panose="020B0503020204020204" pitchFamily="34" charset="0"/>
              </a:rPr>
              <a:t>realen</a:t>
            </a:r>
            <a:r>
              <a:rPr lang="de-DE" sz="1800" dirty="0">
                <a:latin typeface="Corbel" panose="020B0503020204020204" pitchFamily="34" charset="0"/>
              </a:rPr>
              <a:t> Trennungs- und Verlusterfahrungen.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p:cNvSpPr>
            <a:spLocks noGrp="1"/>
          </p:cNvSpPr>
          <p:nvPr>
            <p:ph type="title"/>
          </p:nvPr>
        </p:nvSpPr>
        <p:spPr>
          <a:xfrm>
            <a:off x="457200" y="179388"/>
            <a:ext cx="8229600" cy="706437"/>
          </a:xfrm>
        </p:spPr>
        <p:txBody>
          <a:bodyPr>
            <a:normAutofit/>
          </a:bodyPr>
          <a:lstStyle/>
          <a:p>
            <a:pPr algn="ctr"/>
            <a:r>
              <a:rPr lang="de-DE" sz="3200" dirty="0">
                <a:solidFill>
                  <a:srgbClr val="000000"/>
                </a:solidFill>
                <a:latin typeface="Corbel" panose="020B0503020204020204" pitchFamily="34" charset="0"/>
                <a:ea typeface="ＭＳ Ｐゴシック" charset="0"/>
                <a:cs typeface="Arial" charset="0"/>
              </a:rPr>
              <a:t>Adult Attachment Interview</a:t>
            </a:r>
            <a:endParaRPr lang="de-DE" sz="2800" dirty="0">
              <a:latin typeface="Corbel" panose="020B0503020204020204" pitchFamily="34" charset="0"/>
              <a:ea typeface="ＭＳ Ｐゴシック" charset="0"/>
              <a:cs typeface="Arial" charset="0"/>
            </a:endParaRPr>
          </a:p>
        </p:txBody>
      </p:sp>
      <p:sp>
        <p:nvSpPr>
          <p:cNvPr id="29698" name="Inhaltsplatzhalter 2"/>
          <p:cNvSpPr>
            <a:spLocks noGrp="1"/>
          </p:cNvSpPr>
          <p:nvPr>
            <p:ph idx="1"/>
          </p:nvPr>
        </p:nvSpPr>
        <p:spPr>
          <a:xfrm>
            <a:off x="457200" y="890588"/>
            <a:ext cx="8291513" cy="4924425"/>
          </a:xfrm>
        </p:spPr>
        <p:txBody>
          <a:bodyPr/>
          <a:lstStyle/>
          <a:p>
            <a:pPr marL="0" indent="0" algn="just">
              <a:lnSpc>
                <a:spcPct val="90000"/>
              </a:lnSpc>
              <a:buFont typeface="Wingdings" charset="0"/>
              <a:buNone/>
            </a:pPr>
            <a:r>
              <a:rPr lang="en-US" sz="1400" dirty="0">
                <a:latin typeface="Corbel" panose="020B0503020204020204" pitchFamily="34" charset="0"/>
                <a:ea typeface="ＭＳ Ｐゴシック" charset="0"/>
                <a:cs typeface="ＭＳ Ｐゴシック" charset="0"/>
              </a:rPr>
              <a:t>1. </a:t>
            </a:r>
            <a:r>
              <a:rPr lang="de-DE" sz="1400" dirty="0">
                <a:latin typeface="Corbel" panose="020B0503020204020204" pitchFamily="34" charset="0"/>
                <a:ea typeface="ＭＳ Ｐゴシック" charset="0"/>
                <a:cs typeface="ＭＳ Ｐゴシック" charset="0"/>
              </a:rPr>
              <a:t>Orientierung</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2. Beziehung zu Eltern allgemein in der Kindheit</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3. Adjektive Beziehung zur Mutter in der Kindheit</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4. Adjektive Beziehung zum Vater in der Kindheit</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5. wem näher gefühlt?</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6. Kummer (Krankheit, Verletzung, Körperkontakt) in der Kindheit</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7. Erste Trennung, spätere Trennungen</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8. Ablehnung</a:t>
            </a:r>
          </a:p>
          <a:p>
            <a:pPr marL="0" indent="0" algn="just">
              <a:lnSpc>
                <a:spcPct val="90000"/>
              </a:lnSpc>
              <a:buFont typeface="Wingdings" charset="0"/>
              <a:buNone/>
            </a:pPr>
            <a:r>
              <a:rPr lang="de-DE" sz="1400" dirty="0">
                <a:solidFill>
                  <a:srgbClr val="000000"/>
                </a:solidFill>
                <a:latin typeface="Corbel" panose="020B0503020204020204" pitchFamily="34" charset="0"/>
                <a:ea typeface="ＭＳ Ｐゴシック" charset="0"/>
                <a:cs typeface="ＭＳ Ｐゴシック" charset="0"/>
              </a:rPr>
              <a:t>9. Bedrohung (Missbrauch, Misshandlung)</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10. Einfluss der Kindheitserfahrungen auf Persönlichkeit</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11. Warum verhielten sich Eltern so?</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12. Elternähnliche Bezugsperson</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13. Verluste durch Tod</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14. Veränderung der Beziehung zu den Eltern</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15. Heutige Beziehung zu den Eltern</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16. Trennung vom eigenen Kind</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17. Wünsche für das Kind</a:t>
            </a:r>
          </a:p>
          <a:p>
            <a:pPr marL="0" indent="0" algn="just">
              <a:lnSpc>
                <a:spcPct val="90000"/>
              </a:lnSpc>
              <a:buFont typeface="Wingdings" charset="0"/>
              <a:buNone/>
            </a:pPr>
            <a:r>
              <a:rPr lang="de-DE" sz="1400" dirty="0">
                <a:latin typeface="Corbel" panose="020B0503020204020204" pitchFamily="34" charset="0"/>
                <a:ea typeface="ＭＳ Ｐゴシック" charset="0"/>
                <a:cs typeface="ＭＳ Ｐゴシック" charset="0"/>
              </a:rPr>
              <a:t>18. Weitergeben von eigenen Erfahrungen an das Kind</a:t>
            </a:r>
          </a:p>
          <a:p>
            <a:pPr lvl="1"/>
            <a:endParaRPr lang="de-DE" sz="1600" dirty="0">
              <a:latin typeface="Corbel" panose="020B0503020204020204" pitchFamily="34" charset="0"/>
              <a:cs typeface="Arial" charset="0"/>
            </a:endParaRPr>
          </a:p>
        </p:txBody>
      </p:sp>
      <p:graphicFrame>
        <p:nvGraphicFramePr>
          <p:cNvPr id="5" name="Table 31"/>
          <p:cNvGraphicFramePr>
            <a:graphicFrameLocks noGrp="1"/>
          </p:cNvGraphicFramePr>
          <p:nvPr/>
        </p:nvGraphicFramePr>
        <p:xfrm>
          <a:off x="0" y="6051550"/>
          <a:ext cx="9144000" cy="742950"/>
        </p:xfrm>
        <a:graphic>
          <a:graphicData uri="http://schemas.openxmlformats.org/drawingml/2006/table">
            <a:tbl>
              <a:tblPr/>
              <a:tblGrid>
                <a:gridCol w="4552950">
                  <a:extLst>
                    <a:ext uri="{9D8B030D-6E8A-4147-A177-3AD203B41FA5}">
                      <a16:colId xmlns:a16="http://schemas.microsoft.com/office/drawing/2014/main" val="20000"/>
                    </a:ext>
                  </a:extLst>
                </a:gridCol>
                <a:gridCol w="4591050">
                  <a:extLst>
                    <a:ext uri="{9D8B030D-6E8A-4147-A177-3AD203B41FA5}">
                      <a16:colId xmlns:a16="http://schemas.microsoft.com/office/drawing/2014/main" val="20001"/>
                    </a:ext>
                  </a:extLst>
                </a:gridCol>
              </a:tblGrid>
              <a:tr h="742950">
                <a:tc>
                  <a:txBody>
                    <a:bodyPr/>
                    <a:lstStyle/>
                    <a:p>
                      <a:pPr marL="0" marR="0" lvl="1" indent="0" algn="l" defTabSz="4572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a:ln>
                            <a:noFill/>
                          </a:ln>
                          <a:solidFill>
                            <a:srgbClr val="000000"/>
                          </a:solidFill>
                          <a:effectLst/>
                          <a:latin typeface="Corbel" panose="020B0503020204020204" pitchFamily="34" charset="0"/>
                          <a:ea typeface="ＭＳ Ｐゴシック" charset="0"/>
                          <a:cs typeface="Arial" charset="0"/>
                        </a:rPr>
                        <a:t>Buchheim A, George C (2012) Das Adult Attachment Interview (AAI) und das Adult Attachment </a:t>
                      </a:r>
                      <a:r>
                        <a:rPr kumimoji="0" lang="de-DE" sz="1100" b="0" i="0" u="none" strike="noStrike" cap="none" normalizeH="0" baseline="0" dirty="0" err="1">
                          <a:ln>
                            <a:noFill/>
                          </a:ln>
                          <a:solidFill>
                            <a:srgbClr val="000000"/>
                          </a:solidFill>
                          <a:effectLst/>
                          <a:latin typeface="Corbel" panose="020B0503020204020204" pitchFamily="34" charset="0"/>
                          <a:ea typeface="ＭＳ Ｐゴシック" charset="0"/>
                          <a:cs typeface="Arial" charset="0"/>
                        </a:rPr>
                        <a:t>Projective</a:t>
                      </a:r>
                      <a:r>
                        <a:rPr kumimoji="0" lang="de-DE" sz="1100" b="0" i="0" u="none" strike="noStrike" cap="none" normalizeH="0" baseline="0" dirty="0">
                          <a:ln>
                            <a:noFill/>
                          </a:ln>
                          <a:solidFill>
                            <a:srgbClr val="000000"/>
                          </a:solidFill>
                          <a:effectLst/>
                          <a:latin typeface="Corbel" panose="020B0503020204020204" pitchFamily="34" charset="0"/>
                          <a:ea typeface="ＭＳ Ｐゴシック" charset="0"/>
                          <a:cs typeface="Arial" charset="0"/>
                        </a:rPr>
                        <a:t> Picture System (AAP). In: Doering S, </a:t>
                      </a:r>
                      <a:r>
                        <a:rPr kumimoji="0" lang="de-DE" sz="1100" b="0" i="0" u="none" strike="noStrike" cap="none" normalizeH="0" baseline="0" dirty="0" err="1">
                          <a:ln>
                            <a:noFill/>
                          </a:ln>
                          <a:solidFill>
                            <a:srgbClr val="000000"/>
                          </a:solidFill>
                          <a:effectLst/>
                          <a:latin typeface="Corbel" panose="020B0503020204020204" pitchFamily="34" charset="0"/>
                          <a:ea typeface="ＭＳ Ｐゴシック" charset="0"/>
                          <a:cs typeface="Arial" charset="0"/>
                        </a:rPr>
                        <a:t>Hörz</a:t>
                      </a:r>
                      <a:r>
                        <a:rPr kumimoji="0" lang="de-DE" sz="1100" b="0" i="0" u="none" strike="noStrike" cap="none" normalizeH="0" baseline="0" dirty="0">
                          <a:ln>
                            <a:noFill/>
                          </a:ln>
                          <a:solidFill>
                            <a:srgbClr val="000000"/>
                          </a:solidFill>
                          <a:effectLst/>
                          <a:latin typeface="Corbel" panose="020B0503020204020204" pitchFamily="34" charset="0"/>
                          <a:ea typeface="ＭＳ Ｐゴシック" charset="0"/>
                          <a:cs typeface="Arial" charset="0"/>
                        </a:rPr>
                        <a:t> S (</a:t>
                      </a:r>
                      <a:r>
                        <a:rPr kumimoji="0" lang="de-DE" sz="1100" b="0" i="0" u="none" strike="noStrike" cap="none" normalizeH="0" baseline="0" dirty="0" err="1">
                          <a:ln>
                            <a:noFill/>
                          </a:ln>
                          <a:solidFill>
                            <a:srgbClr val="000000"/>
                          </a:solidFill>
                          <a:effectLst/>
                          <a:latin typeface="Corbel" panose="020B0503020204020204" pitchFamily="34" charset="0"/>
                          <a:ea typeface="ＭＳ Ｐゴシック" charset="0"/>
                          <a:cs typeface="Arial" charset="0"/>
                        </a:rPr>
                        <a:t>Hrsg</a:t>
                      </a:r>
                      <a:r>
                        <a:rPr kumimoji="0" lang="de-DE" sz="1100" b="0" i="0" u="none" strike="noStrike" cap="none" normalizeH="0" baseline="0" dirty="0">
                          <a:ln>
                            <a:noFill/>
                          </a:ln>
                          <a:solidFill>
                            <a:srgbClr val="000000"/>
                          </a:solidFill>
                          <a:effectLst/>
                          <a:latin typeface="Corbel" panose="020B0503020204020204" pitchFamily="34" charset="0"/>
                          <a:ea typeface="ＭＳ Ｐゴシック" charset="0"/>
                          <a:cs typeface="Arial" charset="0"/>
                        </a:rPr>
                        <a:t>) Handbuch der Strukturdiagnostik. Schattauer GmbH, Stuttgart, S 182-218 </a:t>
                      </a:r>
                    </a:p>
                  </a:txBody>
                  <a:tcPr marL="68580" marR="68580" marT="34328" marB="34328" horzOverflow="overflow">
                    <a:lnL>
                      <a:noFill/>
                    </a:lnL>
                    <a:lnR>
                      <a:noFill/>
                    </a:lnR>
                    <a:lnT>
                      <a:noFill/>
                    </a:lnT>
                    <a:lnB>
                      <a:noFill/>
                    </a:lnB>
                    <a:lnTlToBr>
                      <a:noFill/>
                    </a:lnTlToBr>
                    <a:lnBlToTr>
                      <a:noFill/>
                    </a:lnBlToTr>
                    <a:solidFill>
                      <a:srgbClr val="F2F2F2"/>
                    </a:solidFill>
                  </a:tcPr>
                </a:tc>
                <a:tc>
                  <a:txBody>
                    <a:bodyPr/>
                    <a:lstStyle/>
                    <a:p>
                      <a:pPr marL="0" marR="0" lvl="1"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orbel" panose="020B0503020204020204" pitchFamily="34" charset="0"/>
                          <a:ea typeface="ＭＳ Ｐゴシック" charset="0"/>
                          <a:cs typeface="Arial" charset="0"/>
                        </a:rPr>
                        <a:t>George C, Kaplan N, Main M. The Adult Attachment Interview. Unpublished Manuscript, University of California at Berkeley (1985-1996).</a:t>
                      </a:r>
                      <a:r>
                        <a:rPr kumimoji="0" lang="de-DE" sz="900" b="0" i="0" u="none" strike="noStrike" cap="none" normalizeH="0" baseline="0" dirty="0">
                          <a:ln>
                            <a:noFill/>
                          </a:ln>
                          <a:solidFill>
                            <a:srgbClr val="000000"/>
                          </a:solidFill>
                          <a:effectLst/>
                          <a:latin typeface="Corbel" panose="020B0503020204020204" pitchFamily="34" charset="0"/>
                          <a:ea typeface="ＭＳ Ｐゴシック" charset="0"/>
                          <a:cs typeface="Arial" charset="0"/>
                        </a:rPr>
                        <a:t> </a:t>
                      </a:r>
                    </a:p>
                  </a:txBody>
                  <a:tcPr marL="68580" marR="68580" marT="34328" marB="34328"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0000"/>
                  </a:ext>
                </a:extLst>
              </a:tr>
            </a:tbl>
          </a:graphicData>
        </a:graphic>
      </p:graphicFrame>
      <p:pic>
        <p:nvPicPr>
          <p:cNvPr id="6" name="Bild 6" descr="Unknow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268760"/>
            <a:ext cx="2632596" cy="2193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2855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ChangeArrowheads="1"/>
          </p:cNvSpPr>
          <p:nvPr/>
        </p:nvSpPr>
        <p:spPr bwMode="auto">
          <a:xfrm>
            <a:off x="446088" y="188913"/>
            <a:ext cx="822960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de-DE" sz="4300" dirty="0">
              <a:latin typeface="Corbel"/>
            </a:endParaRPr>
          </a:p>
        </p:txBody>
      </p:sp>
      <p:sp>
        <p:nvSpPr>
          <p:cNvPr id="326658" name="Text Box 7"/>
          <p:cNvSpPr txBox="1">
            <a:spLocks noChangeArrowheads="1"/>
          </p:cNvSpPr>
          <p:nvPr/>
        </p:nvSpPr>
        <p:spPr bwMode="auto">
          <a:xfrm>
            <a:off x="2346325" y="1268413"/>
            <a:ext cx="70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CA" sz="1800" dirty="0">
              <a:latin typeface="Corbel"/>
              <a:ea typeface="Osaka" charset="0"/>
              <a:cs typeface="Osaka" charset="0"/>
            </a:endParaRPr>
          </a:p>
        </p:txBody>
      </p:sp>
      <p:sp>
        <p:nvSpPr>
          <p:cNvPr id="233480" name="Rectangle 8"/>
          <p:cNvSpPr>
            <a:spLocks noChangeArrowheads="1"/>
          </p:cNvSpPr>
          <p:nvPr/>
        </p:nvSpPr>
        <p:spPr bwMode="auto">
          <a:xfrm>
            <a:off x="0" y="207201"/>
            <a:ext cx="9144000" cy="801687"/>
          </a:xfrm>
          <a:prstGeom prst="rect">
            <a:avLst/>
          </a:prstGeom>
          <a:noFill/>
          <a:ln w="9525">
            <a:noFill/>
            <a:miter lim="800000"/>
            <a:headEnd/>
            <a:tailEnd/>
          </a:ln>
          <a:effectLst/>
        </p:spPr>
        <p:txBody>
          <a:bodyPr lIns="92075" tIns="46038" rIns="92075" bIns="46038" anchor="ctr"/>
          <a:lstStyle/>
          <a:p>
            <a:pPr algn="ctr">
              <a:defRPr/>
            </a:pPr>
            <a:r>
              <a:rPr lang="de-DE" sz="2800" dirty="0">
                <a:latin typeface="Corbel"/>
                <a:ea typeface="+mn-ea"/>
                <a:cs typeface="+mn-cs"/>
              </a:rPr>
              <a:t>Bindungsrepräsentationen bei Erwachsenen</a:t>
            </a:r>
          </a:p>
          <a:p>
            <a:pPr algn="ctr">
              <a:lnSpc>
                <a:spcPct val="50000"/>
              </a:lnSpc>
              <a:defRPr/>
            </a:pPr>
            <a:endParaRPr lang="de-DE" sz="3600" dirty="0">
              <a:latin typeface="Corbel"/>
              <a:ea typeface="+mn-ea"/>
              <a:cs typeface="+mn-cs"/>
            </a:endParaRPr>
          </a:p>
          <a:p>
            <a:pPr algn="ctr">
              <a:defRPr/>
            </a:pPr>
            <a:r>
              <a:rPr lang="de-DE" sz="2400" dirty="0">
                <a:solidFill>
                  <a:srgbClr val="000000"/>
                </a:solidFill>
                <a:latin typeface="Corbel"/>
                <a:ea typeface="+mn-ea"/>
                <a:cs typeface="+mn-cs"/>
              </a:rPr>
              <a:t>(</a:t>
            </a:r>
            <a:r>
              <a:rPr lang="de-DE" sz="2000" dirty="0">
                <a:solidFill>
                  <a:srgbClr val="000000"/>
                </a:solidFill>
                <a:latin typeface="Corbel"/>
                <a:ea typeface="+mn-ea"/>
                <a:cs typeface="+mn-cs"/>
              </a:rPr>
              <a:t>George et al. 1985, Main &amp; Goldwyn, 1985, George &amp; West 2012)</a:t>
            </a:r>
          </a:p>
        </p:txBody>
      </p:sp>
      <p:grpSp>
        <p:nvGrpSpPr>
          <p:cNvPr id="326660" name="Gruppieren 30"/>
          <p:cNvGrpSpPr>
            <a:grpSpLocks/>
          </p:cNvGrpSpPr>
          <p:nvPr/>
        </p:nvGrpSpPr>
        <p:grpSpPr bwMode="auto">
          <a:xfrm>
            <a:off x="2590800" y="1717675"/>
            <a:ext cx="3930650" cy="4149725"/>
            <a:chOff x="1936426" y="1556792"/>
            <a:chExt cx="4969767" cy="5011073"/>
          </a:xfrm>
        </p:grpSpPr>
        <p:sp>
          <p:nvSpPr>
            <p:cNvPr id="19" name="Torte 18"/>
            <p:cNvSpPr/>
            <p:nvPr/>
          </p:nvSpPr>
          <p:spPr bwMode="auto">
            <a:xfrm>
              <a:off x="1984895" y="1575221"/>
              <a:ext cx="4590181" cy="4714227"/>
            </a:xfrm>
            <a:prstGeom prst="pie">
              <a:avLst>
                <a:gd name="adj1" fmla="val 10844599"/>
                <a:gd name="adj2" fmla="val 16200000"/>
              </a:avLst>
            </a:prstGeom>
            <a:solidFill>
              <a:srgbClr val="CCFFCC"/>
            </a:solidFill>
            <a:ln w="57150" cap="flat" cmpd="sng" algn="ctr">
              <a:solidFill>
                <a:schemeClr val="accent4"/>
              </a:solidFill>
              <a:prstDash val="solid"/>
              <a:round/>
              <a:headEnd type="none" w="med" len="med"/>
              <a:tailEnd type="none" w="med" len="med"/>
            </a:ln>
            <a:effectLst/>
            <a:scene3d>
              <a:camera prst="orthographicFront"/>
              <a:lightRig rig="threePt" dir="t"/>
            </a:scene3d>
            <a:sp3d>
              <a:bevelT/>
            </a:sp3d>
          </p:spPr>
          <p:txBody>
            <a:bodyPr/>
            <a:lstStyle/>
            <a:p>
              <a:pPr>
                <a:defRPr/>
              </a:pPr>
              <a:endParaRPr lang="de-DE" dirty="0">
                <a:latin typeface="Corbel"/>
                <a:ea typeface="+mn-ea"/>
                <a:cs typeface="+mn-cs"/>
              </a:endParaRPr>
            </a:p>
          </p:txBody>
        </p:sp>
        <p:sp>
          <p:nvSpPr>
            <p:cNvPr id="20" name="Torte 19"/>
            <p:cNvSpPr/>
            <p:nvPr/>
          </p:nvSpPr>
          <p:spPr bwMode="auto">
            <a:xfrm flipV="1">
              <a:off x="1936426" y="1844344"/>
              <a:ext cx="4732920" cy="4723521"/>
            </a:xfrm>
            <a:prstGeom prst="pie">
              <a:avLst>
                <a:gd name="adj1" fmla="val 10757388"/>
                <a:gd name="adj2" fmla="val 16175964"/>
              </a:avLst>
            </a:prstGeom>
            <a:solidFill>
              <a:srgbClr val="B4BBFF"/>
            </a:solidFill>
            <a:ln w="57150" cap="flat" cmpd="sng" algn="ctr">
              <a:solidFill>
                <a:schemeClr val="accent6">
                  <a:lumMod val="50000"/>
                </a:schemeClr>
              </a:solidFill>
              <a:prstDash val="solid"/>
              <a:round/>
              <a:headEnd type="none" w="med" len="med"/>
              <a:tailEnd type="none" w="med" len="med"/>
            </a:ln>
            <a:effectLst/>
          </p:spPr>
          <p:txBody>
            <a:bodyPr/>
            <a:lstStyle/>
            <a:p>
              <a:pPr>
                <a:defRPr/>
              </a:pPr>
              <a:endParaRPr lang="de-DE" dirty="0">
                <a:latin typeface="Corbel"/>
                <a:ea typeface="+mn-ea"/>
                <a:cs typeface="+mn-cs"/>
              </a:endParaRPr>
            </a:p>
          </p:txBody>
        </p:sp>
        <p:sp>
          <p:nvSpPr>
            <p:cNvPr id="21" name="Torte 20"/>
            <p:cNvSpPr/>
            <p:nvPr/>
          </p:nvSpPr>
          <p:spPr bwMode="auto">
            <a:xfrm rot="10800000">
              <a:off x="2195352" y="1888436"/>
              <a:ext cx="4710841" cy="4679429"/>
            </a:xfrm>
            <a:prstGeom prst="pie">
              <a:avLst>
                <a:gd name="adj1" fmla="val 10844599"/>
                <a:gd name="adj2" fmla="val 1620000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57150" cap="flat" cmpd="sng" algn="ctr">
              <a:solidFill>
                <a:schemeClr val="accent6">
                  <a:lumMod val="50000"/>
                </a:schemeClr>
              </a:solidFill>
              <a:prstDash val="solid"/>
              <a:round/>
              <a:headEnd type="none" w="med" len="med"/>
              <a:tailEnd type="none" w="med" len="med"/>
            </a:ln>
            <a:effectLst/>
          </p:spPr>
          <p:txBody>
            <a:bodyPr/>
            <a:lstStyle/>
            <a:p>
              <a:pPr>
                <a:defRPr/>
              </a:pPr>
              <a:endParaRPr lang="de-DE" dirty="0">
                <a:latin typeface="Corbel"/>
                <a:ea typeface="+mn-ea"/>
                <a:cs typeface="+mn-cs"/>
              </a:endParaRPr>
            </a:p>
          </p:txBody>
        </p:sp>
        <p:sp>
          <p:nvSpPr>
            <p:cNvPr id="22" name="Torte 21"/>
            <p:cNvSpPr/>
            <p:nvPr/>
          </p:nvSpPr>
          <p:spPr bwMode="auto">
            <a:xfrm rot="10800000" flipV="1">
              <a:off x="2255568" y="1556792"/>
              <a:ext cx="4650625" cy="4721605"/>
            </a:xfrm>
            <a:prstGeom prst="pie">
              <a:avLst>
                <a:gd name="adj1" fmla="val 10757388"/>
                <a:gd name="adj2" fmla="val 16200000"/>
              </a:avLst>
            </a:prstGeom>
            <a:solidFill>
              <a:srgbClr val="DEDC31"/>
            </a:solidFill>
            <a:ln w="57150" cap="flat" cmpd="sng" algn="ctr">
              <a:solidFill>
                <a:schemeClr val="accent6">
                  <a:lumMod val="50000"/>
                </a:schemeClr>
              </a:solidFill>
              <a:prstDash val="solid"/>
              <a:round/>
              <a:headEnd type="none" w="med" len="med"/>
              <a:tailEnd type="none" w="med" len="med"/>
            </a:ln>
            <a:effectLst/>
          </p:spPr>
          <p:txBody>
            <a:bodyPr/>
            <a:lstStyle/>
            <a:p>
              <a:pPr>
                <a:defRPr/>
              </a:pPr>
              <a:endParaRPr lang="de-DE" dirty="0">
                <a:latin typeface="Corbel"/>
                <a:ea typeface="+mn-ea"/>
                <a:cs typeface="+mn-cs"/>
              </a:endParaRPr>
            </a:p>
          </p:txBody>
        </p:sp>
        <p:sp>
          <p:nvSpPr>
            <p:cNvPr id="23" name="Rectangle 13"/>
            <p:cNvSpPr>
              <a:spLocks noChangeArrowheads="1"/>
            </p:cNvSpPr>
            <p:nvPr/>
          </p:nvSpPr>
          <p:spPr bwMode="auto">
            <a:xfrm>
              <a:off x="2309816" y="2876654"/>
              <a:ext cx="1938755" cy="825635"/>
            </a:xfrm>
            <a:prstGeom prst="rect">
              <a:avLst/>
            </a:prstGeom>
            <a:noFill/>
            <a:ln w="9525">
              <a:noFill/>
              <a:miter lim="800000"/>
              <a:headEnd/>
              <a:tailEnd/>
            </a:ln>
            <a:effectLst>
              <a:innerShdw blurRad="63500" dist="50800" dir="5400000">
                <a:prstClr val="black">
                  <a:alpha val="50000"/>
                </a:prstClr>
              </a:innerShdw>
            </a:effectLst>
          </p:spPr>
          <p:txBody>
            <a:bodyPr anchor="ctr"/>
            <a:lstStyle/>
            <a:p>
              <a:pPr>
                <a:spcBef>
                  <a:spcPct val="20000"/>
                </a:spcBef>
                <a:defRPr/>
              </a:pPr>
              <a:r>
                <a:rPr lang="de-DE" sz="2400" b="1" dirty="0">
                  <a:solidFill>
                    <a:srgbClr val="000066"/>
                  </a:solidFill>
                  <a:latin typeface="Corbel"/>
                  <a:ea typeface="+mn-ea"/>
                  <a:cs typeface="+mn-cs"/>
                </a:rPr>
                <a:t>SICHER</a:t>
              </a:r>
              <a:endParaRPr lang="de-DE" sz="1600" b="1" dirty="0">
                <a:solidFill>
                  <a:srgbClr val="000066"/>
                </a:solidFill>
                <a:latin typeface="Corbel"/>
                <a:ea typeface="+mn-ea"/>
                <a:cs typeface="+mn-cs"/>
              </a:endParaRPr>
            </a:p>
          </p:txBody>
        </p:sp>
        <p:sp>
          <p:nvSpPr>
            <p:cNvPr id="24" name="Rectangle 13"/>
            <p:cNvSpPr>
              <a:spLocks noChangeArrowheads="1"/>
            </p:cNvSpPr>
            <p:nvPr/>
          </p:nvSpPr>
          <p:spPr bwMode="auto">
            <a:xfrm>
              <a:off x="4751211" y="2891397"/>
              <a:ext cx="1938755" cy="825635"/>
            </a:xfrm>
            <a:prstGeom prst="rect">
              <a:avLst/>
            </a:prstGeom>
            <a:noFill/>
            <a:ln w="9525">
              <a:noFill/>
              <a:miter lim="800000"/>
              <a:headEnd/>
              <a:tailEnd/>
            </a:ln>
            <a:effectLst>
              <a:innerShdw blurRad="63500" dist="50800" dir="5400000">
                <a:prstClr val="black">
                  <a:alpha val="50000"/>
                </a:prstClr>
              </a:innerShdw>
            </a:effectLst>
          </p:spPr>
          <p:txBody>
            <a:bodyPr anchor="ctr"/>
            <a:lstStyle/>
            <a:p>
              <a:pPr>
                <a:spcBef>
                  <a:spcPct val="20000"/>
                </a:spcBef>
                <a:defRPr/>
              </a:pPr>
              <a:r>
                <a:rPr lang="de-DE" b="1" dirty="0">
                  <a:solidFill>
                    <a:srgbClr val="000066"/>
                  </a:solidFill>
                  <a:latin typeface="Corbel"/>
                  <a:ea typeface="+mn-ea"/>
                  <a:cs typeface="+mn-cs"/>
                </a:rPr>
                <a:t>UNSICHER</a:t>
              </a:r>
            </a:p>
            <a:p>
              <a:pPr>
                <a:spcBef>
                  <a:spcPct val="20000"/>
                </a:spcBef>
                <a:defRPr/>
              </a:pPr>
              <a:r>
                <a:rPr lang="de-DE" b="1" dirty="0">
                  <a:solidFill>
                    <a:srgbClr val="000066"/>
                  </a:solidFill>
                  <a:latin typeface="Corbel"/>
                  <a:ea typeface="+mn-ea"/>
                  <a:cs typeface="+mn-cs"/>
                </a:rPr>
                <a:t>VERSTRICKT</a:t>
              </a:r>
            </a:p>
          </p:txBody>
        </p:sp>
        <p:sp>
          <p:nvSpPr>
            <p:cNvPr id="25" name="Rectangle 13"/>
            <p:cNvSpPr>
              <a:spLocks noChangeArrowheads="1"/>
            </p:cNvSpPr>
            <p:nvPr/>
          </p:nvSpPr>
          <p:spPr bwMode="auto">
            <a:xfrm>
              <a:off x="2238010" y="4437112"/>
              <a:ext cx="1938755" cy="825635"/>
            </a:xfrm>
            <a:prstGeom prst="rect">
              <a:avLst/>
            </a:prstGeom>
            <a:noFill/>
            <a:ln w="9525">
              <a:noFill/>
              <a:miter lim="800000"/>
              <a:headEnd/>
              <a:tailEnd/>
            </a:ln>
            <a:effectLst>
              <a:innerShdw blurRad="63500" dist="50800" dir="5400000">
                <a:prstClr val="black">
                  <a:alpha val="50000"/>
                </a:prstClr>
              </a:innerShdw>
            </a:effectLst>
          </p:spPr>
          <p:txBody>
            <a:bodyPr anchor="ctr"/>
            <a:lstStyle/>
            <a:p>
              <a:pPr>
                <a:spcBef>
                  <a:spcPct val="20000"/>
                </a:spcBef>
                <a:defRPr/>
              </a:pPr>
              <a:r>
                <a:rPr lang="de-DE" sz="1600" b="1" dirty="0">
                  <a:solidFill>
                    <a:srgbClr val="000066"/>
                  </a:solidFill>
                  <a:latin typeface="Corbel"/>
                  <a:ea typeface="+mn-ea"/>
                  <a:cs typeface="+mn-cs"/>
                </a:rPr>
                <a:t>UNSICHER</a:t>
              </a:r>
            </a:p>
            <a:p>
              <a:pPr>
                <a:spcBef>
                  <a:spcPct val="20000"/>
                </a:spcBef>
                <a:defRPr/>
              </a:pPr>
              <a:r>
                <a:rPr lang="de-DE" sz="1600" b="1" dirty="0">
                  <a:solidFill>
                    <a:srgbClr val="000066"/>
                  </a:solidFill>
                  <a:latin typeface="Corbel"/>
                  <a:ea typeface="+mn-ea"/>
                  <a:cs typeface="+mn-cs"/>
                </a:rPr>
                <a:t>DISTANZIERT</a:t>
              </a:r>
            </a:p>
          </p:txBody>
        </p:sp>
        <p:sp>
          <p:nvSpPr>
            <p:cNvPr id="26" name="Rectangle 13"/>
            <p:cNvSpPr>
              <a:spLocks noChangeArrowheads="1"/>
            </p:cNvSpPr>
            <p:nvPr/>
          </p:nvSpPr>
          <p:spPr bwMode="auto">
            <a:xfrm>
              <a:off x="4648363" y="4419581"/>
              <a:ext cx="2210197" cy="914568"/>
            </a:xfrm>
            <a:prstGeom prst="rect">
              <a:avLst/>
            </a:prstGeom>
            <a:noFill/>
            <a:ln w="9525">
              <a:noFill/>
              <a:miter lim="800000"/>
              <a:headEnd/>
              <a:tailEnd/>
            </a:ln>
            <a:effectLst>
              <a:innerShdw blurRad="63500" dist="50800" dir="5400000">
                <a:prstClr val="black">
                  <a:alpha val="50000"/>
                </a:prstClr>
              </a:innerShdw>
            </a:effectLst>
          </p:spPr>
          <p:txBody>
            <a:bodyPr anchor="ctr"/>
            <a:lstStyle/>
            <a:p>
              <a:pPr>
                <a:spcBef>
                  <a:spcPct val="20000"/>
                </a:spcBef>
                <a:defRPr/>
              </a:pPr>
              <a:r>
                <a:rPr lang="de-DE" sz="1200" b="1" dirty="0">
                  <a:solidFill>
                    <a:schemeClr val="bg1"/>
                  </a:solidFill>
                  <a:latin typeface="Corbel"/>
                  <a:ea typeface="+mn-ea"/>
                  <a:cs typeface="+mn-cs"/>
                </a:rPr>
                <a:t>UNVERARBEITETES</a:t>
              </a:r>
            </a:p>
            <a:p>
              <a:pPr>
                <a:spcBef>
                  <a:spcPct val="20000"/>
                </a:spcBef>
                <a:defRPr/>
              </a:pPr>
              <a:r>
                <a:rPr lang="de-DE" sz="1200" b="1" dirty="0">
                  <a:solidFill>
                    <a:schemeClr val="bg1"/>
                  </a:solidFill>
                  <a:latin typeface="Corbel"/>
                  <a:ea typeface="+mn-ea"/>
                  <a:cs typeface="+mn-cs"/>
                </a:rPr>
                <a:t>TRAUMA</a:t>
              </a:r>
            </a:p>
            <a:p>
              <a:pPr>
                <a:spcBef>
                  <a:spcPct val="20000"/>
                </a:spcBef>
                <a:defRPr/>
              </a:pPr>
              <a:r>
                <a:rPr lang="de-DE" sz="1600" b="1" dirty="0">
                  <a:solidFill>
                    <a:schemeClr val="bg1"/>
                  </a:solidFill>
                  <a:latin typeface="Corbel"/>
                  <a:ea typeface="+mn-ea"/>
                  <a:cs typeface="+mn-cs"/>
                </a:rPr>
                <a:t>„</a:t>
              </a:r>
              <a:r>
                <a:rPr lang="de-DE" sz="1600" b="1" dirty="0" err="1">
                  <a:solidFill>
                    <a:schemeClr val="bg1"/>
                  </a:solidFill>
                  <a:latin typeface="Corbel"/>
                  <a:ea typeface="+mn-ea"/>
                  <a:cs typeface="+mn-cs"/>
                </a:rPr>
                <a:t>Unresolved</a:t>
              </a:r>
              <a:r>
                <a:rPr lang="de-DE" sz="1400" b="1" dirty="0">
                  <a:solidFill>
                    <a:schemeClr val="bg1"/>
                  </a:solidFill>
                  <a:latin typeface="Corbel"/>
                  <a:ea typeface="+mn-ea"/>
                  <a:cs typeface="+mn-cs"/>
                </a:rPr>
                <a:t>“ </a:t>
              </a:r>
            </a:p>
          </p:txBody>
        </p:sp>
      </p:grpSp>
      <p:sp>
        <p:nvSpPr>
          <p:cNvPr id="326661" name="Text Box 11"/>
          <p:cNvSpPr txBox="1">
            <a:spLocks noChangeArrowheads="1"/>
          </p:cNvSpPr>
          <p:nvPr/>
        </p:nvSpPr>
        <p:spPr bwMode="auto">
          <a:xfrm>
            <a:off x="152400" y="1487115"/>
            <a:ext cx="3169534" cy="2339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b="1" dirty="0">
                <a:solidFill>
                  <a:srgbClr val="00B050"/>
                </a:solidFill>
                <a:latin typeface="Corbel"/>
                <a:ea typeface="Osaka" charset="0"/>
                <a:cs typeface="Osaka" charset="0"/>
              </a:rPr>
              <a:t>Integrativer Zugang zu Bindungsthemen</a:t>
            </a:r>
          </a:p>
          <a:p>
            <a:pPr eaLnBrk="1" hangingPunct="1"/>
            <a:r>
              <a:rPr lang="de-DE" sz="1800" dirty="0">
                <a:solidFill>
                  <a:srgbClr val="00B050"/>
                </a:solidFill>
                <a:latin typeface="Corbel"/>
                <a:ea typeface="Osaka" charset="0"/>
                <a:cs typeface="Osaka" charset="0"/>
              </a:rPr>
              <a:t>Internalisierte sichere Basis</a:t>
            </a:r>
          </a:p>
          <a:p>
            <a:pPr eaLnBrk="1" hangingPunct="1"/>
            <a:r>
              <a:rPr lang="de-DE" sz="1800" dirty="0">
                <a:solidFill>
                  <a:srgbClr val="00B050"/>
                </a:solidFill>
                <a:latin typeface="Corbel"/>
                <a:ea typeface="Osaka" charset="0"/>
                <a:cs typeface="Osaka" charset="0"/>
              </a:rPr>
              <a:t>Integration von Gefühlen</a:t>
            </a:r>
            <a:br>
              <a:rPr lang="de-DE" sz="1800" dirty="0">
                <a:solidFill>
                  <a:srgbClr val="00B050"/>
                </a:solidFill>
                <a:latin typeface="Corbel"/>
                <a:ea typeface="Osaka" charset="0"/>
                <a:cs typeface="Osaka" charset="0"/>
              </a:rPr>
            </a:br>
            <a:r>
              <a:rPr lang="de-DE" sz="1800" dirty="0">
                <a:solidFill>
                  <a:srgbClr val="00B050"/>
                </a:solidFill>
                <a:latin typeface="Corbel"/>
                <a:ea typeface="Osaka" charset="0"/>
                <a:cs typeface="Osaka" charset="0"/>
              </a:rPr>
              <a:t>Reflexionsfähigkeit</a:t>
            </a:r>
          </a:p>
          <a:p>
            <a:pPr eaLnBrk="1" hangingPunct="1"/>
            <a:r>
              <a:rPr lang="de-DE" sz="1800" dirty="0">
                <a:solidFill>
                  <a:srgbClr val="00B050"/>
                </a:solidFill>
                <a:latin typeface="Corbel"/>
                <a:ea typeface="Osaka" charset="0"/>
                <a:cs typeface="Osaka" charset="0"/>
              </a:rPr>
              <a:t>Kohärenz</a:t>
            </a:r>
          </a:p>
          <a:p>
            <a:pPr eaLnBrk="1" hangingPunct="1"/>
            <a:endParaRPr lang="de-DE" sz="1800" dirty="0">
              <a:solidFill>
                <a:srgbClr val="00B050"/>
              </a:solidFill>
              <a:latin typeface="Corbel"/>
              <a:ea typeface="Osaka" charset="0"/>
              <a:cs typeface="Osaka" charset="0"/>
            </a:endParaRPr>
          </a:p>
          <a:p>
            <a:pPr eaLnBrk="1" hangingPunct="1"/>
            <a:endParaRPr lang="de-DE" sz="2000" dirty="0">
              <a:latin typeface="Corbel"/>
              <a:ea typeface="Osaka" charset="0"/>
              <a:cs typeface="Osaka" charset="0"/>
            </a:endParaRPr>
          </a:p>
        </p:txBody>
      </p:sp>
      <p:sp>
        <p:nvSpPr>
          <p:cNvPr id="326662" name="Text Box 9"/>
          <p:cNvSpPr txBox="1">
            <a:spLocks noChangeArrowheads="1"/>
          </p:cNvSpPr>
          <p:nvPr/>
        </p:nvSpPr>
        <p:spPr bwMode="auto">
          <a:xfrm>
            <a:off x="152400" y="4038600"/>
            <a:ext cx="2619400" cy="203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b="1" dirty="0">
                <a:solidFill>
                  <a:srgbClr val="0070C0"/>
                </a:solidFill>
                <a:latin typeface="Corbel"/>
                <a:ea typeface="Osaka" charset="0"/>
                <a:cs typeface="Osaka" charset="0"/>
                <a:sym typeface="Wingdings" charset="0"/>
              </a:rPr>
              <a:t>Deaktivierung von Bindungsthemen</a:t>
            </a:r>
            <a:br>
              <a:rPr lang="de-DE" sz="1800" dirty="0">
                <a:solidFill>
                  <a:srgbClr val="0070C0"/>
                </a:solidFill>
                <a:latin typeface="Corbel"/>
                <a:ea typeface="Osaka" charset="0"/>
                <a:cs typeface="Osaka" charset="0"/>
                <a:sym typeface="Wingdings" charset="0"/>
              </a:rPr>
            </a:br>
            <a:r>
              <a:rPr lang="de-DE" sz="1800" dirty="0">
                <a:solidFill>
                  <a:srgbClr val="0070C0"/>
                </a:solidFill>
                <a:latin typeface="Corbel"/>
                <a:ea typeface="Osaka" charset="0"/>
                <a:cs typeface="Osaka" charset="0"/>
                <a:sym typeface="Wingdings" charset="0"/>
              </a:rPr>
              <a:t>Leistungsorientierung</a:t>
            </a:r>
            <a:br>
              <a:rPr lang="de-DE" sz="1800" dirty="0">
                <a:solidFill>
                  <a:srgbClr val="0070C0"/>
                </a:solidFill>
                <a:latin typeface="Corbel"/>
                <a:ea typeface="Osaka" charset="0"/>
                <a:cs typeface="Osaka" charset="0"/>
                <a:sym typeface="Wingdings" charset="0"/>
              </a:rPr>
            </a:br>
            <a:r>
              <a:rPr lang="de-DE" sz="1800" dirty="0">
                <a:solidFill>
                  <a:srgbClr val="0070C0"/>
                </a:solidFill>
                <a:latin typeface="Corbel"/>
                <a:ea typeface="Osaka" charset="0"/>
                <a:cs typeface="Osaka" charset="0"/>
                <a:sym typeface="Wingdings" charset="0"/>
              </a:rPr>
              <a:t>Entwertung </a:t>
            </a:r>
          </a:p>
          <a:p>
            <a:pPr eaLnBrk="1" hangingPunct="1"/>
            <a:r>
              <a:rPr lang="de-DE" sz="1800" dirty="0">
                <a:solidFill>
                  <a:srgbClr val="0070C0"/>
                </a:solidFill>
                <a:latin typeface="Corbel"/>
                <a:ea typeface="Osaka" charset="0"/>
                <a:cs typeface="Osaka" charset="0"/>
                <a:sym typeface="Wingdings" charset="0"/>
              </a:rPr>
              <a:t>Idealisierung</a:t>
            </a:r>
            <a:br>
              <a:rPr lang="de-DE" sz="1800" dirty="0">
                <a:solidFill>
                  <a:srgbClr val="0070C0"/>
                </a:solidFill>
                <a:latin typeface="Corbel"/>
                <a:ea typeface="Osaka" charset="0"/>
                <a:cs typeface="Osaka" charset="0"/>
                <a:sym typeface="Wingdings" charset="0"/>
              </a:rPr>
            </a:br>
            <a:r>
              <a:rPr lang="de-DE" sz="1800" dirty="0">
                <a:solidFill>
                  <a:srgbClr val="0070C0"/>
                </a:solidFill>
                <a:latin typeface="Corbel"/>
                <a:ea typeface="Osaka" charset="0"/>
                <a:cs typeface="Osaka" charset="0"/>
                <a:sym typeface="Wingdings" charset="0"/>
              </a:rPr>
              <a:t>Erinnerungsunfähigkeit</a:t>
            </a:r>
            <a:br>
              <a:rPr lang="de-DE" sz="1800" dirty="0">
                <a:solidFill>
                  <a:srgbClr val="0070C0"/>
                </a:solidFill>
                <a:latin typeface="Corbel"/>
                <a:ea typeface="Osaka" charset="0"/>
                <a:cs typeface="Osaka" charset="0"/>
                <a:sym typeface="Wingdings" charset="0"/>
              </a:rPr>
            </a:br>
            <a:r>
              <a:rPr lang="de-DE" sz="1800" dirty="0">
                <a:solidFill>
                  <a:srgbClr val="0070C0"/>
                </a:solidFill>
                <a:latin typeface="Corbel"/>
                <a:ea typeface="Osaka" charset="0"/>
                <a:cs typeface="Osaka" charset="0"/>
                <a:sym typeface="Wingdings" charset="0"/>
              </a:rPr>
              <a:t>Widersprüche</a:t>
            </a:r>
          </a:p>
        </p:txBody>
      </p:sp>
      <p:sp>
        <p:nvSpPr>
          <p:cNvPr id="326663" name="Text Box 7"/>
          <p:cNvSpPr txBox="1">
            <a:spLocks noChangeArrowheads="1"/>
          </p:cNvSpPr>
          <p:nvPr/>
        </p:nvSpPr>
        <p:spPr bwMode="auto">
          <a:xfrm>
            <a:off x="6660232" y="1426649"/>
            <a:ext cx="2438400" cy="203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b="1" dirty="0">
                <a:solidFill>
                  <a:srgbClr val="FFC000"/>
                </a:solidFill>
                <a:latin typeface="Corbel"/>
                <a:ea typeface="Osaka" charset="0"/>
                <a:cs typeface="Osaka" charset="0"/>
                <a:sym typeface="Wingdings" charset="0"/>
              </a:rPr>
              <a:t>Hyperaktivi</a:t>
            </a:r>
            <a:r>
              <a:rPr lang="de-DE" altLang="ja-JP" sz="1800" b="1" dirty="0">
                <a:solidFill>
                  <a:srgbClr val="FFC000"/>
                </a:solidFill>
                <a:latin typeface="Corbel"/>
                <a:sym typeface="Wingdings" charset="0"/>
              </a:rPr>
              <a:t>erung</a:t>
            </a:r>
            <a:r>
              <a:rPr lang="de-DE" altLang="ja-JP" sz="1800" dirty="0">
                <a:solidFill>
                  <a:srgbClr val="FFC000"/>
                </a:solidFill>
                <a:latin typeface="Corbel"/>
                <a:sym typeface="Wingdings" charset="0"/>
              </a:rPr>
              <a:t> </a:t>
            </a:r>
            <a:r>
              <a:rPr lang="de-DE" altLang="ja-JP" sz="1800" b="1" dirty="0">
                <a:solidFill>
                  <a:srgbClr val="FFC000"/>
                </a:solidFill>
                <a:latin typeface="Corbel"/>
                <a:sym typeface="Wingdings" charset="0"/>
              </a:rPr>
              <a:t>von </a:t>
            </a:r>
            <a:r>
              <a:rPr lang="de-DE" sz="1800" b="1" dirty="0">
                <a:solidFill>
                  <a:srgbClr val="FFC000"/>
                </a:solidFill>
                <a:latin typeface="Corbel"/>
                <a:ea typeface="Osaka" charset="0"/>
                <a:cs typeface="Osaka" charset="0"/>
                <a:sym typeface="Wingdings" charset="0"/>
              </a:rPr>
              <a:t>Bindungsthemen </a:t>
            </a:r>
            <a:br>
              <a:rPr lang="de-DE" sz="1800" dirty="0">
                <a:solidFill>
                  <a:srgbClr val="FFC000"/>
                </a:solidFill>
                <a:latin typeface="Corbel"/>
                <a:ea typeface="Osaka" charset="0"/>
                <a:cs typeface="Osaka" charset="0"/>
                <a:sym typeface="Wingdings" charset="0"/>
              </a:rPr>
            </a:br>
            <a:r>
              <a:rPr lang="de-DE" sz="1800" dirty="0">
                <a:solidFill>
                  <a:srgbClr val="FFC000"/>
                </a:solidFill>
                <a:latin typeface="Corbel"/>
                <a:ea typeface="Osaka" charset="0"/>
                <a:cs typeface="Osaka" charset="0"/>
                <a:sym typeface="Wingdings" charset="0"/>
              </a:rPr>
              <a:t>Konflikte, negative Affekte (Ärger), Unsicherheit, Gegensätze</a:t>
            </a:r>
            <a:br>
              <a:rPr lang="de-DE" sz="1800" dirty="0">
                <a:solidFill>
                  <a:srgbClr val="FFC000"/>
                </a:solidFill>
                <a:latin typeface="Corbel"/>
                <a:ea typeface="Osaka" charset="0"/>
                <a:cs typeface="Osaka" charset="0"/>
                <a:sym typeface="Wingdings" charset="0"/>
              </a:rPr>
            </a:br>
            <a:endParaRPr lang="de-DE" sz="1800" dirty="0">
              <a:solidFill>
                <a:srgbClr val="FFC000"/>
              </a:solidFill>
              <a:latin typeface="Corbel"/>
              <a:ea typeface="Osaka" charset="0"/>
              <a:cs typeface="Osaka" charset="0"/>
            </a:endParaRPr>
          </a:p>
        </p:txBody>
      </p:sp>
      <p:sp>
        <p:nvSpPr>
          <p:cNvPr id="326664" name="Text Box 10"/>
          <p:cNvSpPr txBox="1">
            <a:spLocks noChangeArrowheads="1"/>
          </p:cNvSpPr>
          <p:nvPr/>
        </p:nvSpPr>
        <p:spPr bwMode="auto">
          <a:xfrm>
            <a:off x="6961188" y="3911600"/>
            <a:ext cx="2124075" cy="230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b="1" dirty="0">
                <a:solidFill>
                  <a:srgbClr val="FF0000"/>
                </a:solidFill>
                <a:latin typeface="Corbel"/>
                <a:ea typeface="Osaka" charset="0"/>
                <a:cs typeface="Osaka" charset="0"/>
                <a:sym typeface="Wingdings" charset="0"/>
              </a:rPr>
              <a:t>Desorganisation</a:t>
            </a:r>
          </a:p>
          <a:p>
            <a:pPr eaLnBrk="1" hangingPunct="1"/>
            <a:r>
              <a:rPr lang="de-DE" sz="1800" b="1" dirty="0">
                <a:solidFill>
                  <a:srgbClr val="FF0000"/>
                </a:solidFill>
                <a:latin typeface="Corbel"/>
                <a:ea typeface="Osaka" charset="0"/>
                <a:cs typeface="Osaka" charset="0"/>
                <a:sym typeface="Wingdings" charset="0"/>
              </a:rPr>
              <a:t>bei traumatischen Bindungsthemen</a:t>
            </a:r>
            <a:r>
              <a:rPr lang="de-DE" sz="1800" dirty="0">
                <a:solidFill>
                  <a:srgbClr val="FF0000"/>
                </a:solidFill>
                <a:latin typeface="Corbel"/>
                <a:ea typeface="Osaka" charset="0"/>
                <a:cs typeface="Osaka" charset="0"/>
                <a:sym typeface="Wingdings" charset="0"/>
              </a:rPr>
              <a:t>:   </a:t>
            </a:r>
          </a:p>
          <a:p>
            <a:pPr eaLnBrk="1" hangingPunct="1"/>
            <a:r>
              <a:rPr lang="de-DE" sz="1800" dirty="0">
                <a:solidFill>
                  <a:srgbClr val="FF0000"/>
                </a:solidFill>
                <a:latin typeface="Corbel"/>
                <a:ea typeface="Osaka" charset="0"/>
                <a:cs typeface="Osaka" charset="0"/>
                <a:sym typeface="Wingdings" charset="0"/>
              </a:rPr>
              <a:t>Angst </a:t>
            </a:r>
            <a:br>
              <a:rPr lang="de-DE" sz="1800" dirty="0">
                <a:solidFill>
                  <a:srgbClr val="FF0000"/>
                </a:solidFill>
                <a:latin typeface="Corbel"/>
                <a:ea typeface="Osaka" charset="0"/>
                <a:cs typeface="Osaka" charset="0"/>
                <a:sym typeface="Wingdings" charset="0"/>
              </a:rPr>
            </a:br>
            <a:r>
              <a:rPr lang="de-DE" sz="1800" dirty="0">
                <a:solidFill>
                  <a:srgbClr val="FF0000"/>
                </a:solidFill>
                <a:latin typeface="Corbel"/>
                <a:ea typeface="Osaka" charset="0"/>
                <a:cs typeface="Osaka" charset="0"/>
                <a:sym typeface="Wingdings" charset="0"/>
              </a:rPr>
              <a:t>Hilflosigkeit</a:t>
            </a:r>
            <a:br>
              <a:rPr lang="de-DE" sz="1800" dirty="0">
                <a:solidFill>
                  <a:srgbClr val="FF0000"/>
                </a:solidFill>
                <a:latin typeface="Corbel"/>
                <a:ea typeface="Osaka" charset="0"/>
                <a:cs typeface="Osaka" charset="0"/>
                <a:sym typeface="Wingdings" charset="0"/>
              </a:rPr>
            </a:br>
            <a:r>
              <a:rPr lang="de-DE" sz="1800" dirty="0">
                <a:solidFill>
                  <a:srgbClr val="FF0000"/>
                </a:solidFill>
                <a:latin typeface="Corbel"/>
                <a:ea typeface="Osaka" charset="0"/>
                <a:cs typeface="Osaka" charset="0"/>
                <a:sym typeface="Wingdings" charset="0"/>
              </a:rPr>
              <a:t>Verleugnung</a:t>
            </a:r>
            <a:br>
              <a:rPr lang="de-DE" sz="1800" dirty="0">
                <a:solidFill>
                  <a:srgbClr val="FF0000"/>
                </a:solidFill>
                <a:latin typeface="Corbel"/>
                <a:ea typeface="Osaka" charset="0"/>
                <a:cs typeface="Osaka" charset="0"/>
                <a:sym typeface="Wingdings" charset="0"/>
              </a:rPr>
            </a:br>
            <a:r>
              <a:rPr lang="de-DE" sz="1800" dirty="0">
                <a:solidFill>
                  <a:srgbClr val="FF0000"/>
                </a:solidFill>
                <a:latin typeface="Corbel"/>
                <a:ea typeface="Osaka" charset="0"/>
                <a:cs typeface="Osaka" charset="0"/>
                <a:sym typeface="Wingdings" charset="0"/>
              </a:rPr>
              <a:t>irrationale Schuld</a:t>
            </a:r>
          </a:p>
          <a:p>
            <a:pPr eaLnBrk="1" hangingPunct="1"/>
            <a:r>
              <a:rPr lang="de-DE" sz="1800" dirty="0">
                <a:solidFill>
                  <a:srgbClr val="FF0000"/>
                </a:solidFill>
                <a:latin typeface="Corbel"/>
                <a:ea typeface="Osaka" charset="0"/>
                <a:cs typeface="Osaka" charset="0"/>
                <a:sym typeface="Wingdings" charset="0"/>
              </a:rPr>
              <a:t>Denkfehler</a:t>
            </a:r>
            <a:endParaRPr lang="de-DE" sz="1800" dirty="0">
              <a:solidFill>
                <a:srgbClr val="FF0000"/>
              </a:solidFill>
              <a:latin typeface="Corbel"/>
              <a:ea typeface="Osaka" charset="0"/>
              <a:cs typeface="Osaka" charset="0"/>
            </a:endParaRPr>
          </a:p>
        </p:txBody>
      </p:sp>
      <p:sp>
        <p:nvSpPr>
          <p:cNvPr id="326665" name="Textfeld 29"/>
          <p:cNvSpPr txBox="1">
            <a:spLocks noChangeArrowheads="1"/>
          </p:cNvSpPr>
          <p:nvPr/>
        </p:nvSpPr>
        <p:spPr bwMode="auto">
          <a:xfrm>
            <a:off x="5626100" y="5588000"/>
            <a:ext cx="184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de-DE" sz="1800" baseline="-25000" dirty="0">
              <a:latin typeface="Corbel"/>
              <a:ea typeface="Osaka" charset="0"/>
              <a:cs typeface="Osaka" charset="0"/>
            </a:endParaRPr>
          </a:p>
        </p:txBody>
      </p:sp>
      <p:sp>
        <p:nvSpPr>
          <p:cNvPr id="326667" name="Foliennummernplatzhalt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4BC1ED-CF11-0944-9272-9E70046F0A1A}" type="slidenum">
              <a:rPr lang="de-DE" sz="1400">
                <a:latin typeface="Corbel"/>
              </a:rPr>
              <a:pPr/>
              <a:t>41</a:t>
            </a:fld>
            <a:endParaRPr lang="de-DE" sz="1400" dirty="0">
              <a:latin typeface="Corbel"/>
            </a:endParaRPr>
          </a:p>
        </p:txBody>
      </p:sp>
    </p:spTree>
    <p:extLst>
      <p:ext uri="{BB962C8B-B14F-4D97-AF65-F5344CB8AC3E}">
        <p14:creationId xmlns:p14="http://schemas.microsoft.com/office/powerpoint/2010/main" val="286963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685800" y="228600"/>
            <a:ext cx="7772400" cy="651076"/>
          </a:xfrm>
        </p:spPr>
        <p:txBody>
          <a:bodyPr/>
          <a:lstStyle/>
          <a:p>
            <a:pPr eaLnBrk="1" hangingPunct="1"/>
            <a:r>
              <a:rPr lang="de-DE" sz="3200" dirty="0">
                <a:solidFill>
                  <a:schemeClr val="tx1"/>
                </a:solidFill>
                <a:latin typeface="Corbel" panose="020B0503020204020204" pitchFamily="34" charset="0"/>
                <a:ea typeface="ＭＳ Ｐゴシック" charset="0"/>
                <a:cs typeface="ＭＳ Ｐゴシック" charset="0"/>
              </a:rPr>
              <a:t>Unverarbeiteter Bindungsstatus</a:t>
            </a:r>
            <a:endParaRPr lang="de-DE" sz="4000" dirty="0">
              <a:latin typeface="Corbel" panose="020B0503020204020204" pitchFamily="34" charset="0"/>
              <a:ea typeface="ＭＳ Ｐゴシック" charset="0"/>
              <a:cs typeface="ＭＳ Ｐゴシック" charset="0"/>
            </a:endParaRPr>
          </a:p>
        </p:txBody>
      </p:sp>
      <p:sp>
        <p:nvSpPr>
          <p:cNvPr id="105474" name="Rectangle 3"/>
          <p:cNvSpPr>
            <a:spLocks noGrp="1" noChangeArrowheads="1"/>
          </p:cNvSpPr>
          <p:nvPr>
            <p:ph type="body" idx="1"/>
          </p:nvPr>
        </p:nvSpPr>
        <p:spPr>
          <a:xfrm>
            <a:off x="838200" y="914400"/>
            <a:ext cx="7696200" cy="5029200"/>
          </a:xfrm>
        </p:spPr>
        <p:txBody>
          <a:bodyPr>
            <a:normAutofit/>
          </a:bodyPr>
          <a:lstStyle/>
          <a:p>
            <a:pPr eaLnBrk="1" hangingPunct="1">
              <a:lnSpc>
                <a:spcPct val="90000"/>
              </a:lnSpc>
            </a:pPr>
            <a:r>
              <a:rPr lang="de-DE" sz="2000" b="1" dirty="0">
                <a:latin typeface="Corbel" panose="020B0503020204020204" pitchFamily="34" charset="0"/>
                <a:ea typeface="ＭＳ Ｐゴシック" charset="0"/>
                <a:cs typeface="ＭＳ Ｐゴシック" charset="0"/>
              </a:rPr>
              <a:t>Unverarbeitete Trauer (</a:t>
            </a:r>
            <a:r>
              <a:rPr lang="de-DE" sz="2000" b="1" dirty="0" err="1">
                <a:latin typeface="Corbel" panose="020B0503020204020204" pitchFamily="34" charset="0"/>
                <a:ea typeface="ＭＳ Ｐゴシック" charset="0"/>
                <a:cs typeface="ＭＳ Ｐゴシック" charset="0"/>
              </a:rPr>
              <a:t>Unresolved</a:t>
            </a:r>
            <a:r>
              <a:rPr lang="de-DE" sz="2000" b="1" dirty="0">
                <a:latin typeface="Corbel" panose="020B0503020204020204" pitchFamily="34" charset="0"/>
                <a:ea typeface="ＭＳ Ｐゴシック" charset="0"/>
                <a:cs typeface="ＭＳ Ｐゴシック" charset="0"/>
              </a:rPr>
              <a:t> </a:t>
            </a:r>
            <a:r>
              <a:rPr lang="de-DE" sz="2000" b="1" dirty="0" err="1">
                <a:latin typeface="Corbel" panose="020B0503020204020204" pitchFamily="34" charset="0"/>
                <a:ea typeface="ＭＳ Ｐゴシック" charset="0"/>
                <a:cs typeface="ＭＳ Ｐゴシック" charset="0"/>
              </a:rPr>
              <a:t>loss</a:t>
            </a:r>
            <a:r>
              <a:rPr lang="de-DE" sz="2000" b="1" dirty="0">
                <a:latin typeface="Corbel" panose="020B0503020204020204" pitchFamily="34" charset="0"/>
                <a:ea typeface="ＭＳ Ｐゴシック" charset="0"/>
                <a:cs typeface="ＭＳ Ｐゴシック" charset="0"/>
              </a:rPr>
              <a:t>)</a:t>
            </a:r>
          </a:p>
          <a:p>
            <a:pPr eaLnBrk="1" hangingPunct="1">
              <a:lnSpc>
                <a:spcPct val="90000"/>
              </a:lnSpc>
            </a:pPr>
            <a:r>
              <a:rPr lang="de-DE" sz="1800" i="1" dirty="0">
                <a:latin typeface="Corbel" panose="020B0503020204020204" pitchFamily="34" charset="0"/>
                <a:ea typeface="ＭＳ Ｐゴシック" charset="0"/>
                <a:cs typeface="ＭＳ Ｐゴシック" charset="0"/>
              </a:rPr>
              <a:t>sprachliche</a:t>
            </a:r>
            <a:r>
              <a:rPr lang="de-DE" sz="1800" dirty="0">
                <a:latin typeface="Corbel" panose="020B0503020204020204" pitchFamily="34" charset="0"/>
                <a:ea typeface="ＭＳ Ｐゴシック" charset="0"/>
                <a:cs typeface="ＭＳ Ｐゴシック" charset="0"/>
              </a:rPr>
              <a:t> Auffälligkeiten - Fehler im Diskurs: ungewöhnliche Detailgenauigkeit, längeres Schweigen, Lobreden</a:t>
            </a:r>
          </a:p>
          <a:p>
            <a:pPr eaLnBrk="1" hangingPunct="1">
              <a:lnSpc>
                <a:spcPct val="90000"/>
              </a:lnSpc>
            </a:pPr>
            <a:r>
              <a:rPr lang="de-DE" sz="1800" i="1" dirty="0">
                <a:latin typeface="Corbel" panose="020B0503020204020204" pitchFamily="34" charset="0"/>
                <a:ea typeface="ＭＳ Ｐゴシック" charset="0"/>
                <a:cs typeface="ＭＳ Ｐゴシック" charset="0"/>
              </a:rPr>
              <a:t>Kognitive</a:t>
            </a:r>
            <a:r>
              <a:rPr lang="de-DE" sz="1800" dirty="0">
                <a:latin typeface="Corbel" panose="020B0503020204020204" pitchFamily="34" charset="0"/>
                <a:ea typeface="ＭＳ Ｐゴシック" charset="0"/>
                <a:cs typeface="ＭＳ Ｐゴシック" charset="0"/>
              </a:rPr>
              <a:t> Desorientierung (irrationale Schilderungen)</a:t>
            </a:r>
          </a:p>
          <a:p>
            <a:pPr lvl="1" eaLnBrk="1" hangingPunct="1">
              <a:lnSpc>
                <a:spcPct val="90000"/>
              </a:lnSpc>
            </a:pPr>
            <a:r>
              <a:rPr lang="de-DE" sz="1600" dirty="0">
                <a:latin typeface="Corbel" panose="020B0503020204020204" pitchFamily="34" charset="0"/>
                <a:ea typeface="ＭＳ Ｐゴシック" charset="0"/>
              </a:rPr>
              <a:t>Subjekt-Objektverwechslungen, Raum und Zeit,</a:t>
            </a:r>
          </a:p>
          <a:p>
            <a:pPr lvl="1" eaLnBrk="1" hangingPunct="1">
              <a:lnSpc>
                <a:spcPct val="90000"/>
              </a:lnSpc>
            </a:pPr>
            <a:r>
              <a:rPr lang="de-DE" sz="1600" dirty="0">
                <a:latin typeface="Corbel" panose="020B0503020204020204" pitchFamily="34" charset="0"/>
                <a:ea typeface="ＭＳ Ｐゴシック" charset="0"/>
              </a:rPr>
              <a:t>Glaube an eigenes Verschulden des Todes der verstorbenen Person (</a:t>
            </a:r>
            <a:r>
              <a:rPr lang="de-DE" sz="1600" dirty="0" err="1">
                <a:latin typeface="Corbel" panose="020B0503020204020204" pitchFamily="34" charset="0"/>
                <a:ea typeface="ＭＳ Ｐゴシック" charset="0"/>
              </a:rPr>
              <a:t>magic</a:t>
            </a:r>
            <a:r>
              <a:rPr lang="de-DE" sz="1600" dirty="0">
                <a:latin typeface="Corbel" panose="020B0503020204020204" pitchFamily="34" charset="0"/>
                <a:ea typeface="ＭＳ Ｐゴシック" charset="0"/>
              </a:rPr>
              <a:t> </a:t>
            </a:r>
            <a:r>
              <a:rPr lang="de-DE" sz="1600" dirty="0" err="1">
                <a:latin typeface="Corbel" panose="020B0503020204020204" pitchFamily="34" charset="0"/>
                <a:ea typeface="ＭＳ Ｐゴシック" charset="0"/>
              </a:rPr>
              <a:t>thinking</a:t>
            </a:r>
            <a:r>
              <a:rPr lang="de-DE" sz="1600" dirty="0">
                <a:latin typeface="Corbel" panose="020B0503020204020204" pitchFamily="34" charset="0"/>
                <a:ea typeface="ＭＳ Ｐゴシック" charset="0"/>
              </a:rPr>
              <a:t>), </a:t>
            </a:r>
          </a:p>
          <a:p>
            <a:pPr lvl="1" eaLnBrk="1" hangingPunct="1">
              <a:lnSpc>
                <a:spcPct val="90000"/>
              </a:lnSpc>
            </a:pPr>
            <a:r>
              <a:rPr lang="de-DE" sz="1600" dirty="0">
                <a:solidFill>
                  <a:srgbClr val="FF0000"/>
                </a:solidFill>
                <a:latin typeface="Corbel" panose="020B0503020204020204" pitchFamily="34" charset="0"/>
                <a:ea typeface="ＭＳ Ｐゴシック" charset="0"/>
              </a:rPr>
              <a:t>Verleugnung des Todes (</a:t>
            </a:r>
            <a:r>
              <a:rPr lang="de-DE" sz="1600" dirty="0" err="1">
                <a:solidFill>
                  <a:srgbClr val="FF0000"/>
                </a:solidFill>
                <a:latin typeface="Corbel" panose="020B0503020204020204" pitchFamily="34" charset="0"/>
                <a:ea typeface="ＭＳ Ｐゴシック" charset="0"/>
              </a:rPr>
              <a:t>disbelief</a:t>
            </a:r>
            <a:r>
              <a:rPr lang="de-DE" sz="1600" dirty="0">
                <a:solidFill>
                  <a:srgbClr val="FF0000"/>
                </a:solidFill>
                <a:latin typeface="Corbel" panose="020B0503020204020204" pitchFamily="34" charset="0"/>
                <a:ea typeface="ＭＳ Ｐゴシック" charset="0"/>
              </a:rPr>
              <a:t>)</a:t>
            </a:r>
          </a:p>
          <a:p>
            <a:pPr eaLnBrk="1" hangingPunct="1">
              <a:lnSpc>
                <a:spcPct val="90000"/>
              </a:lnSpc>
            </a:pPr>
            <a:r>
              <a:rPr lang="de-DE" sz="1800" dirty="0">
                <a:latin typeface="Corbel" panose="020B0503020204020204" pitchFamily="34" charset="0"/>
                <a:ea typeface="ＭＳ Ｐゴシック" charset="0"/>
                <a:cs typeface="ＭＳ Ｐゴシック" charset="0"/>
              </a:rPr>
              <a:t>Desorganisation auf </a:t>
            </a:r>
            <a:r>
              <a:rPr lang="de-DE" sz="1800" i="1" dirty="0">
                <a:latin typeface="Corbel" panose="020B0503020204020204" pitchFamily="34" charset="0"/>
                <a:ea typeface="ＭＳ Ｐゴシック" charset="0"/>
                <a:cs typeface="ＭＳ Ｐゴシック" charset="0"/>
              </a:rPr>
              <a:t>Verhaltensebene</a:t>
            </a:r>
            <a:r>
              <a:rPr lang="de-DE" sz="1800" dirty="0">
                <a:latin typeface="Corbel" panose="020B0503020204020204" pitchFamily="34" charset="0"/>
                <a:ea typeface="ＭＳ Ｐゴシック" charset="0"/>
                <a:cs typeface="ＭＳ Ｐゴシック" charset="0"/>
              </a:rPr>
              <a:t>: Extremreaktion (psychische Dekompensation, häufig Auslöser für psychische Erkrankung)</a:t>
            </a:r>
          </a:p>
          <a:p>
            <a:pPr lvl="1" eaLnBrk="1" hangingPunct="1">
              <a:lnSpc>
                <a:spcPct val="90000"/>
              </a:lnSpc>
            </a:pPr>
            <a:endParaRPr lang="de-DE" sz="1600" dirty="0">
              <a:solidFill>
                <a:srgbClr val="FF0000"/>
              </a:solidFill>
              <a:latin typeface="Corbel" panose="020B0503020204020204" pitchFamily="34" charset="0"/>
              <a:ea typeface="ＭＳ Ｐゴシック" charset="0"/>
            </a:endParaRPr>
          </a:p>
          <a:p>
            <a:pPr eaLnBrk="1" hangingPunct="1">
              <a:lnSpc>
                <a:spcPct val="90000"/>
              </a:lnSpc>
            </a:pPr>
            <a:endParaRPr lang="de-DE" sz="2000" b="1" dirty="0">
              <a:latin typeface="Corbel" panose="020B0503020204020204" pitchFamily="34" charset="0"/>
              <a:ea typeface="ＭＳ Ｐゴシック" charset="0"/>
              <a:cs typeface="ＭＳ Ｐゴシック" charset="0"/>
            </a:endParaRPr>
          </a:p>
          <a:p>
            <a:pPr eaLnBrk="1" hangingPunct="1">
              <a:lnSpc>
                <a:spcPct val="90000"/>
              </a:lnSpc>
            </a:pPr>
            <a:r>
              <a:rPr lang="de-DE" sz="2000" b="1" dirty="0">
                <a:latin typeface="Corbel" panose="020B0503020204020204" pitchFamily="34" charset="0"/>
                <a:ea typeface="ＭＳ Ｐゴシック" charset="0"/>
                <a:cs typeface="ＭＳ Ｐゴシック" charset="0"/>
              </a:rPr>
              <a:t>Unverarbeitetes Trauma (</a:t>
            </a:r>
            <a:r>
              <a:rPr lang="de-DE" sz="2000" b="1" dirty="0" err="1">
                <a:latin typeface="Corbel" panose="020B0503020204020204" pitchFamily="34" charset="0"/>
                <a:ea typeface="ＭＳ Ｐゴシック" charset="0"/>
                <a:cs typeface="ＭＳ Ｐゴシック" charset="0"/>
              </a:rPr>
              <a:t>Unresolved</a:t>
            </a:r>
            <a:r>
              <a:rPr lang="de-DE" sz="2000" b="1" dirty="0">
                <a:latin typeface="Corbel" panose="020B0503020204020204" pitchFamily="34" charset="0"/>
                <a:ea typeface="ＭＳ Ｐゴシック" charset="0"/>
                <a:cs typeface="ＭＳ Ｐゴシック" charset="0"/>
              </a:rPr>
              <a:t> </a:t>
            </a:r>
            <a:r>
              <a:rPr lang="de-DE" sz="2000" b="1" dirty="0" err="1">
                <a:latin typeface="Corbel" panose="020B0503020204020204" pitchFamily="34" charset="0"/>
                <a:ea typeface="ＭＳ Ｐゴシック" charset="0"/>
                <a:cs typeface="ＭＳ Ｐゴシック" charset="0"/>
              </a:rPr>
              <a:t>trauma</a:t>
            </a:r>
            <a:r>
              <a:rPr lang="de-DE" sz="2000" b="1" dirty="0">
                <a:latin typeface="Corbel" panose="020B0503020204020204" pitchFamily="34" charset="0"/>
                <a:ea typeface="ＭＳ Ｐゴシック" charset="0"/>
                <a:cs typeface="ＭＳ Ｐゴシック" charset="0"/>
              </a:rPr>
              <a:t>)</a:t>
            </a:r>
          </a:p>
          <a:p>
            <a:pPr eaLnBrk="1" hangingPunct="1">
              <a:lnSpc>
                <a:spcPct val="90000"/>
              </a:lnSpc>
            </a:pPr>
            <a:r>
              <a:rPr lang="de-DE" sz="1800" i="1" dirty="0">
                <a:latin typeface="Corbel" panose="020B0503020204020204" pitchFamily="34" charset="0"/>
                <a:ea typeface="ＭＳ Ｐゴシック" charset="0"/>
                <a:cs typeface="ＭＳ Ｐゴシック" charset="0"/>
              </a:rPr>
              <a:t>Kognitive</a:t>
            </a:r>
            <a:r>
              <a:rPr lang="de-DE" sz="1800" dirty="0">
                <a:latin typeface="Corbel" panose="020B0503020204020204" pitchFamily="34" charset="0"/>
                <a:ea typeface="ＭＳ Ｐゴシック" charset="0"/>
                <a:cs typeface="ＭＳ Ｐゴシック" charset="0"/>
              </a:rPr>
              <a:t> Desorientierung (irrationale Schilderungen) </a:t>
            </a:r>
          </a:p>
          <a:p>
            <a:pPr lvl="1" eaLnBrk="1" hangingPunct="1">
              <a:lnSpc>
                <a:spcPct val="90000"/>
              </a:lnSpc>
            </a:pPr>
            <a:r>
              <a:rPr lang="de-DE" sz="1600" dirty="0">
                <a:latin typeface="Corbel" panose="020B0503020204020204" pitchFamily="34" charset="0"/>
                <a:ea typeface="ＭＳ Ｐゴシック" charset="0"/>
              </a:rPr>
              <a:t>Subjekt-Objektverwechslungen, Raum und Zeit, </a:t>
            </a:r>
          </a:p>
          <a:p>
            <a:pPr lvl="1" eaLnBrk="1" hangingPunct="1">
              <a:lnSpc>
                <a:spcPct val="90000"/>
              </a:lnSpc>
            </a:pPr>
            <a:r>
              <a:rPr lang="de-DE" sz="1600" dirty="0">
                <a:latin typeface="Corbel" panose="020B0503020204020204" pitchFamily="34" charset="0"/>
                <a:ea typeface="ＭＳ Ｐゴシック" charset="0"/>
              </a:rPr>
              <a:t>irrationale Schilderungen: z. B. Überzeugung, bzgl. sexuellen Missbrauchs selbst schuld zu sein, Oszillieren zwischen Berichten über die Art der Missbrauchs- oder Misshandlungserfahrung und anschließendes Abstreiten bzw. Verleugnen</a:t>
            </a:r>
          </a:p>
        </p:txBody>
      </p:sp>
      <p:sp>
        <p:nvSpPr>
          <p:cNvPr id="105475" name="Rectangle 4"/>
          <p:cNvSpPr>
            <a:spLocks noChangeArrowheads="1"/>
          </p:cNvSpPr>
          <p:nvPr/>
        </p:nvSpPr>
        <p:spPr bwMode="auto">
          <a:xfrm>
            <a:off x="3781425" y="12223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de-DE">
              <a:latin typeface="Times New Roman" charset="0"/>
            </a:endParaRPr>
          </a:p>
        </p:txBody>
      </p:sp>
      <p:sp>
        <p:nvSpPr>
          <p:cNvPr id="2" name="Fußzeilenplatzhalter 1"/>
          <p:cNvSpPr>
            <a:spLocks noGrp="1"/>
          </p:cNvSpPr>
          <p:nvPr>
            <p:ph type="ftr" sz="quarter" idx="11"/>
          </p:nvPr>
        </p:nvSpPr>
        <p:spPr/>
        <p:txBody>
          <a:bodyPr/>
          <a:lstStyle/>
          <a:p>
            <a:pPr>
              <a:defRPr/>
            </a:pPr>
            <a:endParaRPr lang="de-DE"/>
          </a:p>
        </p:txBody>
      </p:sp>
      <p:sp>
        <p:nvSpPr>
          <p:cNvPr id="3" name="Foliennummernplatzhalter 2"/>
          <p:cNvSpPr>
            <a:spLocks noGrp="1"/>
          </p:cNvSpPr>
          <p:nvPr>
            <p:ph type="sldNum" sz="quarter" idx="12"/>
          </p:nvPr>
        </p:nvSpPr>
        <p:spPr/>
        <p:txBody>
          <a:bodyPr/>
          <a:lstStyle/>
          <a:p>
            <a:pPr>
              <a:defRPr/>
            </a:pPr>
            <a:fld id="{FC5B43A3-0BB4-D346-8602-F8A7198C489C}" type="slidenum">
              <a:rPr lang="de-DE" smtClean="0"/>
              <a:pPr>
                <a:defRPr/>
              </a:pPr>
              <a:t>42</a:t>
            </a:fld>
            <a:endParaRPr lang="de-DE"/>
          </a:p>
        </p:txBody>
      </p:sp>
    </p:spTree>
    <p:extLst>
      <p:ext uri="{BB962C8B-B14F-4D97-AF65-F5344CB8AC3E}">
        <p14:creationId xmlns:p14="http://schemas.microsoft.com/office/powerpoint/2010/main" val="1276028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55" y="-204113"/>
            <a:ext cx="9248027" cy="2426798"/>
          </a:xfrm>
        </p:spPr>
        <p:txBody>
          <a:bodyPr>
            <a:normAutofit/>
          </a:bodyPr>
          <a:lstStyle/>
          <a:p>
            <a:pPr algn="l"/>
            <a:r>
              <a:rPr lang="de-DE" sz="1400" i="1" dirty="0"/>
              <a:t>Buchheim, A. (2005) Psyche 59, 35-50</a:t>
            </a:r>
            <a:br>
              <a:rPr lang="de-DE" sz="1400" i="1" dirty="0"/>
            </a:br>
            <a:br>
              <a:rPr lang="de-DE" sz="1400" i="1" dirty="0"/>
            </a:br>
            <a:r>
              <a:rPr lang="en-GB" sz="1400" i="1" dirty="0" err="1"/>
              <a:t>Buchheim</a:t>
            </a:r>
            <a:r>
              <a:rPr lang="en-GB" sz="1400" i="1" dirty="0"/>
              <a:t>, A., George, C., &amp; </a:t>
            </a:r>
            <a:r>
              <a:rPr lang="en-GB" sz="1400" i="1" dirty="0" err="1"/>
              <a:t>Kächele</a:t>
            </a:r>
            <a:r>
              <a:rPr lang="en-GB" sz="1400" i="1" dirty="0"/>
              <a:t>, H. (2007). My dog is dying today: Attachment narratives and psychoanalytic interpretation of an initial interview. In: Diamond D, </a:t>
            </a:r>
            <a:r>
              <a:rPr lang="en-GB" sz="1400" i="1" dirty="0" err="1"/>
              <a:t>Blatt</a:t>
            </a:r>
            <a:r>
              <a:rPr lang="en-GB" sz="1400" i="1" dirty="0"/>
              <a:t>, SJ, Lichtenberg JD (Ed) Attachment and sexuality, The Analytic Press, Hillsdale, pp 161-178</a:t>
            </a:r>
            <a:r>
              <a:rPr lang="en-US" sz="1400" i="1" dirty="0"/>
              <a:t> </a:t>
            </a:r>
            <a:endParaRPr lang="de-DE" sz="1400" i="1" dirty="0"/>
          </a:p>
        </p:txBody>
      </p:sp>
      <p:pic>
        <p:nvPicPr>
          <p:cNvPr id="4" name="Bild 3"/>
          <p:cNvPicPr>
            <a:picLocks noChangeAspect="1"/>
          </p:cNvPicPr>
          <p:nvPr/>
        </p:nvPicPr>
        <p:blipFill>
          <a:blip r:embed="rId3"/>
          <a:stretch>
            <a:fillRect/>
          </a:stretch>
        </p:blipFill>
        <p:spPr>
          <a:xfrm>
            <a:off x="191656" y="1639274"/>
            <a:ext cx="8140597" cy="478979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D58F9AEE-C025-7D23-3F26-C8B907E18765}"/>
              </a:ext>
            </a:extLst>
          </p:cNvPr>
          <p:cNvSpPr>
            <a:spLocks noGrp="1" noChangeArrowheads="1"/>
          </p:cNvSpPr>
          <p:nvPr>
            <p:ph type="title"/>
          </p:nvPr>
        </p:nvSpPr>
        <p:spPr>
          <a:xfrm>
            <a:off x="544087" y="315951"/>
            <a:ext cx="7772400" cy="1143000"/>
          </a:xfrm>
        </p:spPr>
        <p:txBody>
          <a:bodyPr>
            <a:normAutofit fontScale="90000"/>
          </a:bodyPr>
          <a:lstStyle/>
          <a:p>
            <a:r>
              <a:rPr lang="de-DE" sz="2800" dirty="0">
                <a:solidFill>
                  <a:schemeClr val="tx1"/>
                </a:solidFill>
                <a:latin typeface="Corbel" panose="020B0503020204020204" pitchFamily="34" charset="0"/>
                <a:ea typeface="ＭＳ Ｐゴシック" charset="0"/>
                <a:cs typeface="ＭＳ Ｐゴシック" charset="0"/>
              </a:rPr>
              <a:t>Umgang mit der Frage nach Verlusten: </a:t>
            </a:r>
            <a:br>
              <a:rPr lang="de-DE" sz="2800" dirty="0">
                <a:solidFill>
                  <a:schemeClr val="tx1"/>
                </a:solidFill>
                <a:latin typeface="Corbel" panose="020B0503020204020204" pitchFamily="34" charset="0"/>
                <a:ea typeface="ＭＳ Ｐゴシック" charset="0"/>
                <a:cs typeface="ＭＳ Ｐゴシック" charset="0"/>
              </a:rPr>
            </a:br>
            <a:r>
              <a:rPr lang="de-DE" altLang="de-DE" sz="2800" dirty="0"/>
              <a:t>Desorientierung, gedankliche Fehler</a:t>
            </a:r>
            <a:br>
              <a:rPr lang="de-DE" altLang="de-DE" sz="2800" i="1" dirty="0">
                <a:solidFill>
                  <a:srgbClr val="FF0000"/>
                </a:solidFill>
              </a:rPr>
            </a:br>
            <a:endParaRPr lang="de-DE" altLang="de-DE" sz="1600" dirty="0"/>
          </a:p>
        </p:txBody>
      </p:sp>
      <p:sp>
        <p:nvSpPr>
          <p:cNvPr id="83970" name="Rectangle 3">
            <a:extLst>
              <a:ext uri="{FF2B5EF4-FFF2-40B4-BE49-F238E27FC236}">
                <a16:creationId xmlns:a16="http://schemas.microsoft.com/office/drawing/2014/main" id="{A264936E-DF46-244C-2369-E10C98CBB97A}"/>
              </a:ext>
            </a:extLst>
          </p:cNvPr>
          <p:cNvSpPr>
            <a:spLocks noGrp="1" noChangeArrowheads="1"/>
          </p:cNvSpPr>
          <p:nvPr>
            <p:ph type="body" idx="1"/>
          </p:nvPr>
        </p:nvSpPr>
        <p:spPr>
          <a:xfrm>
            <a:off x="971550" y="1557338"/>
            <a:ext cx="7534275" cy="4325937"/>
          </a:xfrm>
        </p:spPr>
        <p:txBody>
          <a:bodyPr>
            <a:normAutofit/>
          </a:bodyPr>
          <a:lstStyle/>
          <a:p>
            <a:pPr marL="0" indent="0" algn="just" eaLnBrk="1" hangingPunct="1">
              <a:buFontTx/>
              <a:buNone/>
            </a:pPr>
            <a:r>
              <a:rPr lang="de-DE" altLang="de-DE" sz="2400" dirty="0"/>
              <a:t>Auf die Frage, welche Auswirkungen der Tod des Vaters auf ihr Leben hatte, antwortet die Patientin:</a:t>
            </a:r>
          </a:p>
          <a:p>
            <a:pPr marL="0" indent="0" algn="just" eaLnBrk="1" hangingPunct="1"/>
            <a:endParaRPr lang="de-DE" altLang="de-DE" sz="2400" dirty="0"/>
          </a:p>
          <a:p>
            <a:pPr marL="0" indent="0" algn="just" eaLnBrk="1" hangingPunct="1">
              <a:buFontTx/>
              <a:buNone/>
            </a:pPr>
            <a:r>
              <a:rPr lang="de-DE" altLang="de-DE" sz="2400" dirty="0"/>
              <a:t>P:	„</a:t>
            </a:r>
            <a:r>
              <a:rPr lang="de-DE" altLang="de-DE" sz="2400" i="1" dirty="0"/>
              <a:t>Nein. Ich dachte erst, das wäre vielleicht jetzt, ich würde nicht mehr so oft über ihn nachdenken. Also es ist ja nicht so, dass ich dauernd über ihn nachdenke, aber irgendwo ja, als wäre er nicht so; bewusstes Nachdenken, als wäre er halt immer anwesend um mich herum. Und das hab ich jetzt lange Zeit oft nicht. Dass ich; also da denk ich überhaupt gar nicht an ihn“.</a:t>
            </a:r>
          </a:p>
          <a:p>
            <a:pPr marL="0" indent="0" algn="just" eaLnBrk="1" hangingPunct="1">
              <a:buFontTx/>
              <a:buNone/>
            </a:pPr>
            <a:endParaRPr lang="de-DE" altLang="de-DE" sz="2400" i="1" dirty="0"/>
          </a:p>
        </p:txBody>
      </p:sp>
      <p:sp>
        <p:nvSpPr>
          <p:cNvPr id="83971" name="Rectangle 4">
            <a:extLst>
              <a:ext uri="{FF2B5EF4-FFF2-40B4-BE49-F238E27FC236}">
                <a16:creationId xmlns:a16="http://schemas.microsoft.com/office/drawing/2014/main" id="{E68F3757-89D5-FD82-93A0-A70D60050143}"/>
              </a:ext>
            </a:extLst>
          </p:cNvPr>
          <p:cNvSpPr>
            <a:spLocks noChangeArrowheads="1"/>
          </p:cNvSpPr>
          <p:nvPr/>
        </p:nvSpPr>
        <p:spPr bwMode="auto">
          <a:xfrm>
            <a:off x="739638" y="5788647"/>
            <a:ext cx="1860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2075" tIns="46038" rIns="92075" bIns="46038"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de-DE" altLang="de-DE" dirty="0">
              <a:latin typeface="Corbel" panose="020B0503020204020204" pitchFamily="34" charset="0"/>
            </a:endParaRPr>
          </a:p>
        </p:txBody>
      </p:sp>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1" y="273049"/>
            <a:ext cx="8519532" cy="1969671"/>
          </a:xfrm>
          <a:prstGeom prst="rect">
            <a:avLst/>
          </a:prstGeom>
        </p:spPr>
      </p:pic>
      <p:sp>
        <p:nvSpPr>
          <p:cNvPr id="9" name="Textfeld 8">
            <a:extLst>
              <a:ext uri="{FF2B5EF4-FFF2-40B4-BE49-F238E27FC236}">
                <a16:creationId xmlns:a16="http://schemas.microsoft.com/office/drawing/2014/main" id="{644B70D6-9B97-8E0A-7547-715314FAAE4E}"/>
              </a:ext>
            </a:extLst>
          </p:cNvPr>
          <p:cNvSpPr txBox="1"/>
          <p:nvPr/>
        </p:nvSpPr>
        <p:spPr>
          <a:xfrm>
            <a:off x="635620" y="2361719"/>
            <a:ext cx="8140389" cy="3139321"/>
          </a:xfrm>
          <a:prstGeom prst="rect">
            <a:avLst/>
          </a:prstGeom>
          <a:noFill/>
        </p:spPr>
        <p:txBody>
          <a:bodyPr wrap="square">
            <a:spAutoFit/>
          </a:bodyPr>
          <a:lstStyle/>
          <a:p>
            <a:r>
              <a:rPr lang="de-DE" i="1" dirty="0"/>
              <a:t>P: „Also ganz merkwürdig war, der Vater starb sechsundneunzig, und dann war er eine Nacht lang mit mir geflogen zu seinen italienischen Reiseorten, die er sehr liebte und ich hatte da eine furchtbare Nacht voller Schuldgefühle ... und ah, na ja, sie (Mutter) starb vor meinem sechzigsten. Auf jeden Fall hab ich aber dann, sie starb achtundneunzig im Frühling, und dann hab ich fast vier Jahre mit ihr jetzt ganz brutal ah gekämpft und gestritten, das war so grauenvoll, das kann man nicht erzählen. Und dann kam mein Vater. Also erst seit sie tot war und als ich die Kämpfe mit ihr anfing, kam er wirklich wunderbar und hat mich also geschützt und gestärkt und beraten und das war also wie ein Gespräch und ich hab ihn gesehen, er ist jetzt wieder weg. Und dann hab ich jetzt erst dieses Jahr zu meiner Mutter gesagt „So, jetzt reicht's, es reicht endgültig! Schluss, aus jetzt mit unserer Rivalität!"</a:t>
            </a:r>
            <a:r>
              <a:rPr lang="en-US" dirty="0"/>
              <a:t> </a:t>
            </a:r>
            <a:endParaRPr lang="de-DE"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Corbel"/>
                <a:cs typeface="Corbel"/>
              </a:rPr>
              <a:t>Übersicht</a:t>
            </a:r>
          </a:p>
        </p:txBody>
      </p:sp>
      <p:sp>
        <p:nvSpPr>
          <p:cNvPr id="3" name="Inhaltsplatzhalter 2"/>
          <p:cNvSpPr>
            <a:spLocks noGrp="1"/>
          </p:cNvSpPr>
          <p:nvPr>
            <p:ph idx="1"/>
          </p:nvPr>
        </p:nvSpPr>
        <p:spPr>
          <a:xfrm>
            <a:off x="457200" y="1600201"/>
            <a:ext cx="8229600" cy="3643132"/>
          </a:xfrm>
        </p:spPr>
        <p:txBody>
          <a:bodyPr/>
          <a:lstStyle/>
          <a:p>
            <a:r>
              <a:rPr lang="de-DE" dirty="0">
                <a:solidFill>
                  <a:schemeClr val="bg1">
                    <a:lumMod val="75000"/>
                  </a:schemeClr>
                </a:solidFill>
                <a:latin typeface="Corbel"/>
                <a:cs typeface="Corbel"/>
              </a:rPr>
              <a:t>Auswirkungen von Verlust  und Trauer auf die weitere Entwicklung</a:t>
            </a:r>
          </a:p>
          <a:p>
            <a:r>
              <a:rPr lang="de-DE" dirty="0">
                <a:latin typeface="Corbel"/>
                <a:cs typeface="Corbel"/>
              </a:rPr>
              <a:t>Unverarbeitete Verlusterfahrungen und Psychopathologie</a:t>
            </a:r>
          </a:p>
          <a:p>
            <a:r>
              <a:rPr lang="de-DE" dirty="0">
                <a:solidFill>
                  <a:schemeClr val="bg1">
                    <a:lumMod val="75000"/>
                  </a:schemeClr>
                </a:solidFill>
                <a:latin typeface="Corbel"/>
                <a:cs typeface="Corbel"/>
              </a:rPr>
              <a:t>Veränderung durch Psychotherapie</a:t>
            </a:r>
          </a:p>
          <a:p>
            <a:endParaRPr lang="de-DE" dirty="0"/>
          </a:p>
          <a:p>
            <a:endParaRPr lang="de-DE" dirty="0"/>
          </a:p>
        </p:txBody>
      </p:sp>
    </p:spTree>
    <p:extLst>
      <p:ext uri="{BB962C8B-B14F-4D97-AF65-F5344CB8AC3E}">
        <p14:creationId xmlns:p14="http://schemas.microsoft.com/office/powerpoint/2010/main" val="383704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el 6"/>
          <p:cNvSpPr>
            <a:spLocks noGrp="1"/>
          </p:cNvSpPr>
          <p:nvPr>
            <p:ph type="title"/>
          </p:nvPr>
        </p:nvSpPr>
        <p:spPr>
          <a:xfrm>
            <a:off x="457200" y="127000"/>
            <a:ext cx="8229600" cy="866775"/>
          </a:xfrm>
        </p:spPr>
        <p:txBody>
          <a:bodyPr/>
          <a:lstStyle/>
          <a:p>
            <a:r>
              <a:rPr lang="de-DE" sz="3200" dirty="0">
                <a:latin typeface="Corbel"/>
                <a:ea typeface="Osaka" charset="0"/>
                <a:cs typeface="Corbel"/>
              </a:rPr>
              <a:t>Unsichere Bindung und Erkrankung</a:t>
            </a:r>
          </a:p>
        </p:txBody>
      </p:sp>
      <p:sp>
        <p:nvSpPr>
          <p:cNvPr id="25602" name="Inhaltsplatzhalter 7"/>
          <p:cNvSpPr>
            <a:spLocks noGrp="1"/>
          </p:cNvSpPr>
          <p:nvPr>
            <p:ph idx="1"/>
          </p:nvPr>
        </p:nvSpPr>
        <p:spPr>
          <a:xfrm>
            <a:off x="457200" y="992188"/>
            <a:ext cx="8359775" cy="5726112"/>
          </a:xfrm>
        </p:spPr>
        <p:txBody>
          <a:bodyPr/>
          <a:lstStyle/>
          <a:p>
            <a:pPr marL="457200" lvl="1" indent="0">
              <a:buNone/>
            </a:pPr>
            <a:endParaRPr lang="de-DE" sz="1800" dirty="0">
              <a:latin typeface="Corbel"/>
              <a:ea typeface="Osaka" charset="0"/>
              <a:cs typeface="Corbel"/>
            </a:endParaRPr>
          </a:p>
          <a:p>
            <a:pPr lvl="1"/>
            <a:r>
              <a:rPr lang="de-DE" sz="1800" dirty="0">
                <a:latin typeface="Corbel"/>
                <a:ea typeface="Osaka" charset="0"/>
                <a:cs typeface="Corbel"/>
              </a:rPr>
              <a:t>höherer Anteil an </a:t>
            </a:r>
            <a:r>
              <a:rPr lang="de-DE" sz="1800" b="1" dirty="0">
                <a:latin typeface="Corbel"/>
                <a:ea typeface="Osaka" charset="0"/>
                <a:cs typeface="Corbel"/>
              </a:rPr>
              <a:t>unverarbeitetem Trauma</a:t>
            </a:r>
            <a:r>
              <a:rPr lang="de-DE" sz="1800" dirty="0">
                <a:latin typeface="Corbel"/>
                <a:ea typeface="Osaka" charset="0"/>
                <a:cs typeface="Corbel"/>
              </a:rPr>
              <a:t> bei </a:t>
            </a:r>
            <a:r>
              <a:rPr lang="de-DE" sz="1800" b="1" dirty="0">
                <a:latin typeface="Corbel"/>
                <a:ea typeface="Osaka" charset="0"/>
                <a:cs typeface="Corbel"/>
              </a:rPr>
              <a:t>dissoziativen Störungen </a:t>
            </a:r>
            <a:r>
              <a:rPr lang="de-DE" sz="1800" dirty="0">
                <a:latin typeface="Corbel"/>
                <a:ea typeface="Osaka" charset="0"/>
                <a:cs typeface="Corbel"/>
              </a:rPr>
              <a:t>als Gesunde </a:t>
            </a:r>
          </a:p>
          <a:p>
            <a:pPr lvl="2"/>
            <a:r>
              <a:rPr lang="de-DE" sz="1400" dirty="0">
                <a:latin typeface="Corbel"/>
                <a:ea typeface="Osaka" charset="0"/>
                <a:cs typeface="Corbel"/>
              </a:rPr>
              <a:t>(Senf-Beckenbach et al. 2021)</a:t>
            </a:r>
          </a:p>
          <a:p>
            <a:pPr marL="457200" lvl="1" indent="0">
              <a:buNone/>
            </a:pPr>
            <a:endParaRPr lang="de-DE" sz="1800" b="1" dirty="0">
              <a:latin typeface="Corbel"/>
              <a:ea typeface="Osaka" charset="0"/>
              <a:cs typeface="Corbel"/>
            </a:endParaRPr>
          </a:p>
          <a:p>
            <a:pPr lvl="1"/>
            <a:r>
              <a:rPr lang="de-DE" sz="1800" b="1" dirty="0">
                <a:solidFill>
                  <a:srgbClr val="FF0000"/>
                </a:solidFill>
                <a:latin typeface="Corbel"/>
                <a:ea typeface="Osaka" charset="0"/>
                <a:cs typeface="Corbel"/>
              </a:rPr>
              <a:t>Angststörungen</a:t>
            </a:r>
            <a:r>
              <a:rPr lang="de-DE" sz="1800" b="1" dirty="0">
                <a:latin typeface="Corbel"/>
                <a:ea typeface="Osaka" charset="0"/>
                <a:cs typeface="Corbel"/>
              </a:rPr>
              <a:t>, </a:t>
            </a:r>
            <a:r>
              <a:rPr lang="de-DE" sz="1800" b="1" dirty="0">
                <a:solidFill>
                  <a:srgbClr val="FF0000"/>
                </a:solidFill>
                <a:latin typeface="Corbel"/>
                <a:ea typeface="Osaka" charset="0"/>
                <a:cs typeface="Corbel"/>
              </a:rPr>
              <a:t>Depression</a:t>
            </a:r>
            <a:r>
              <a:rPr lang="de-DE" sz="1800" b="1" dirty="0">
                <a:latin typeface="Corbel"/>
                <a:ea typeface="Osaka" charset="0"/>
                <a:cs typeface="Corbel"/>
              </a:rPr>
              <a:t>, </a:t>
            </a:r>
            <a:r>
              <a:rPr lang="de-DE" sz="1800" b="1" dirty="0">
                <a:solidFill>
                  <a:srgbClr val="FF0000"/>
                </a:solidFill>
                <a:latin typeface="Corbel"/>
                <a:ea typeface="Osaka" charset="0"/>
                <a:cs typeface="Corbel"/>
              </a:rPr>
              <a:t>Persönlichkeitsstörungen</a:t>
            </a:r>
            <a:r>
              <a:rPr lang="de-DE" sz="1800" b="1" dirty="0">
                <a:latin typeface="Corbel"/>
                <a:ea typeface="Osaka" charset="0"/>
                <a:cs typeface="Corbel"/>
              </a:rPr>
              <a:t>, Essstörungen und Suchterkrankungen </a:t>
            </a:r>
            <a:r>
              <a:rPr lang="de-DE" sz="1800" dirty="0">
                <a:latin typeface="Corbel"/>
                <a:ea typeface="Osaka" charset="0"/>
                <a:cs typeface="Corbel"/>
              </a:rPr>
              <a:t>sind hoch signifikant mit </a:t>
            </a:r>
            <a:r>
              <a:rPr lang="de-DE" sz="1800" b="1" dirty="0">
                <a:latin typeface="Corbel"/>
                <a:ea typeface="Osaka" charset="0"/>
                <a:cs typeface="Corbel"/>
              </a:rPr>
              <a:t>unverarbeitetem Trauma</a:t>
            </a:r>
            <a:r>
              <a:rPr lang="de-DE" sz="1800" dirty="0">
                <a:latin typeface="Corbel"/>
                <a:ea typeface="Osaka" charset="0"/>
                <a:cs typeface="Corbel"/>
              </a:rPr>
              <a:t> assoziiert </a:t>
            </a:r>
          </a:p>
          <a:p>
            <a:pPr lvl="2"/>
            <a:r>
              <a:rPr lang="de-DE" sz="1400" dirty="0" err="1">
                <a:latin typeface="Corbel"/>
                <a:ea typeface="Osaka" charset="0"/>
                <a:cs typeface="Corbel"/>
              </a:rPr>
              <a:t>Bakermans-Kranenburg</a:t>
            </a:r>
            <a:r>
              <a:rPr lang="de-DE" sz="1400" dirty="0">
                <a:latin typeface="Corbel"/>
                <a:ea typeface="Osaka" charset="0"/>
                <a:cs typeface="Corbel"/>
              </a:rPr>
              <a:t> &amp; van </a:t>
            </a:r>
            <a:r>
              <a:rPr lang="de-DE" sz="1400" dirty="0" err="1">
                <a:latin typeface="Corbel"/>
                <a:ea typeface="Osaka" charset="0"/>
                <a:cs typeface="Corbel"/>
              </a:rPr>
              <a:t>IJzendoorn</a:t>
            </a:r>
            <a:r>
              <a:rPr lang="de-DE" sz="1400" dirty="0">
                <a:latin typeface="Corbel"/>
                <a:ea typeface="Osaka" charset="0"/>
                <a:cs typeface="Corbel"/>
              </a:rPr>
              <a:t> 2008, </a:t>
            </a:r>
          </a:p>
          <a:p>
            <a:pPr lvl="2"/>
            <a:r>
              <a:rPr lang="de-DE" sz="1400" dirty="0" err="1">
                <a:latin typeface="Corbel"/>
                <a:cs typeface="Corbel"/>
              </a:rPr>
              <a:t>Stovall-McClough</a:t>
            </a:r>
            <a:r>
              <a:rPr lang="de-DE" sz="1400" dirty="0">
                <a:latin typeface="Corbel"/>
                <a:cs typeface="Corbel"/>
              </a:rPr>
              <a:t> &amp; Dozier 2018, </a:t>
            </a:r>
          </a:p>
          <a:p>
            <a:pPr lvl="2"/>
            <a:r>
              <a:rPr lang="de-DE" sz="1400" dirty="0" err="1">
                <a:latin typeface="Corbel"/>
                <a:cs typeface="Corbel"/>
              </a:rPr>
              <a:t>Bauriedl</a:t>
            </a:r>
            <a:r>
              <a:rPr lang="de-DE" sz="1400" dirty="0">
                <a:latin typeface="Corbel"/>
                <a:cs typeface="Corbel"/>
              </a:rPr>
              <a:t>-Schmidt et al. 2018, </a:t>
            </a:r>
          </a:p>
          <a:p>
            <a:pPr lvl="2"/>
            <a:r>
              <a:rPr lang="de-DE" sz="1400" dirty="0">
                <a:latin typeface="Corbel"/>
                <a:cs typeface="Corbel"/>
              </a:rPr>
              <a:t>Buchheim et al. 2012, 2017, 2018, </a:t>
            </a:r>
          </a:p>
          <a:p>
            <a:pPr lvl="2"/>
            <a:r>
              <a:rPr lang="de-DE" sz="1400" dirty="0" err="1">
                <a:latin typeface="Corbel"/>
                <a:cs typeface="Corbel"/>
              </a:rPr>
              <a:t>Bernheim</a:t>
            </a:r>
            <a:r>
              <a:rPr lang="de-DE" sz="1400" dirty="0">
                <a:latin typeface="Corbel"/>
                <a:cs typeface="Corbel"/>
              </a:rPr>
              <a:t> et al. 2020, 2022</a:t>
            </a:r>
            <a:endParaRPr lang="de-DE" sz="1400" dirty="0">
              <a:latin typeface="Corbel"/>
              <a:ea typeface="Osaka" charset="0"/>
              <a:cs typeface="Corbel"/>
            </a:endParaRPr>
          </a:p>
          <a:p>
            <a:endParaRPr lang="de-DE" sz="2000" dirty="0">
              <a:latin typeface="Corbel"/>
              <a:ea typeface="Osaka" charset="0"/>
              <a:cs typeface="Corbel"/>
            </a:endParaRPr>
          </a:p>
        </p:txBody>
      </p:sp>
      <p:pic>
        <p:nvPicPr>
          <p:cNvPr id="2" name="Grafik 1">
            <a:extLst>
              <a:ext uri="{FF2B5EF4-FFF2-40B4-BE49-F238E27FC236}">
                <a16:creationId xmlns:a16="http://schemas.microsoft.com/office/drawing/2014/main" id="{73128E79-2B6D-DC03-6185-3F0BBA4FF38F}"/>
              </a:ext>
            </a:extLst>
          </p:cNvPr>
          <p:cNvPicPr>
            <a:picLocks noChangeAspect="1"/>
          </p:cNvPicPr>
          <p:nvPr/>
        </p:nvPicPr>
        <p:blipFill>
          <a:blip r:embed="rId3"/>
          <a:stretch>
            <a:fillRect/>
          </a:stretch>
        </p:blipFill>
        <p:spPr>
          <a:xfrm>
            <a:off x="6307442" y="3253362"/>
            <a:ext cx="2011368" cy="2852185"/>
          </a:xfrm>
          <a:prstGeom prst="rect">
            <a:avLst/>
          </a:prstGeom>
        </p:spPr>
      </p:pic>
    </p:spTree>
    <p:extLst>
      <p:ext uri="{BB962C8B-B14F-4D97-AF65-F5344CB8AC3E}">
        <p14:creationId xmlns:p14="http://schemas.microsoft.com/office/powerpoint/2010/main" val="3122139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2"/>
          <p:cNvSpPr>
            <a:spLocks noGrp="1"/>
          </p:cNvSpPr>
          <p:nvPr>
            <p:ph type="title"/>
          </p:nvPr>
        </p:nvSpPr>
        <p:spPr>
          <a:xfrm>
            <a:off x="760413" y="44450"/>
            <a:ext cx="7772400" cy="381000"/>
          </a:xfrm>
        </p:spPr>
        <p:txBody>
          <a:bodyPr>
            <a:normAutofit fontScale="90000"/>
          </a:bodyPr>
          <a:lstStyle/>
          <a:p>
            <a:pPr eaLnBrk="1" hangingPunct="1"/>
            <a:r>
              <a:rPr lang="de-DE" sz="2400" dirty="0">
                <a:solidFill>
                  <a:srgbClr val="000000"/>
                </a:solidFill>
                <a:latin typeface="Corbel"/>
                <a:ea typeface="ＭＳ Ｐゴシック" charset="0"/>
                <a:cs typeface="Corbel"/>
              </a:rPr>
              <a:t>Bindung als Vulnerabilitätsfaktor für Psychopathologie</a:t>
            </a:r>
            <a:endParaRPr lang="de-DE" sz="3600" dirty="0">
              <a:solidFill>
                <a:srgbClr val="000000"/>
              </a:solidFill>
              <a:latin typeface="Corbel"/>
              <a:ea typeface="ＭＳ Ｐゴシック" charset="0"/>
              <a:cs typeface="Corbel"/>
            </a:endParaRPr>
          </a:p>
        </p:txBody>
      </p:sp>
      <p:sp>
        <p:nvSpPr>
          <p:cNvPr id="78851" name="Rectangle 3"/>
          <p:cNvSpPr txBox="1">
            <a:spLocks noChangeArrowheads="1"/>
          </p:cNvSpPr>
          <p:nvPr/>
        </p:nvSpPr>
        <p:spPr bwMode="auto">
          <a:xfrm>
            <a:off x="5795963" y="1014391"/>
            <a:ext cx="3429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4161750" indent="-24161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nSpc>
                <a:spcPct val="90000"/>
              </a:lnSpc>
              <a:spcBef>
                <a:spcPct val="20000"/>
              </a:spcBef>
            </a:pPr>
            <a:endParaRPr lang="de-DE" sz="1600" dirty="0">
              <a:solidFill>
                <a:schemeClr val="bg1"/>
              </a:solidFill>
              <a:latin typeface="Corbel" panose="020B0503020204020204" pitchFamily="34" charset="0"/>
            </a:endParaRPr>
          </a:p>
          <a:p>
            <a:pPr marL="457200" lvl="1" indent="0">
              <a:lnSpc>
                <a:spcPct val="90000"/>
              </a:lnSpc>
              <a:spcBef>
                <a:spcPct val="20000"/>
              </a:spcBef>
            </a:pPr>
            <a:r>
              <a:rPr lang="de-DE" sz="1600" b="1" dirty="0">
                <a:latin typeface="Corbel"/>
                <a:cs typeface="Corbel"/>
              </a:rPr>
              <a:t>Borderline-Persönlichkeitsstörungen</a:t>
            </a:r>
            <a:r>
              <a:rPr lang="de-DE" sz="1600" dirty="0">
                <a:latin typeface="Corbel"/>
                <a:cs typeface="Corbel"/>
              </a:rPr>
              <a:t>: </a:t>
            </a:r>
            <a:br>
              <a:rPr lang="de-DE" sz="1600" dirty="0">
                <a:latin typeface="Corbel"/>
                <a:cs typeface="Corbel"/>
              </a:rPr>
            </a:br>
            <a:r>
              <a:rPr lang="de-DE" sz="1600" dirty="0">
                <a:latin typeface="Corbel"/>
                <a:cs typeface="Corbel"/>
              </a:rPr>
              <a:t>bis zu 85% unverarbeitete </a:t>
            </a:r>
            <a:r>
              <a:rPr lang="de-DE" sz="1600" i="1" dirty="0">
                <a:latin typeface="Corbel"/>
                <a:cs typeface="Corbel"/>
              </a:rPr>
              <a:t>Missbrauchs</a:t>
            </a:r>
            <a:r>
              <a:rPr lang="de-DE" sz="1600" dirty="0">
                <a:latin typeface="Corbel"/>
                <a:cs typeface="Corbel"/>
              </a:rPr>
              <a:t>erlebnisse in Kombination mit </a:t>
            </a:r>
            <a:r>
              <a:rPr lang="de-DE" sz="1600" i="1" dirty="0">
                <a:latin typeface="Corbel"/>
                <a:cs typeface="Corbel"/>
              </a:rPr>
              <a:t>Verlusterlebnissen</a:t>
            </a:r>
            <a:r>
              <a:rPr lang="de-DE" sz="1600" dirty="0">
                <a:latin typeface="Corbel"/>
                <a:cs typeface="Corbel"/>
              </a:rPr>
              <a:t> </a:t>
            </a:r>
          </a:p>
          <a:p>
            <a:pPr marL="914400" lvl="2" indent="0">
              <a:lnSpc>
                <a:spcPct val="90000"/>
              </a:lnSpc>
              <a:spcBef>
                <a:spcPct val="20000"/>
              </a:spcBef>
            </a:pPr>
            <a:r>
              <a:rPr lang="de-DE" sz="1200" dirty="0">
                <a:latin typeface="Corbel"/>
                <a:cs typeface="Corbel"/>
              </a:rPr>
              <a:t>(</a:t>
            </a:r>
            <a:r>
              <a:rPr lang="de-DE" sz="1200" dirty="0" err="1">
                <a:latin typeface="Corbel"/>
                <a:cs typeface="Corbel"/>
              </a:rPr>
              <a:t>Agrawal</a:t>
            </a:r>
            <a:r>
              <a:rPr lang="de-DE" sz="1200" dirty="0">
                <a:latin typeface="Corbel"/>
                <a:cs typeface="Corbel"/>
              </a:rPr>
              <a:t> et al. 2004, Buchheim 2008, Buchheim 2011, Buchheim &amp; George 2011, Buchheim et al. 2018, Buchheim &amp; Diamond 2019)</a:t>
            </a:r>
            <a:br>
              <a:rPr lang="de-DE" sz="1200" dirty="0">
                <a:latin typeface="Corbel"/>
                <a:cs typeface="Corbel"/>
              </a:rPr>
            </a:br>
            <a:endParaRPr lang="de-DE" sz="1200" dirty="0">
              <a:latin typeface="Corbel"/>
              <a:cs typeface="Corbel"/>
            </a:endParaRPr>
          </a:p>
          <a:p>
            <a:pPr marL="457200" lvl="1" indent="0">
              <a:lnSpc>
                <a:spcPct val="90000"/>
              </a:lnSpc>
              <a:spcBef>
                <a:spcPct val="20000"/>
              </a:spcBef>
            </a:pPr>
            <a:r>
              <a:rPr lang="de-DE" sz="1600" b="1" dirty="0">
                <a:latin typeface="Corbel"/>
                <a:cs typeface="Corbel"/>
              </a:rPr>
              <a:t>Depressive Patienten</a:t>
            </a:r>
            <a:r>
              <a:rPr lang="de-DE" sz="1600" dirty="0">
                <a:latin typeface="Corbel"/>
                <a:cs typeface="Corbel"/>
              </a:rPr>
              <a:t>: bis zu 60% unverarbeitete </a:t>
            </a:r>
            <a:r>
              <a:rPr lang="de-DE" sz="1600" i="1" dirty="0">
                <a:latin typeface="Corbel"/>
                <a:cs typeface="Corbel"/>
              </a:rPr>
              <a:t>Verlust</a:t>
            </a:r>
            <a:r>
              <a:rPr lang="de-DE" sz="1600" dirty="0">
                <a:latin typeface="Corbel"/>
                <a:cs typeface="Corbel"/>
              </a:rPr>
              <a:t>erlebnisse </a:t>
            </a:r>
          </a:p>
          <a:p>
            <a:pPr marL="914400" lvl="2" indent="0">
              <a:lnSpc>
                <a:spcPct val="90000"/>
              </a:lnSpc>
              <a:spcBef>
                <a:spcPct val="20000"/>
              </a:spcBef>
            </a:pPr>
            <a:r>
              <a:rPr lang="de-DE" sz="1200" dirty="0">
                <a:latin typeface="Corbel"/>
                <a:cs typeface="Corbel"/>
              </a:rPr>
              <a:t>(Dozier et al. 2008, Buchheim et al. 2011, </a:t>
            </a:r>
            <a:r>
              <a:rPr lang="de-DE" sz="1200" dirty="0" err="1">
                <a:latin typeface="Corbel"/>
                <a:cs typeface="Corbel"/>
              </a:rPr>
              <a:t>Bauriedl</a:t>
            </a:r>
            <a:r>
              <a:rPr lang="de-DE" sz="1200" dirty="0">
                <a:latin typeface="Corbel"/>
                <a:cs typeface="Corbel"/>
              </a:rPr>
              <a:t>-Schmidt et al., 2016, Buchheim et al. 2018)</a:t>
            </a:r>
            <a:br>
              <a:rPr lang="de-DE" sz="1200" dirty="0">
                <a:latin typeface="Corbel"/>
                <a:cs typeface="Corbel"/>
              </a:rPr>
            </a:br>
            <a:endParaRPr lang="de-DE" sz="1200" dirty="0">
              <a:latin typeface="Corbel"/>
              <a:cs typeface="Corbel"/>
            </a:endParaRPr>
          </a:p>
          <a:p>
            <a:pPr marL="457200" lvl="1" indent="0">
              <a:lnSpc>
                <a:spcPct val="90000"/>
              </a:lnSpc>
              <a:spcBef>
                <a:spcPct val="20000"/>
              </a:spcBef>
            </a:pPr>
            <a:r>
              <a:rPr lang="de-DE" sz="1600" b="1" dirty="0">
                <a:latin typeface="Corbel"/>
                <a:cs typeface="Corbel"/>
              </a:rPr>
              <a:t>Angstpatienten</a:t>
            </a:r>
            <a:r>
              <a:rPr lang="de-DE" sz="1600" dirty="0">
                <a:latin typeface="Corbel"/>
                <a:cs typeface="Corbel"/>
              </a:rPr>
              <a:t>: bis zu 80% unverarbeitete </a:t>
            </a:r>
            <a:r>
              <a:rPr lang="de-DE" sz="1600" i="1" dirty="0">
                <a:latin typeface="Corbel"/>
                <a:cs typeface="Corbel"/>
              </a:rPr>
              <a:t>Verlust</a:t>
            </a:r>
            <a:r>
              <a:rPr lang="de-DE" sz="1600" dirty="0">
                <a:latin typeface="Corbel"/>
                <a:cs typeface="Corbel"/>
              </a:rPr>
              <a:t>erlebnisse </a:t>
            </a:r>
          </a:p>
          <a:p>
            <a:pPr marL="914400" lvl="2" indent="0">
              <a:lnSpc>
                <a:spcPct val="90000"/>
              </a:lnSpc>
              <a:spcBef>
                <a:spcPct val="20000"/>
              </a:spcBef>
            </a:pPr>
            <a:r>
              <a:rPr lang="de-DE" sz="1200" dirty="0">
                <a:latin typeface="Corbel"/>
                <a:cs typeface="Corbel"/>
              </a:rPr>
              <a:t>(</a:t>
            </a:r>
            <a:r>
              <a:rPr lang="de-DE" sz="1200" dirty="0" err="1">
                <a:latin typeface="Corbel"/>
                <a:cs typeface="Corbel"/>
              </a:rPr>
              <a:t>Fonagy</a:t>
            </a:r>
            <a:r>
              <a:rPr lang="de-DE" sz="1200" dirty="0">
                <a:latin typeface="Corbel"/>
                <a:cs typeface="Corbel"/>
              </a:rPr>
              <a:t> et al. 1996, </a:t>
            </a:r>
            <a:r>
              <a:rPr lang="de-DE" sz="1200" dirty="0" err="1">
                <a:latin typeface="Corbel"/>
                <a:cs typeface="Corbel"/>
              </a:rPr>
              <a:t>Manassis</a:t>
            </a:r>
            <a:r>
              <a:rPr lang="de-DE" sz="1200" dirty="0">
                <a:latin typeface="Corbel"/>
                <a:cs typeface="Corbel"/>
              </a:rPr>
              <a:t> et al. 2006, Buchheim et al. 2007, Buchheim &amp; George 2011)</a:t>
            </a:r>
          </a:p>
          <a:p>
            <a:pPr marL="457200" lvl="1" indent="0">
              <a:lnSpc>
                <a:spcPct val="90000"/>
              </a:lnSpc>
              <a:spcBef>
                <a:spcPct val="20000"/>
              </a:spcBef>
            </a:pPr>
            <a:endParaRPr lang="de-DE" sz="1200" dirty="0">
              <a:latin typeface="Corbel" panose="020B0503020204020204" pitchFamily="34" charset="0"/>
            </a:endParaRPr>
          </a:p>
          <a:p>
            <a:pPr lvl="2">
              <a:lnSpc>
                <a:spcPct val="90000"/>
              </a:lnSpc>
              <a:spcBef>
                <a:spcPct val="20000"/>
              </a:spcBef>
              <a:buFont typeface="Arial" charset="0"/>
              <a:buChar char="•"/>
            </a:pPr>
            <a:endParaRPr lang="de-DE" sz="1050" dirty="0">
              <a:solidFill>
                <a:srgbClr val="000000"/>
              </a:solidFill>
              <a:latin typeface="Corbel" panose="020B0503020204020204" pitchFamily="34" charset="0"/>
            </a:endParaRPr>
          </a:p>
          <a:p>
            <a:pPr lvl="2">
              <a:lnSpc>
                <a:spcPct val="90000"/>
              </a:lnSpc>
              <a:spcBef>
                <a:spcPct val="20000"/>
              </a:spcBef>
              <a:buFontTx/>
              <a:buChar char="•"/>
            </a:pPr>
            <a:endParaRPr lang="de-DE" sz="2000" dirty="0">
              <a:solidFill>
                <a:srgbClr val="000000"/>
              </a:solidFill>
              <a:latin typeface="Corbel" panose="020B0503020204020204" pitchFamily="34" charset="0"/>
            </a:endParaRPr>
          </a:p>
        </p:txBody>
      </p:sp>
      <p:sp>
        <p:nvSpPr>
          <p:cNvPr id="78852" name="Textfeld 5"/>
          <p:cNvSpPr txBox="1">
            <a:spLocks noChangeArrowheads="1"/>
          </p:cNvSpPr>
          <p:nvPr/>
        </p:nvSpPr>
        <p:spPr bwMode="auto">
          <a:xfrm>
            <a:off x="228600" y="6381750"/>
            <a:ext cx="89154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100" dirty="0" err="1">
                <a:solidFill>
                  <a:srgbClr val="000000"/>
                </a:solidFill>
                <a:latin typeface="Corbel" panose="020B0503020204020204" pitchFamily="34" charset="0"/>
              </a:rPr>
              <a:t>Bakermans</a:t>
            </a:r>
            <a:r>
              <a:rPr lang="de-DE" sz="1100" dirty="0">
                <a:solidFill>
                  <a:srgbClr val="000000"/>
                </a:solidFill>
                <a:latin typeface="Corbel" panose="020B0503020204020204" pitchFamily="34" charset="0"/>
              </a:rPr>
              <a:t>-Kranenburg &amp; van </a:t>
            </a:r>
            <a:r>
              <a:rPr lang="de-DE" sz="1100" dirty="0" err="1">
                <a:solidFill>
                  <a:srgbClr val="000000"/>
                </a:solidFill>
                <a:latin typeface="Corbel" panose="020B0503020204020204" pitchFamily="34" charset="0"/>
              </a:rPr>
              <a:t>IJzendoorn</a:t>
            </a:r>
            <a:r>
              <a:rPr lang="de-DE" sz="1100" dirty="0">
                <a:solidFill>
                  <a:srgbClr val="000000"/>
                </a:solidFill>
                <a:latin typeface="Corbel" panose="020B0503020204020204" pitchFamily="34" charset="0"/>
              </a:rPr>
              <a:t> (2009) The </a:t>
            </a:r>
            <a:r>
              <a:rPr lang="de-DE" sz="1100" dirty="0" err="1">
                <a:solidFill>
                  <a:srgbClr val="000000"/>
                </a:solidFill>
                <a:latin typeface="Corbel" panose="020B0503020204020204" pitchFamily="34" charset="0"/>
              </a:rPr>
              <a:t>first</a:t>
            </a:r>
            <a:r>
              <a:rPr lang="de-DE" sz="1100" dirty="0">
                <a:solidFill>
                  <a:srgbClr val="000000"/>
                </a:solidFill>
                <a:latin typeface="Corbel" panose="020B0503020204020204" pitchFamily="34" charset="0"/>
              </a:rPr>
              <a:t> 10,000 Adult Attachment Interviews: </a:t>
            </a:r>
            <a:r>
              <a:rPr lang="de-DE" sz="1100" dirty="0" err="1">
                <a:solidFill>
                  <a:srgbClr val="000000"/>
                </a:solidFill>
                <a:latin typeface="Corbel" panose="020B0503020204020204" pitchFamily="34" charset="0"/>
              </a:rPr>
              <a:t>distributions</a:t>
            </a:r>
            <a:r>
              <a:rPr lang="de-DE" sz="1100" dirty="0">
                <a:solidFill>
                  <a:srgbClr val="000000"/>
                </a:solidFill>
                <a:latin typeface="Corbel" panose="020B0503020204020204" pitchFamily="34" charset="0"/>
              </a:rPr>
              <a:t> </a:t>
            </a:r>
            <a:r>
              <a:rPr lang="de-DE" sz="1100" dirty="0" err="1">
                <a:solidFill>
                  <a:srgbClr val="000000"/>
                </a:solidFill>
                <a:latin typeface="Corbel" panose="020B0503020204020204" pitchFamily="34" charset="0"/>
              </a:rPr>
              <a:t>of</a:t>
            </a:r>
            <a:r>
              <a:rPr lang="de-DE" sz="1100" dirty="0">
                <a:solidFill>
                  <a:srgbClr val="000000"/>
                </a:solidFill>
                <a:latin typeface="Corbel" panose="020B0503020204020204" pitchFamily="34" charset="0"/>
              </a:rPr>
              <a:t> adult </a:t>
            </a:r>
            <a:r>
              <a:rPr lang="de-DE" sz="1100" dirty="0" err="1">
                <a:solidFill>
                  <a:srgbClr val="000000"/>
                </a:solidFill>
                <a:latin typeface="Corbel" panose="020B0503020204020204" pitchFamily="34" charset="0"/>
              </a:rPr>
              <a:t>attachment</a:t>
            </a:r>
            <a:r>
              <a:rPr lang="de-DE" sz="1100" dirty="0">
                <a:solidFill>
                  <a:srgbClr val="000000"/>
                </a:solidFill>
                <a:latin typeface="Corbel" panose="020B0503020204020204" pitchFamily="34" charset="0"/>
              </a:rPr>
              <a:t> </a:t>
            </a:r>
            <a:r>
              <a:rPr lang="de-DE" sz="1100" dirty="0" err="1">
                <a:solidFill>
                  <a:srgbClr val="000000"/>
                </a:solidFill>
                <a:latin typeface="Corbel" panose="020B0503020204020204" pitchFamily="34" charset="0"/>
              </a:rPr>
              <a:t>representations</a:t>
            </a:r>
            <a:r>
              <a:rPr lang="de-DE" sz="1100" dirty="0">
                <a:solidFill>
                  <a:srgbClr val="000000"/>
                </a:solidFill>
                <a:latin typeface="Corbel" panose="020B0503020204020204" pitchFamily="34" charset="0"/>
              </a:rPr>
              <a:t> in </a:t>
            </a:r>
            <a:r>
              <a:rPr lang="de-DE" sz="1100" dirty="0" err="1">
                <a:solidFill>
                  <a:srgbClr val="000000"/>
                </a:solidFill>
                <a:latin typeface="Corbel" panose="020B0503020204020204" pitchFamily="34" charset="0"/>
              </a:rPr>
              <a:t>clinical</a:t>
            </a:r>
            <a:r>
              <a:rPr lang="de-DE" sz="1100" dirty="0">
                <a:solidFill>
                  <a:srgbClr val="000000"/>
                </a:solidFill>
                <a:latin typeface="Corbel" panose="020B0503020204020204" pitchFamily="34" charset="0"/>
              </a:rPr>
              <a:t> and non-</a:t>
            </a:r>
            <a:r>
              <a:rPr lang="de-DE" sz="1100" dirty="0" err="1">
                <a:solidFill>
                  <a:srgbClr val="000000"/>
                </a:solidFill>
                <a:latin typeface="Corbel" panose="020B0503020204020204" pitchFamily="34" charset="0"/>
              </a:rPr>
              <a:t>clinical</a:t>
            </a:r>
            <a:r>
              <a:rPr lang="de-DE" sz="1100" dirty="0">
                <a:solidFill>
                  <a:srgbClr val="000000"/>
                </a:solidFill>
                <a:latin typeface="Corbel" panose="020B0503020204020204" pitchFamily="34" charset="0"/>
              </a:rPr>
              <a:t> </a:t>
            </a:r>
            <a:r>
              <a:rPr lang="de-DE" sz="1100" dirty="0" err="1">
                <a:solidFill>
                  <a:srgbClr val="000000"/>
                </a:solidFill>
                <a:latin typeface="Corbel" panose="020B0503020204020204" pitchFamily="34" charset="0"/>
              </a:rPr>
              <a:t>groups</a:t>
            </a:r>
            <a:r>
              <a:rPr lang="de-DE" sz="1100" dirty="0">
                <a:solidFill>
                  <a:srgbClr val="000000"/>
                </a:solidFill>
                <a:latin typeface="Corbel" panose="020B0503020204020204" pitchFamily="34" charset="0"/>
              </a:rPr>
              <a:t>. Attachment &amp; Human </a:t>
            </a:r>
            <a:r>
              <a:rPr lang="de-DE" sz="1100" dirty="0" err="1">
                <a:solidFill>
                  <a:srgbClr val="000000"/>
                </a:solidFill>
                <a:latin typeface="Corbel" panose="020B0503020204020204" pitchFamily="34" charset="0"/>
              </a:rPr>
              <a:t>Delopment</a:t>
            </a:r>
            <a:r>
              <a:rPr lang="de-DE" sz="1100" dirty="0">
                <a:solidFill>
                  <a:srgbClr val="000000"/>
                </a:solidFill>
                <a:latin typeface="Corbel" panose="020B0503020204020204" pitchFamily="34" charset="0"/>
              </a:rPr>
              <a:t> 3: 223-263</a:t>
            </a:r>
          </a:p>
        </p:txBody>
      </p:sp>
      <p:pic>
        <p:nvPicPr>
          <p:cNvPr id="6" name="Grafik 5" descr="Anna_1.jpg"/>
          <p:cNvPicPr>
            <a:picLocks noChangeAspect="1"/>
          </p:cNvPicPr>
          <p:nvPr/>
        </p:nvPicPr>
        <p:blipFill>
          <a:blip r:embed="rId3"/>
          <a:srcRect/>
          <a:stretch>
            <a:fillRect/>
          </a:stretch>
        </p:blipFill>
        <p:spPr bwMode="auto">
          <a:xfrm>
            <a:off x="250825" y="620713"/>
            <a:ext cx="5545138" cy="5568950"/>
          </a:xfrm>
          <a:prstGeom prst="rect">
            <a:avLst/>
          </a:prstGeom>
          <a:noFill/>
          <a:ln w="127000" cap="sq">
            <a:solidFill>
              <a:srgbClr val="00B0F0"/>
            </a:solidFill>
            <a:miter lim="800000"/>
            <a:headEnd/>
            <a:tailEnd/>
          </a:ln>
          <a:effectLst>
            <a:outerShdw blurRad="63500" dist="50800" dir="2700000" algn="tl" rotWithShape="0">
              <a:srgbClr val="000000">
                <a:alpha val="39999"/>
              </a:srgbClr>
            </a:outerShdw>
          </a:effectLst>
        </p:spPr>
      </p:pic>
      <p:sp>
        <p:nvSpPr>
          <p:cNvPr id="2" name="Textfeld 1"/>
          <p:cNvSpPr txBox="1"/>
          <p:nvPr/>
        </p:nvSpPr>
        <p:spPr>
          <a:xfrm>
            <a:off x="971600" y="5949280"/>
            <a:ext cx="360040" cy="369332"/>
          </a:xfrm>
          <a:prstGeom prst="rect">
            <a:avLst/>
          </a:prstGeom>
          <a:solidFill>
            <a:schemeClr val="bg1"/>
          </a:solidFill>
        </p:spPr>
        <p:txBody>
          <a:bodyPr wrap="square" rtlCol="0">
            <a:spAutoFit/>
          </a:bodyPr>
          <a:lstStyle/>
          <a:p>
            <a:endParaRPr lang="de-DE" dirty="0">
              <a:solidFill>
                <a:srgbClr val="FFFFFF"/>
              </a:solidFill>
              <a:latin typeface="Corbel" panose="020B0503020204020204" pitchFamily="34" charset="0"/>
            </a:endParaRPr>
          </a:p>
        </p:txBody>
      </p:sp>
    </p:spTree>
    <p:extLst>
      <p:ext uri="{BB962C8B-B14F-4D97-AF65-F5344CB8AC3E}">
        <p14:creationId xmlns:p14="http://schemas.microsoft.com/office/powerpoint/2010/main" val="2981667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1371600" y="1703688"/>
            <a:ext cx="6311900" cy="5154312"/>
          </a:xfrm>
          <a:prstGeom prst="rect">
            <a:avLst/>
          </a:prstGeom>
        </p:spPr>
      </p:pic>
      <p:pic>
        <p:nvPicPr>
          <p:cNvPr id="6" name="Bild 5"/>
          <p:cNvPicPr>
            <a:picLocks noChangeAspect="1"/>
          </p:cNvPicPr>
          <p:nvPr/>
        </p:nvPicPr>
        <p:blipFill>
          <a:blip r:embed="rId4"/>
          <a:stretch>
            <a:fillRect/>
          </a:stretch>
        </p:blipFill>
        <p:spPr>
          <a:xfrm>
            <a:off x="279400" y="-203200"/>
            <a:ext cx="7975600" cy="1930400"/>
          </a:xfrm>
          <a:prstGeom prst="rect">
            <a:avLst/>
          </a:prstGeom>
        </p:spPr>
      </p:pic>
      <p:sp>
        <p:nvSpPr>
          <p:cNvPr id="10" name="AutoShape 5"/>
          <p:cNvSpPr>
            <a:spLocks noChangeArrowheads="1"/>
          </p:cNvSpPr>
          <p:nvPr/>
        </p:nvSpPr>
        <p:spPr bwMode="auto">
          <a:xfrm rot="10800000" flipV="1">
            <a:off x="7340104" y="1916832"/>
            <a:ext cx="976312" cy="485775"/>
          </a:xfrm>
          <a:prstGeom prst="rightArrow">
            <a:avLst>
              <a:gd name="adj1" fmla="val 50000"/>
              <a:gd name="adj2" fmla="val 50245"/>
            </a:avLst>
          </a:prstGeom>
          <a:solidFill>
            <a:srgbClr val="CC0000"/>
          </a:solidFill>
          <a:ln w="9525">
            <a:solidFill>
              <a:schemeClr val="tx1"/>
            </a:solidFill>
            <a:miter lim="800000"/>
            <a:headEnd/>
            <a:tailEnd/>
          </a:ln>
        </p:spPr>
        <p:txBody>
          <a:bodyPr wrap="none" anchor="ctr"/>
          <a:lstStyle/>
          <a:p>
            <a:endParaRPr lang="de-DE" dirty="0">
              <a:latin typeface="Corbel"/>
            </a:endParaRPr>
          </a:p>
        </p:txBody>
      </p:sp>
      <p:sp>
        <p:nvSpPr>
          <p:cNvPr id="3" name="Textfeld 2">
            <a:extLst>
              <a:ext uri="{FF2B5EF4-FFF2-40B4-BE49-F238E27FC236}">
                <a16:creationId xmlns:a16="http://schemas.microsoft.com/office/drawing/2014/main" id="{0E2266CE-115F-C5EF-0B38-A8F3EB239E50}"/>
              </a:ext>
            </a:extLst>
          </p:cNvPr>
          <p:cNvSpPr txBox="1"/>
          <p:nvPr/>
        </p:nvSpPr>
        <p:spPr>
          <a:xfrm>
            <a:off x="7423040" y="2432006"/>
            <a:ext cx="1797420" cy="646331"/>
          </a:xfrm>
          <a:prstGeom prst="rect">
            <a:avLst/>
          </a:prstGeom>
          <a:noFill/>
        </p:spPr>
        <p:txBody>
          <a:bodyPr wrap="square">
            <a:spAutoFit/>
          </a:bodyPr>
          <a:lstStyle/>
          <a:p>
            <a:r>
              <a:rPr lang="de-DE" sz="1200" dirty="0"/>
              <a:t>Gewalterfahrungen, Missbrauchserfahrungen</a:t>
            </a:r>
          </a:p>
          <a:p>
            <a:r>
              <a:rPr lang="de-DE" sz="1200" dirty="0"/>
              <a:t>Verlusterfahrungen</a:t>
            </a:r>
          </a:p>
        </p:txBody>
      </p:sp>
      <p:sp>
        <p:nvSpPr>
          <p:cNvPr id="8" name="Textfeld 7">
            <a:extLst>
              <a:ext uri="{FF2B5EF4-FFF2-40B4-BE49-F238E27FC236}">
                <a16:creationId xmlns:a16="http://schemas.microsoft.com/office/drawing/2014/main" id="{E6B6E9A6-02FB-B4FA-5F9F-E972257653C9}"/>
              </a:ext>
            </a:extLst>
          </p:cNvPr>
          <p:cNvSpPr txBox="1"/>
          <p:nvPr/>
        </p:nvSpPr>
        <p:spPr>
          <a:xfrm>
            <a:off x="7549999" y="5687568"/>
            <a:ext cx="1410001" cy="369332"/>
          </a:xfrm>
          <a:prstGeom prst="rect">
            <a:avLst/>
          </a:prstGeom>
          <a:noFill/>
        </p:spPr>
        <p:txBody>
          <a:bodyPr wrap="none" rtlCol="0">
            <a:spAutoFit/>
          </a:bodyPr>
          <a:lstStyle/>
          <a:p>
            <a:r>
              <a:rPr lang="de-DE" dirty="0">
                <a:solidFill>
                  <a:srgbClr val="FF0000"/>
                </a:solidFill>
              </a:rPr>
              <a:t>SUIZIDALITÄT</a:t>
            </a:r>
          </a:p>
        </p:txBody>
      </p:sp>
    </p:spTree>
    <p:extLst>
      <p:ext uri="{BB962C8B-B14F-4D97-AF65-F5344CB8AC3E}">
        <p14:creationId xmlns:p14="http://schemas.microsoft.com/office/powerpoint/2010/main" val="328970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402336" y="234696"/>
            <a:ext cx="8284464" cy="533400"/>
          </a:xfrm>
        </p:spPr>
        <p:txBody>
          <a:bodyPr>
            <a:noAutofit/>
          </a:bodyPr>
          <a:lstStyle/>
          <a:p>
            <a:pPr eaLnBrk="1" hangingPunct="1"/>
            <a:r>
              <a:rPr lang="de-DE" sz="2400" dirty="0">
                <a:solidFill>
                  <a:schemeClr val="tx1"/>
                </a:solidFill>
                <a:ea typeface="ＭＳ Ｐゴシック" charset="0"/>
                <a:cs typeface="ＭＳ Ｐゴシック" charset="0"/>
              </a:rPr>
              <a:t>Auszug aus einem Bindungsinterview einer </a:t>
            </a:r>
            <a:r>
              <a:rPr lang="de-DE" sz="2400" dirty="0" err="1">
                <a:solidFill>
                  <a:schemeClr val="tx1"/>
                </a:solidFill>
                <a:ea typeface="ＭＳ Ｐゴシック" charset="0"/>
                <a:cs typeface="ＭＳ Ｐゴシック" charset="0"/>
              </a:rPr>
              <a:t>Borderline</a:t>
            </a:r>
            <a:r>
              <a:rPr lang="de-DE" sz="2400" dirty="0">
                <a:solidFill>
                  <a:schemeClr val="tx1"/>
                </a:solidFill>
                <a:ea typeface="ＭＳ Ｐゴシック" charset="0"/>
                <a:cs typeface="ＭＳ Ｐゴシック" charset="0"/>
              </a:rPr>
              <a:t>-Patientin</a:t>
            </a:r>
          </a:p>
        </p:txBody>
      </p:sp>
      <p:sp>
        <p:nvSpPr>
          <p:cNvPr id="158722" name="Rectangle 3"/>
          <p:cNvSpPr>
            <a:spLocks noGrp="1" noChangeArrowheads="1"/>
          </p:cNvSpPr>
          <p:nvPr>
            <p:ph type="body" idx="1"/>
          </p:nvPr>
        </p:nvSpPr>
        <p:spPr>
          <a:xfrm>
            <a:off x="762000" y="990600"/>
            <a:ext cx="7848600" cy="5638800"/>
          </a:xfrm>
        </p:spPr>
        <p:txBody>
          <a:bodyPr/>
          <a:lstStyle/>
          <a:p>
            <a:pPr algn="just" eaLnBrk="1" hangingPunct="1">
              <a:lnSpc>
                <a:spcPct val="90000"/>
              </a:lnSpc>
            </a:pPr>
            <a:r>
              <a:rPr lang="de-DE" sz="2000" i="1" dirty="0">
                <a:ea typeface="ＭＳ Ｐゴシック" charset="0"/>
                <a:cs typeface="ＭＳ Ｐゴシック" charset="0"/>
              </a:rPr>
              <a:t>I:	Wie haben Sie auf den Tod Ihrer Oma reagiert?</a:t>
            </a:r>
          </a:p>
          <a:p>
            <a:pPr algn="just" eaLnBrk="1" hangingPunct="1">
              <a:lnSpc>
                <a:spcPct val="90000"/>
              </a:lnSpc>
            </a:pPr>
            <a:endParaRPr lang="de-DE" sz="2000" dirty="0">
              <a:ea typeface="ＭＳ Ｐゴシック" charset="0"/>
              <a:cs typeface="ＭＳ Ｐゴシック" charset="0"/>
            </a:endParaRPr>
          </a:p>
          <a:p>
            <a:pPr algn="just" eaLnBrk="1" hangingPunct="1">
              <a:lnSpc>
                <a:spcPct val="90000"/>
              </a:lnSpc>
            </a:pPr>
            <a:r>
              <a:rPr lang="de-DE" sz="2000" dirty="0">
                <a:ea typeface="ＭＳ Ｐゴシック" charset="0"/>
                <a:cs typeface="ＭＳ Ｐゴシック" charset="0"/>
              </a:rPr>
              <a:t>P:	Ja, fix und alle. Manchmal denke ich mir, ja okay nicht unbedingt, aber wie gesagt, ich leide noch immer darunter. Ich hab mir auch schon überlegt, ob es vielleicht damals schlimmer gewesen ist dass meine Oma gestorben ist als vielleicht, wobei das ist immer nur so ein Denken, als wenn meine Eltern gestorben wären. Oder einer von meinen Eltern, ich weiß es nicht.</a:t>
            </a:r>
          </a:p>
          <a:p>
            <a:pPr algn="just" eaLnBrk="1" hangingPunct="1">
              <a:lnSpc>
                <a:spcPct val="90000"/>
              </a:lnSpc>
            </a:pPr>
            <a:endParaRPr lang="de-DE" sz="2000" dirty="0">
              <a:ea typeface="ＭＳ Ｐゴシック" charset="0"/>
              <a:cs typeface="ＭＳ Ｐゴシック" charset="0"/>
            </a:endParaRPr>
          </a:p>
          <a:p>
            <a:pPr algn="just" eaLnBrk="1" hangingPunct="1">
              <a:lnSpc>
                <a:spcPct val="90000"/>
              </a:lnSpc>
            </a:pPr>
            <a:r>
              <a:rPr lang="de-DE" sz="2000" dirty="0">
                <a:ea typeface="ＭＳ Ｐゴシック" charset="0"/>
                <a:cs typeface="ＭＳ Ｐゴシック" charset="0"/>
              </a:rPr>
              <a:t>I:	Hat aus Ihrer Sicht dieser Verlust Ihre Persönlichkeit beeinflusst? </a:t>
            </a:r>
          </a:p>
          <a:p>
            <a:pPr algn="just" eaLnBrk="1" hangingPunct="1">
              <a:lnSpc>
                <a:spcPct val="90000"/>
              </a:lnSpc>
            </a:pPr>
            <a:endParaRPr lang="de-DE" sz="2000" dirty="0">
              <a:ea typeface="ＭＳ Ｐゴシック" charset="0"/>
              <a:cs typeface="ＭＳ Ｐゴシック" charset="0"/>
            </a:endParaRPr>
          </a:p>
          <a:p>
            <a:pPr algn="just" eaLnBrk="1" hangingPunct="1">
              <a:lnSpc>
                <a:spcPct val="90000"/>
              </a:lnSpc>
            </a:pPr>
            <a:r>
              <a:rPr lang="de-DE" sz="2000" dirty="0">
                <a:ea typeface="ＭＳ Ｐゴシック" charset="0"/>
                <a:cs typeface="ＭＳ Ｐゴシック" charset="0"/>
              </a:rPr>
              <a:t>P:	</a:t>
            </a:r>
            <a:r>
              <a:rPr lang="de-DE" sz="2000" b="1" dirty="0">
                <a:ea typeface="ＭＳ Ｐゴシック" charset="0"/>
                <a:cs typeface="ＭＳ Ｐゴシック" charset="0"/>
              </a:rPr>
              <a:t>Ich weiß es nicht. Also wenn meine Oma da wäre, wäre schon noch was da, also. Halt irgendwo, ich weiß auch nicht. Ich denke dann wäre das alles danach nicht passiert. Ich hatte ja sonst niemanden wirklich. </a:t>
            </a:r>
            <a:r>
              <a:rPr lang="de-DE" sz="2000" b="1" dirty="0">
                <a:ea typeface="ＭＳ Ｐゴシック" charset="0"/>
              </a:rPr>
              <a:t>Ich weiß es nicht</a:t>
            </a:r>
          </a:p>
          <a:p>
            <a:pPr algn="just" eaLnBrk="1" hangingPunct="1">
              <a:lnSpc>
                <a:spcPct val="90000"/>
              </a:lnSpc>
            </a:pPr>
            <a:endParaRPr lang="de-DE" sz="2800" dirty="0">
              <a:ea typeface="ＭＳ Ｐゴシック" charset="0"/>
              <a:cs typeface="ＭＳ Ｐゴシック" charset="0"/>
            </a:endParaRPr>
          </a:p>
        </p:txBody>
      </p:sp>
      <p:sp>
        <p:nvSpPr>
          <p:cNvPr id="158724" name="Foliennummernplatzhalter 2"/>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9D2A41-56AA-7749-90C7-5A7EEC476361}" type="slidenum">
              <a:rPr lang="de-DE" sz="1400">
                <a:latin typeface="Corbel"/>
              </a:rPr>
              <a:pPr/>
              <a:t>5</a:t>
            </a:fld>
            <a:endParaRPr lang="de-DE" sz="1400" dirty="0">
              <a:latin typeface="Corbel"/>
            </a:endParaRPr>
          </a:p>
        </p:txBody>
      </p:sp>
    </p:spTree>
    <p:extLst>
      <p:ext uri="{BB962C8B-B14F-4D97-AF65-F5344CB8AC3E}">
        <p14:creationId xmlns:p14="http://schemas.microsoft.com/office/powerpoint/2010/main" val="3653960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402336" y="234696"/>
            <a:ext cx="8284464" cy="533400"/>
          </a:xfrm>
        </p:spPr>
        <p:txBody>
          <a:bodyPr>
            <a:noAutofit/>
          </a:bodyPr>
          <a:lstStyle/>
          <a:p>
            <a:pPr eaLnBrk="1" hangingPunct="1"/>
            <a:r>
              <a:rPr lang="de-DE" sz="2400" dirty="0">
                <a:solidFill>
                  <a:schemeClr val="tx1"/>
                </a:solidFill>
                <a:ea typeface="ＭＳ Ｐゴシック" charset="0"/>
                <a:cs typeface="ＭＳ Ｐゴシック" charset="0"/>
              </a:rPr>
              <a:t>Auszug aus einem Bindungsinterview einer </a:t>
            </a:r>
            <a:r>
              <a:rPr lang="de-DE" sz="2400" dirty="0" err="1">
                <a:solidFill>
                  <a:schemeClr val="tx1"/>
                </a:solidFill>
                <a:ea typeface="ＭＳ Ｐゴシック" charset="0"/>
                <a:cs typeface="ＭＳ Ｐゴシック" charset="0"/>
              </a:rPr>
              <a:t>Borderline</a:t>
            </a:r>
            <a:r>
              <a:rPr lang="de-DE" sz="2400" dirty="0">
                <a:solidFill>
                  <a:schemeClr val="tx1"/>
                </a:solidFill>
                <a:ea typeface="ＭＳ Ｐゴシック" charset="0"/>
                <a:cs typeface="ＭＳ Ｐゴシック" charset="0"/>
              </a:rPr>
              <a:t>-Patientin</a:t>
            </a:r>
          </a:p>
        </p:txBody>
      </p:sp>
      <p:sp>
        <p:nvSpPr>
          <p:cNvPr id="158722" name="Rectangle 3"/>
          <p:cNvSpPr>
            <a:spLocks noGrp="1" noChangeArrowheads="1"/>
          </p:cNvSpPr>
          <p:nvPr>
            <p:ph type="body" idx="1"/>
          </p:nvPr>
        </p:nvSpPr>
        <p:spPr>
          <a:xfrm>
            <a:off x="762000" y="990600"/>
            <a:ext cx="7848600" cy="5638800"/>
          </a:xfrm>
        </p:spPr>
        <p:txBody>
          <a:bodyPr/>
          <a:lstStyle/>
          <a:p>
            <a:pPr algn="just" eaLnBrk="1" hangingPunct="1">
              <a:lnSpc>
                <a:spcPct val="90000"/>
              </a:lnSpc>
            </a:pPr>
            <a:r>
              <a:rPr lang="de-DE" sz="2000" i="1" dirty="0">
                <a:ea typeface="ＭＳ Ｐゴシック" charset="0"/>
                <a:cs typeface="ＭＳ Ｐゴシック" charset="0"/>
              </a:rPr>
              <a:t>I:	Wie haben Sie auf den Tod Ihrer Oma reagiert?</a:t>
            </a:r>
          </a:p>
          <a:p>
            <a:pPr algn="just" eaLnBrk="1" hangingPunct="1">
              <a:lnSpc>
                <a:spcPct val="90000"/>
              </a:lnSpc>
            </a:pPr>
            <a:endParaRPr lang="de-DE" sz="2000" dirty="0">
              <a:ea typeface="ＭＳ Ｐゴシック" charset="0"/>
              <a:cs typeface="ＭＳ Ｐゴシック" charset="0"/>
            </a:endParaRPr>
          </a:p>
          <a:p>
            <a:pPr algn="just" eaLnBrk="1" hangingPunct="1">
              <a:lnSpc>
                <a:spcPct val="90000"/>
              </a:lnSpc>
            </a:pPr>
            <a:r>
              <a:rPr lang="de-DE" sz="2000" dirty="0">
                <a:ea typeface="ＭＳ Ｐゴシック" charset="0"/>
                <a:cs typeface="ＭＳ Ｐゴシック" charset="0"/>
              </a:rPr>
              <a:t>P:	Ja, fix und alle. Manchmal denke ich mir, ja okay nicht unbedingt, aber wie gesagt, ich leide noch immer darunter. Ich hab mir auch schon überlegt, ob es vielleicht damals schlimmer gewesen ist dass meine Oma gestorben ist als vielleicht, wobei das ist immer nur so ein Denken, als wenn meine Eltern gestorben wären. Oder einer von meinen Eltern, ich weiß es nicht.</a:t>
            </a:r>
          </a:p>
          <a:p>
            <a:pPr algn="just" eaLnBrk="1" hangingPunct="1">
              <a:lnSpc>
                <a:spcPct val="90000"/>
              </a:lnSpc>
            </a:pPr>
            <a:endParaRPr lang="de-DE" sz="2000" dirty="0">
              <a:ea typeface="ＭＳ Ｐゴシック" charset="0"/>
              <a:cs typeface="ＭＳ Ｐゴシック" charset="0"/>
            </a:endParaRPr>
          </a:p>
          <a:p>
            <a:pPr algn="just" eaLnBrk="1" hangingPunct="1">
              <a:lnSpc>
                <a:spcPct val="90000"/>
              </a:lnSpc>
            </a:pPr>
            <a:r>
              <a:rPr lang="de-DE" sz="2000" dirty="0">
                <a:ea typeface="ＭＳ Ｐゴシック" charset="0"/>
                <a:cs typeface="ＭＳ Ｐゴシック" charset="0"/>
              </a:rPr>
              <a:t>I:	Hat aus Ihrer Sicht dieser Verlust Ihre Persönlichkeit beeinflusst? </a:t>
            </a:r>
          </a:p>
          <a:p>
            <a:pPr algn="just" eaLnBrk="1" hangingPunct="1">
              <a:lnSpc>
                <a:spcPct val="90000"/>
              </a:lnSpc>
            </a:pPr>
            <a:endParaRPr lang="de-DE" sz="2000" dirty="0">
              <a:ea typeface="ＭＳ Ｐゴシック" charset="0"/>
              <a:cs typeface="ＭＳ Ｐゴシック" charset="0"/>
            </a:endParaRPr>
          </a:p>
          <a:p>
            <a:pPr algn="just" eaLnBrk="1" hangingPunct="1">
              <a:lnSpc>
                <a:spcPct val="90000"/>
              </a:lnSpc>
            </a:pPr>
            <a:r>
              <a:rPr lang="de-DE" sz="2000" dirty="0">
                <a:ea typeface="ＭＳ Ｐゴシック" charset="0"/>
                <a:cs typeface="ＭＳ Ｐゴシック" charset="0"/>
              </a:rPr>
              <a:t>P:	</a:t>
            </a:r>
            <a:r>
              <a:rPr lang="de-DE" sz="2000" b="1" dirty="0">
                <a:ea typeface="ＭＳ Ｐゴシック" charset="0"/>
                <a:cs typeface="ＭＳ Ｐゴシック" charset="0"/>
              </a:rPr>
              <a:t>Ich weiß es nicht. Also wenn meine Oma da wäre, wäre schon noch was da, also. Halt irgendwo, ich weiß auch nicht. Ich denke dann wäre das alles danach nicht passiert. Ich hatte ja sonst niemanden wirklich. </a:t>
            </a:r>
            <a:r>
              <a:rPr lang="de-DE" sz="2000" b="1" dirty="0">
                <a:ea typeface="ＭＳ Ｐゴシック" charset="0"/>
              </a:rPr>
              <a:t>Ich weiß es nicht</a:t>
            </a:r>
          </a:p>
          <a:p>
            <a:pPr algn="just" eaLnBrk="1" hangingPunct="1">
              <a:lnSpc>
                <a:spcPct val="90000"/>
              </a:lnSpc>
            </a:pPr>
            <a:endParaRPr lang="de-DE" sz="2800" dirty="0">
              <a:ea typeface="ＭＳ Ｐゴシック" charset="0"/>
              <a:cs typeface="ＭＳ Ｐゴシック" charset="0"/>
            </a:endParaRPr>
          </a:p>
        </p:txBody>
      </p:sp>
      <p:sp>
        <p:nvSpPr>
          <p:cNvPr id="158724" name="Foliennummernplatzhalter 2"/>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9D2A41-56AA-7749-90C7-5A7EEC476361}" type="slidenum">
              <a:rPr lang="de-DE" sz="1400">
                <a:latin typeface="Corbel"/>
              </a:rPr>
              <a:pPr/>
              <a:t>50</a:t>
            </a:fld>
            <a:endParaRPr lang="de-DE" sz="1400" dirty="0">
              <a:latin typeface="Corbel"/>
            </a:endParaRPr>
          </a:p>
        </p:txBody>
      </p:sp>
    </p:spTree>
    <p:extLst>
      <p:ext uri="{BB962C8B-B14F-4D97-AF65-F5344CB8AC3E}">
        <p14:creationId xmlns:p14="http://schemas.microsoft.com/office/powerpoint/2010/main" val="2069322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E3772D3-10BA-71C7-CFB3-0C07911426FA}"/>
              </a:ext>
            </a:extLst>
          </p:cNvPr>
          <p:cNvSpPr txBox="1"/>
          <p:nvPr/>
        </p:nvSpPr>
        <p:spPr>
          <a:xfrm>
            <a:off x="568712" y="470122"/>
            <a:ext cx="4572000" cy="2862322"/>
          </a:xfrm>
          <a:prstGeom prst="rect">
            <a:avLst/>
          </a:prstGeom>
          <a:noFill/>
        </p:spPr>
        <p:txBody>
          <a:bodyPr wrap="square">
            <a:spAutoFit/>
          </a:bodyPr>
          <a:lstStyle/>
          <a:p>
            <a:br>
              <a:rPr lang="de-AT" dirty="0">
                <a:effectLst/>
                <a:latin typeface="Times" pitchFamily="2" charset="0"/>
              </a:rPr>
            </a:br>
            <a:endParaRPr lang="de-AT" dirty="0">
              <a:effectLst/>
              <a:latin typeface="Times" pitchFamily="2" charset="0"/>
            </a:endParaRPr>
          </a:p>
          <a:p>
            <a:pPr algn="ctr"/>
            <a:r>
              <a:rPr lang="de-AT" dirty="0">
                <a:solidFill>
                  <a:srgbClr val="9C9E97"/>
                </a:solidFill>
                <a:effectLst/>
                <a:latin typeface="Helvetica" pitchFamily="2" charset="0"/>
              </a:rPr>
              <a:t>Chapter 13</a:t>
            </a:r>
          </a:p>
          <a:p>
            <a:br>
              <a:rPr lang="de-AT" dirty="0">
                <a:effectLst/>
                <a:latin typeface="Helvetica" pitchFamily="2" charset="0"/>
              </a:rPr>
            </a:br>
            <a:endParaRPr lang="de-AT" dirty="0">
              <a:effectLst/>
              <a:latin typeface="Helvetica" pitchFamily="2" charset="0"/>
            </a:endParaRPr>
          </a:p>
          <a:p>
            <a:pPr algn="ctr"/>
            <a:r>
              <a:rPr lang="de-AT" dirty="0">
                <a:solidFill>
                  <a:srgbClr val="444442"/>
                </a:solidFill>
                <a:effectLst/>
                <a:latin typeface="Helvetica" pitchFamily="2" charset="0"/>
              </a:rPr>
              <a:t>Attachment </a:t>
            </a:r>
            <a:r>
              <a:rPr lang="de-AT" dirty="0" err="1">
                <a:solidFill>
                  <a:srgbClr val="444442"/>
                </a:solidFill>
                <a:effectLst/>
                <a:latin typeface="Helvetica" pitchFamily="2" charset="0"/>
              </a:rPr>
              <a:t>Disorganization</a:t>
            </a:r>
            <a:r>
              <a:rPr lang="de-AT" dirty="0">
                <a:solidFill>
                  <a:srgbClr val="444442"/>
                </a:solidFill>
                <a:effectLst/>
                <a:latin typeface="Helvetica" pitchFamily="2" charset="0"/>
              </a:rPr>
              <a:t> in </a:t>
            </a:r>
            <a:r>
              <a:rPr lang="de-AT" dirty="0" err="1">
                <a:solidFill>
                  <a:srgbClr val="444442"/>
                </a:solidFill>
                <a:effectLst/>
                <a:latin typeface="Helvetica" pitchFamily="2" charset="0"/>
              </a:rPr>
              <a:t>Borderline</a:t>
            </a:r>
            <a:r>
              <a:rPr lang="de-AT" dirty="0">
                <a:solidFill>
                  <a:srgbClr val="444442"/>
                </a:solidFill>
                <a:effectLst/>
                <a:latin typeface="Helvetica" pitchFamily="2" charset="0"/>
              </a:rPr>
              <a:t> Personality </a:t>
            </a:r>
            <a:r>
              <a:rPr lang="de-AT" dirty="0" err="1">
                <a:solidFill>
                  <a:srgbClr val="444442"/>
                </a:solidFill>
                <a:effectLst/>
                <a:latin typeface="Helvetica" pitchFamily="2" charset="0"/>
              </a:rPr>
              <a:t>Disorder</a:t>
            </a:r>
            <a:r>
              <a:rPr lang="de-AT" dirty="0">
                <a:solidFill>
                  <a:srgbClr val="444442"/>
                </a:solidFill>
                <a:effectLst/>
                <a:latin typeface="Helvetica" pitchFamily="2" charset="0"/>
              </a:rPr>
              <a:t> and </a:t>
            </a:r>
            <a:r>
              <a:rPr lang="de-AT" dirty="0" err="1">
                <a:solidFill>
                  <a:srgbClr val="444442"/>
                </a:solidFill>
                <a:effectLst/>
                <a:latin typeface="Helvetica" pitchFamily="2" charset="0"/>
              </a:rPr>
              <a:t>Anxiety</a:t>
            </a:r>
            <a:r>
              <a:rPr lang="de-AT" dirty="0">
                <a:solidFill>
                  <a:srgbClr val="444442"/>
                </a:solidFill>
                <a:effectLst/>
                <a:latin typeface="Helvetica" pitchFamily="2" charset="0"/>
              </a:rPr>
              <a:t> </a:t>
            </a:r>
            <a:r>
              <a:rPr lang="de-AT" dirty="0" err="1">
                <a:solidFill>
                  <a:srgbClr val="444442"/>
                </a:solidFill>
                <a:effectLst/>
                <a:latin typeface="Helvetica" pitchFamily="2" charset="0"/>
              </a:rPr>
              <a:t>Disorder</a:t>
            </a:r>
            <a:endParaRPr lang="de-AT" dirty="0">
              <a:solidFill>
                <a:srgbClr val="444442"/>
              </a:solidFill>
              <a:effectLst/>
              <a:latin typeface="Helvetica" pitchFamily="2" charset="0"/>
            </a:endParaRPr>
          </a:p>
          <a:p>
            <a:br>
              <a:rPr lang="de-AT" dirty="0">
                <a:effectLst/>
                <a:latin typeface="Helvetica" pitchFamily="2" charset="0"/>
              </a:rPr>
            </a:br>
            <a:endParaRPr lang="de-AT" dirty="0">
              <a:effectLst/>
              <a:latin typeface="Helvetica" pitchFamily="2" charset="0"/>
            </a:endParaRPr>
          </a:p>
          <a:p>
            <a:pPr algn="ctr"/>
            <a:r>
              <a:rPr lang="de-AT" dirty="0">
                <a:solidFill>
                  <a:srgbClr val="444442"/>
                </a:solidFill>
                <a:effectLst/>
                <a:latin typeface="Helvetica" pitchFamily="2" charset="0"/>
              </a:rPr>
              <a:t>ANNA BUCHHEIM and CAROL GEORGE</a:t>
            </a:r>
          </a:p>
        </p:txBody>
      </p:sp>
      <p:pic>
        <p:nvPicPr>
          <p:cNvPr id="4" name="Grafik 3">
            <a:extLst>
              <a:ext uri="{FF2B5EF4-FFF2-40B4-BE49-F238E27FC236}">
                <a16:creationId xmlns:a16="http://schemas.microsoft.com/office/drawing/2014/main" id="{2746B2D3-35EB-6946-F301-0FAABADF5EB4}"/>
              </a:ext>
            </a:extLst>
          </p:cNvPr>
          <p:cNvPicPr>
            <a:picLocks noChangeAspect="1"/>
          </p:cNvPicPr>
          <p:nvPr/>
        </p:nvPicPr>
        <p:blipFill>
          <a:blip r:embed="rId2"/>
          <a:stretch>
            <a:fillRect/>
          </a:stretch>
        </p:blipFill>
        <p:spPr>
          <a:xfrm>
            <a:off x="5832088" y="470122"/>
            <a:ext cx="2743200" cy="4114800"/>
          </a:xfrm>
          <a:prstGeom prst="rect">
            <a:avLst/>
          </a:prstGeom>
        </p:spPr>
      </p:pic>
    </p:spTree>
    <p:extLst>
      <p:ext uri="{BB962C8B-B14F-4D97-AF65-F5344CB8AC3E}">
        <p14:creationId xmlns:p14="http://schemas.microsoft.com/office/powerpoint/2010/main" val="1408019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tel 1"/>
          <p:cNvSpPr>
            <a:spLocks noGrp="1"/>
          </p:cNvSpPr>
          <p:nvPr>
            <p:ph type="title"/>
          </p:nvPr>
        </p:nvSpPr>
        <p:spPr>
          <a:xfrm>
            <a:off x="0" y="-26988"/>
            <a:ext cx="9144000" cy="762001"/>
          </a:xfrm>
        </p:spPr>
        <p:txBody>
          <a:bodyPr/>
          <a:lstStyle/>
          <a:p>
            <a:r>
              <a:rPr lang="de-DE" sz="2800" dirty="0">
                <a:latin typeface="Corbel" panose="020B0503020204020204" pitchFamily="34" charset="0"/>
                <a:ea typeface="Osaka" charset="0"/>
                <a:cs typeface="Osaka" charset="0"/>
              </a:rPr>
              <a:t>Narrative</a:t>
            </a:r>
          </a:p>
        </p:txBody>
      </p:sp>
      <p:sp>
        <p:nvSpPr>
          <p:cNvPr id="332803" name="Inhaltsplatzhalter 3"/>
          <p:cNvSpPr>
            <a:spLocks noGrp="1"/>
          </p:cNvSpPr>
          <p:nvPr>
            <p:ph sz="half" idx="1"/>
          </p:nvPr>
        </p:nvSpPr>
        <p:spPr>
          <a:xfrm>
            <a:off x="572430" y="2518154"/>
            <a:ext cx="4065436" cy="3068830"/>
          </a:xfrm>
        </p:spPr>
        <p:txBody>
          <a:bodyPr>
            <a:normAutofit lnSpcReduction="10000"/>
          </a:bodyPr>
          <a:lstStyle/>
          <a:p>
            <a:pPr>
              <a:buFontTx/>
              <a:buNone/>
            </a:pPr>
            <a:r>
              <a:rPr lang="de-DE" sz="1200" b="1" dirty="0">
                <a:latin typeface="Corbel" panose="020B0503020204020204" pitchFamily="34" charset="0"/>
                <a:ea typeface="Osaka" charset="0"/>
                <a:cs typeface="Osaka" charset="0"/>
              </a:rPr>
              <a:t>	</a:t>
            </a:r>
            <a:r>
              <a:rPr lang="de-DE" sz="1400" dirty="0">
                <a:latin typeface="Corbel" panose="020B0503020204020204" pitchFamily="34" charset="0"/>
                <a:ea typeface="Osaka" charset="0"/>
                <a:cs typeface="Osaka" charset="0"/>
              </a:rPr>
              <a:t>Oh je, äh, da steht ein Mädchen am Fenster, schaut raus und wünscht sich weg, äh. Es kam dazu, das Mädchen es ist </a:t>
            </a:r>
            <a:r>
              <a:rPr lang="de-DE" sz="1400" b="1" dirty="0">
                <a:solidFill>
                  <a:srgbClr val="FF0000"/>
                </a:solidFill>
                <a:latin typeface="Corbel" panose="020B0503020204020204" pitchFamily="34" charset="0"/>
                <a:ea typeface="Osaka" charset="0"/>
                <a:cs typeface="Osaka" charset="0"/>
              </a:rPr>
              <a:t>halbnackt </a:t>
            </a:r>
            <a:r>
              <a:rPr lang="de-DE" sz="1400" dirty="0">
                <a:latin typeface="Corbel" panose="020B0503020204020204" pitchFamily="34" charset="0"/>
                <a:ea typeface="Osaka" charset="0"/>
                <a:cs typeface="Osaka" charset="0"/>
              </a:rPr>
              <a:t>äh, es fühlt sich vielleicht gar nicht sicher. Es will eigentlich woanders hin, es schaut raus, vielleicht, vielleicht schaut es auf die anderen Häuser, vielleicht wo der Lehrer wohnt, oder ja es will jedenfalls weg, es ist</a:t>
            </a:r>
            <a:r>
              <a:rPr lang="de-DE" sz="1400" b="1" dirty="0">
                <a:latin typeface="Corbel" panose="020B0503020204020204" pitchFamily="34" charset="0"/>
                <a:ea typeface="Osaka" charset="0"/>
                <a:cs typeface="Osaka" charset="0"/>
              </a:rPr>
              <a:t> </a:t>
            </a:r>
            <a:r>
              <a:rPr lang="de-DE" sz="1400" b="1" dirty="0">
                <a:solidFill>
                  <a:srgbClr val="FF0000"/>
                </a:solidFill>
                <a:latin typeface="Corbel" panose="020B0503020204020204" pitchFamily="34" charset="0"/>
                <a:ea typeface="Osaka" charset="0"/>
                <a:cs typeface="Osaka" charset="0"/>
              </a:rPr>
              <a:t>schutzlos </a:t>
            </a:r>
            <a:r>
              <a:rPr lang="de-DE" sz="1400" dirty="0">
                <a:latin typeface="Corbel" panose="020B0503020204020204" pitchFamily="34" charset="0"/>
                <a:ea typeface="Osaka" charset="0"/>
                <a:cs typeface="Osaka" charset="0"/>
              </a:rPr>
              <a:t>in einem großen Raum. Jedermann kann</a:t>
            </a:r>
            <a:r>
              <a:rPr lang="ja-JP" altLang="de-DE" sz="1400">
                <a:latin typeface="Corbel" panose="020B0503020204020204" pitchFamily="34" charset="0"/>
                <a:ea typeface="Osaka" charset="0"/>
                <a:cs typeface="Osaka" charset="0"/>
              </a:rPr>
              <a:t>’</a:t>
            </a:r>
            <a:r>
              <a:rPr lang="de-DE" altLang="ja-JP" sz="1400" dirty="0">
                <a:latin typeface="Corbel" panose="020B0503020204020204" pitchFamily="34" charset="0"/>
                <a:ea typeface="Osaka" charset="0"/>
                <a:cs typeface="Osaka" charset="0"/>
              </a:rPr>
              <a:t>s äh, irgendwie</a:t>
            </a:r>
            <a:r>
              <a:rPr lang="de-DE" altLang="ja-JP" sz="1400" b="1" dirty="0">
                <a:latin typeface="Corbel" panose="020B0503020204020204" pitchFamily="34" charset="0"/>
                <a:ea typeface="Osaka" charset="0"/>
                <a:cs typeface="Osaka" charset="0"/>
              </a:rPr>
              <a:t> </a:t>
            </a:r>
            <a:r>
              <a:rPr lang="de-DE" altLang="ja-JP" sz="1400" b="1" dirty="0">
                <a:solidFill>
                  <a:srgbClr val="FF0000"/>
                </a:solidFill>
                <a:latin typeface="Corbel" panose="020B0503020204020204" pitchFamily="34" charset="0"/>
                <a:ea typeface="Osaka" charset="0"/>
                <a:cs typeface="Osaka" charset="0"/>
              </a:rPr>
              <a:t>anfassen </a:t>
            </a:r>
            <a:r>
              <a:rPr lang="de-DE" altLang="ja-JP" sz="1400" dirty="0">
                <a:latin typeface="Corbel" panose="020B0503020204020204" pitchFamily="34" charset="0"/>
                <a:ea typeface="Osaka" charset="0"/>
                <a:cs typeface="Osaka" charset="0"/>
              </a:rPr>
              <a:t>und so. Es sieht sehr</a:t>
            </a:r>
            <a:r>
              <a:rPr lang="de-DE" altLang="ja-JP" sz="1400" b="1" dirty="0">
                <a:latin typeface="Corbel" panose="020B0503020204020204" pitchFamily="34" charset="0"/>
                <a:ea typeface="Osaka" charset="0"/>
                <a:cs typeface="Osaka" charset="0"/>
              </a:rPr>
              <a:t> </a:t>
            </a:r>
            <a:r>
              <a:rPr lang="de-DE" altLang="ja-JP" sz="1400" b="1" dirty="0">
                <a:solidFill>
                  <a:srgbClr val="FF0000"/>
                </a:solidFill>
                <a:latin typeface="Corbel" panose="020B0503020204020204" pitchFamily="34" charset="0"/>
                <a:ea typeface="Osaka" charset="0"/>
                <a:cs typeface="Osaka" charset="0"/>
              </a:rPr>
              <a:t>schutzlos </a:t>
            </a:r>
            <a:r>
              <a:rPr lang="de-DE" altLang="ja-JP" sz="1400" dirty="0">
                <a:latin typeface="Corbel" panose="020B0503020204020204" pitchFamily="34" charset="0"/>
                <a:ea typeface="Osaka" charset="0"/>
                <a:cs typeface="Osaka" charset="0"/>
              </a:rPr>
              <a:t>aus. Die langen Haare, die,</a:t>
            </a:r>
            <a:r>
              <a:rPr lang="de-DE" altLang="ja-JP" sz="1400" b="1" dirty="0">
                <a:latin typeface="Corbel" panose="020B0503020204020204" pitchFamily="34" charset="0"/>
                <a:ea typeface="Osaka" charset="0"/>
                <a:cs typeface="Osaka" charset="0"/>
              </a:rPr>
              <a:t> </a:t>
            </a:r>
            <a:r>
              <a:rPr lang="de-DE" altLang="ja-JP" sz="1400" b="1" dirty="0">
                <a:solidFill>
                  <a:srgbClr val="FF0000"/>
                </a:solidFill>
                <a:latin typeface="Corbel" panose="020B0503020204020204" pitchFamily="34" charset="0"/>
                <a:ea typeface="Osaka" charset="0"/>
                <a:cs typeface="Osaka" charset="0"/>
              </a:rPr>
              <a:t>die liefern das Kind auch aus irgendwie, es sieht sehr ausgeliefert </a:t>
            </a:r>
            <a:r>
              <a:rPr lang="de-DE" altLang="ja-JP" sz="1400" dirty="0">
                <a:latin typeface="Corbel" panose="020B0503020204020204" pitchFamily="34" charset="0"/>
                <a:ea typeface="Osaka" charset="0"/>
                <a:cs typeface="Osaka" charset="0"/>
              </a:rPr>
              <a:t>aus. Es hat einen Rock an. Sehr weiblich, sehr klein, sehr</a:t>
            </a:r>
            <a:r>
              <a:rPr lang="de-DE" altLang="ja-JP" sz="1400" b="1" dirty="0">
                <a:latin typeface="Corbel" panose="020B0503020204020204" pitchFamily="34" charset="0"/>
                <a:ea typeface="Osaka" charset="0"/>
                <a:cs typeface="Osaka" charset="0"/>
              </a:rPr>
              <a:t> </a:t>
            </a:r>
            <a:r>
              <a:rPr lang="de-DE" altLang="ja-JP" sz="1400" b="1" dirty="0">
                <a:solidFill>
                  <a:srgbClr val="FF0000"/>
                </a:solidFill>
                <a:latin typeface="Corbel" panose="020B0503020204020204" pitchFamily="34" charset="0"/>
                <a:ea typeface="Osaka" charset="0"/>
                <a:cs typeface="Osaka" charset="0"/>
              </a:rPr>
              <a:t>ausgeliefert </a:t>
            </a:r>
            <a:r>
              <a:rPr lang="de-DE" altLang="ja-JP" sz="1400" dirty="0">
                <a:latin typeface="Corbel" panose="020B0503020204020204" pitchFamily="34" charset="0"/>
                <a:ea typeface="Osaka" charset="0"/>
                <a:cs typeface="Osaka" charset="0"/>
              </a:rPr>
              <a:t>eigentlich, furchtbar.  Vielleicht</a:t>
            </a:r>
            <a:r>
              <a:rPr lang="de-DE" altLang="ja-JP" sz="1400" dirty="0">
                <a:solidFill>
                  <a:srgbClr val="FF0000"/>
                </a:solidFill>
                <a:latin typeface="Corbel" panose="020B0503020204020204" pitchFamily="34" charset="0"/>
                <a:ea typeface="Osaka" charset="0"/>
                <a:cs typeface="Osaka" charset="0"/>
              </a:rPr>
              <a:t> </a:t>
            </a:r>
            <a:r>
              <a:rPr lang="de-DE" altLang="ja-JP" sz="1400" b="1" dirty="0">
                <a:solidFill>
                  <a:srgbClr val="FF0000"/>
                </a:solidFill>
                <a:latin typeface="Corbel" panose="020B0503020204020204" pitchFamily="34" charset="0"/>
                <a:ea typeface="Osaka" charset="0"/>
                <a:cs typeface="Osaka" charset="0"/>
              </a:rPr>
              <a:t>bringt sie sich auch um.</a:t>
            </a:r>
            <a:endParaRPr lang="en-US" sz="1200" b="1" dirty="0">
              <a:solidFill>
                <a:srgbClr val="FF0000"/>
              </a:solidFill>
              <a:latin typeface="Corbel" panose="020B0503020204020204" pitchFamily="34" charset="0"/>
              <a:ea typeface="Osaka" charset="0"/>
              <a:cs typeface="Osaka" charset="0"/>
            </a:endParaRPr>
          </a:p>
        </p:txBody>
      </p:sp>
      <p:sp>
        <p:nvSpPr>
          <p:cNvPr id="332804" name="Inhaltsplatzhalter 4"/>
          <p:cNvSpPr>
            <a:spLocks noGrp="1"/>
          </p:cNvSpPr>
          <p:nvPr>
            <p:ph sz="half" idx="2"/>
          </p:nvPr>
        </p:nvSpPr>
        <p:spPr>
          <a:xfrm>
            <a:off x="4685372" y="2567913"/>
            <a:ext cx="4065436" cy="2342415"/>
          </a:xfrm>
        </p:spPr>
        <p:txBody>
          <a:bodyPr>
            <a:normAutofit lnSpcReduction="10000"/>
          </a:bodyPr>
          <a:lstStyle/>
          <a:p>
            <a:pPr>
              <a:buNone/>
            </a:pPr>
            <a:r>
              <a:rPr lang="de-DE" sz="1200" dirty="0">
                <a:latin typeface="Corbel" panose="020B0503020204020204" pitchFamily="34" charset="0"/>
                <a:ea typeface="Osaka" charset="0"/>
                <a:cs typeface="Osaka" charset="0"/>
              </a:rPr>
              <a:t>	</a:t>
            </a:r>
            <a:r>
              <a:rPr lang="de-DE" sz="1400" dirty="0">
                <a:ea typeface="ＭＳ Ｐゴシック" charset="0"/>
                <a:cs typeface="ＭＳ Ｐゴシック" charset="0"/>
              </a:rPr>
              <a:t>Ja, Friedhof. </a:t>
            </a:r>
            <a:r>
              <a:rPr lang="de-DE" sz="1400" b="1" i="1" dirty="0">
                <a:ea typeface="ＭＳ Ｐゴシック" charset="0"/>
                <a:cs typeface="ＭＳ Ｐゴシック" charset="0"/>
              </a:rPr>
              <a:t>Wie könnte es dazu gekommen sein?</a:t>
            </a:r>
            <a:r>
              <a:rPr lang="de-DE" sz="1400" dirty="0">
                <a:ea typeface="ＭＳ Ｐゴシック" charset="0"/>
                <a:cs typeface="ＭＳ Ｐゴシック" charset="0"/>
              </a:rPr>
              <a:t> Ja gut, Tod, </a:t>
            </a:r>
            <a:r>
              <a:rPr lang="de-DE" sz="1400" b="1" dirty="0">
                <a:ea typeface="ＭＳ Ｐゴシック" charset="0"/>
                <a:cs typeface="ＭＳ Ｐゴシック" charset="0"/>
              </a:rPr>
              <a:t>Trauer</a:t>
            </a:r>
            <a:r>
              <a:rPr lang="de-DE" sz="1400" dirty="0">
                <a:ea typeface="ＭＳ Ｐゴシック" charset="0"/>
                <a:cs typeface="ＭＳ Ｐゴシック" charset="0"/>
              </a:rPr>
              <a:t>. Ja, vermissen, dass jemand weg ist, an dem einem vielleicht was gelegen hat. </a:t>
            </a:r>
            <a:r>
              <a:rPr lang="de-DE" sz="1400" b="1" dirty="0">
                <a:ea typeface="ＭＳ Ｐゴシック" charset="0"/>
                <a:cs typeface="ＭＳ Ｐゴシック" charset="0"/>
              </a:rPr>
              <a:t>Allein</a:t>
            </a:r>
            <a:r>
              <a:rPr lang="de-DE" sz="1400" dirty="0">
                <a:ea typeface="ＭＳ Ｐゴシック" charset="0"/>
                <a:cs typeface="ＭＳ Ｐゴシック" charset="0"/>
              </a:rPr>
              <a:t> </a:t>
            </a:r>
            <a:r>
              <a:rPr lang="de-DE" sz="1400" b="1" dirty="0">
                <a:ea typeface="ＭＳ Ｐゴシック" charset="0"/>
                <a:cs typeface="ＭＳ Ｐゴシック" charset="0"/>
              </a:rPr>
              <a:t>fühlen, </a:t>
            </a:r>
            <a:r>
              <a:rPr lang="de-DE" sz="1400" b="1" dirty="0">
                <a:solidFill>
                  <a:srgbClr val="FF0000"/>
                </a:solidFill>
                <a:ea typeface="ＭＳ Ｐゴシック" charset="0"/>
                <a:cs typeface="ＭＳ Ｐゴシック" charset="0"/>
              </a:rPr>
              <a:t>verzweifelt</a:t>
            </a:r>
            <a:r>
              <a:rPr lang="de-DE" sz="1400" b="1" dirty="0">
                <a:ea typeface="ＭＳ Ｐゴシック" charset="0"/>
                <a:cs typeface="ＭＳ Ｐゴシック" charset="0"/>
              </a:rPr>
              <a:t>, komplett alleine</a:t>
            </a:r>
            <a:r>
              <a:rPr lang="de-DE" sz="1400" dirty="0">
                <a:ea typeface="ＭＳ Ｐゴシック" charset="0"/>
                <a:cs typeface="ＭＳ Ｐゴシック" charset="0"/>
              </a:rPr>
              <a:t>. Ja und vielleicht auch nicht wissen wie es weitergeht oder so, wenn man sich an den  </a:t>
            </a:r>
            <a:r>
              <a:rPr lang="de-DE" sz="1400" b="1" dirty="0">
                <a:solidFill>
                  <a:srgbClr val="F45C3C"/>
                </a:solidFill>
                <a:ea typeface="ＭＳ Ｐゴシック" charset="0"/>
                <a:cs typeface="ＭＳ Ｐゴシック" charset="0"/>
              </a:rPr>
              <a:t>toten Menschen festklammert</a:t>
            </a:r>
            <a:r>
              <a:rPr lang="de-DE" sz="1400" dirty="0">
                <a:ea typeface="ＭＳ Ｐゴシック" charset="0"/>
                <a:cs typeface="ＭＳ Ｐゴシック" charset="0"/>
              </a:rPr>
              <a:t> eventuell. Oder an die Vergangenheit.</a:t>
            </a:r>
          </a:p>
          <a:p>
            <a:pPr>
              <a:buFontTx/>
              <a:buNone/>
            </a:pPr>
            <a:endParaRPr lang="en-US" sz="1200" dirty="0">
              <a:latin typeface="Corbel" panose="020B0503020204020204" pitchFamily="34" charset="0"/>
              <a:ea typeface="Osaka" charset="0"/>
              <a:cs typeface="Osaka" charset="0"/>
            </a:endParaRPr>
          </a:p>
        </p:txBody>
      </p:sp>
      <p:pic>
        <p:nvPicPr>
          <p:cNvPr id="332805" name="Picture 4" descr="Bild2"/>
          <p:cNvPicPr>
            <a:picLocks noChangeAspect="1" noChangeArrowheads="1"/>
          </p:cNvPicPr>
          <p:nvPr/>
        </p:nvPicPr>
        <p:blipFill>
          <a:blip r:embed="rId2">
            <a:lum bright="-62000" contrast="86000"/>
            <a:extLst>
              <a:ext uri="{28A0092B-C50C-407E-A947-70E740481C1C}">
                <a14:useLocalDpi xmlns:a14="http://schemas.microsoft.com/office/drawing/2010/main" val="0"/>
              </a:ext>
            </a:extLst>
          </a:blip>
          <a:srcRect/>
          <a:stretch>
            <a:fillRect/>
          </a:stretch>
        </p:blipFill>
        <p:spPr bwMode="auto">
          <a:xfrm>
            <a:off x="1450967" y="1067234"/>
            <a:ext cx="1820785" cy="1302171"/>
          </a:xfrm>
          <a:prstGeom prst="rect">
            <a:avLst/>
          </a:prstGeom>
          <a:noFill/>
          <a:ln w="22225">
            <a:no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9" descr="Bild7">
            <a:extLst>
              <a:ext uri="{FF2B5EF4-FFF2-40B4-BE49-F238E27FC236}">
                <a16:creationId xmlns:a16="http://schemas.microsoft.com/office/drawing/2014/main" id="{71A8F176-8450-ADEF-E35A-09258A0BD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848" y="1000378"/>
            <a:ext cx="1821684" cy="130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09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p:cNvSpPr>
            <a:spLocks noGrp="1"/>
          </p:cNvSpPr>
          <p:nvPr>
            <p:ph type="title"/>
          </p:nvPr>
        </p:nvSpPr>
        <p:spPr>
          <a:xfrm>
            <a:off x="1002459" y="218995"/>
            <a:ext cx="7315200" cy="1143000"/>
          </a:xfrm>
        </p:spPr>
        <p:txBody>
          <a:bodyPr>
            <a:normAutofit/>
          </a:bodyPr>
          <a:lstStyle/>
          <a:p>
            <a:r>
              <a:rPr lang="de-DE" sz="2000" dirty="0">
                <a:latin typeface="Corbel" panose="020B0503020204020204" pitchFamily="34" charset="0"/>
                <a:ea typeface="ＭＳ Ｐゴシック" charset="0"/>
              </a:rPr>
              <a:t>Aktivierung des </a:t>
            </a:r>
            <a:r>
              <a:rPr lang="de-DE" sz="2000" dirty="0" err="1">
                <a:latin typeface="Corbel" panose="020B0503020204020204" pitchFamily="34" charset="0"/>
                <a:ea typeface="ＭＳ Ｐゴシック" charset="0"/>
              </a:rPr>
              <a:t>anterioren</a:t>
            </a:r>
            <a:r>
              <a:rPr lang="de-DE" sz="2000" dirty="0">
                <a:latin typeface="Corbel" panose="020B0503020204020204" pitchFamily="34" charset="0"/>
                <a:ea typeface="ＭＳ Ｐゴシック" charset="0"/>
              </a:rPr>
              <a:t> </a:t>
            </a:r>
            <a:r>
              <a:rPr lang="de-DE" sz="2000" dirty="0" err="1">
                <a:latin typeface="Corbel" panose="020B0503020204020204" pitchFamily="34" charset="0"/>
                <a:ea typeface="ＭＳ Ｐゴシック" charset="0"/>
              </a:rPr>
              <a:t>cingulären</a:t>
            </a:r>
            <a:r>
              <a:rPr lang="de-DE" sz="2000" dirty="0">
                <a:latin typeface="Corbel" panose="020B0503020204020204" pitchFamily="34" charset="0"/>
                <a:ea typeface="ＭＳ Ｐゴシック" charset="0"/>
              </a:rPr>
              <a:t> Cortex (ACC)</a:t>
            </a:r>
            <a:br>
              <a:rPr lang="de-DE" sz="2000" dirty="0">
                <a:latin typeface="Corbel" panose="020B0503020204020204" pitchFamily="34" charset="0"/>
                <a:ea typeface="ＭＳ Ｐゴシック" charset="0"/>
              </a:rPr>
            </a:br>
            <a:r>
              <a:rPr lang="de-DE" sz="2000" dirty="0">
                <a:latin typeface="Corbel" panose="020B0503020204020204" pitchFamily="34" charset="0"/>
                <a:ea typeface="ＭＳ Ｐゴシック" charset="0"/>
              </a:rPr>
              <a:t>bei </a:t>
            </a:r>
            <a:r>
              <a:rPr lang="de-DE" sz="2000" dirty="0" err="1">
                <a:latin typeface="Corbel" panose="020B0503020204020204" pitchFamily="34" charset="0"/>
                <a:ea typeface="ＭＳ Ｐゴシック" charset="0"/>
              </a:rPr>
              <a:t>Borderline</a:t>
            </a:r>
            <a:r>
              <a:rPr lang="de-DE" sz="2000" dirty="0">
                <a:latin typeface="Corbel" panose="020B0503020204020204" pitchFamily="34" charset="0"/>
                <a:ea typeface="ＭＳ Ｐゴシック" charset="0"/>
              </a:rPr>
              <a:t>-Patienten unter der Bedingung „</a:t>
            </a:r>
            <a:r>
              <a:rPr lang="de-DE" sz="2000" dirty="0" err="1">
                <a:latin typeface="Corbel" panose="020B0503020204020204" pitchFamily="34" charset="0"/>
                <a:ea typeface="ＭＳ Ｐゴシック" charset="0"/>
              </a:rPr>
              <a:t>monadische</a:t>
            </a:r>
            <a:r>
              <a:rPr lang="de-DE" sz="2000" dirty="0">
                <a:latin typeface="Corbel" panose="020B0503020204020204" pitchFamily="34" charset="0"/>
                <a:ea typeface="ＭＳ Ｐゴシック" charset="0"/>
              </a:rPr>
              <a:t> Bilder</a:t>
            </a:r>
            <a:r>
              <a:rPr lang="ja-JP" altLang="de-DE" sz="2000" dirty="0">
                <a:latin typeface="Corbel" panose="020B0503020204020204" pitchFamily="34" charset="0"/>
                <a:ea typeface="ＭＳ Ｐゴシック" charset="0"/>
              </a:rPr>
              <a:t>“</a:t>
            </a:r>
            <a:r>
              <a:rPr lang="de-DE" altLang="ja-JP" sz="2000" dirty="0">
                <a:latin typeface="Corbel" panose="020B0503020204020204" pitchFamily="34" charset="0"/>
                <a:ea typeface="ＭＳ Ｐゴシック" charset="0"/>
              </a:rPr>
              <a:t>  im Vergleich zu Gesunden</a:t>
            </a:r>
            <a:endParaRPr lang="de-DE" sz="4000" dirty="0">
              <a:latin typeface="Corbel" panose="020B0503020204020204" pitchFamily="34" charset="0"/>
              <a:ea typeface="ＭＳ Ｐゴシック" charset="0"/>
            </a:endParaRPr>
          </a:p>
        </p:txBody>
      </p:sp>
      <p:grpSp>
        <p:nvGrpSpPr>
          <p:cNvPr id="74754" name="Gruppierung 7"/>
          <p:cNvGrpSpPr>
            <a:grpSpLocks/>
          </p:cNvGrpSpPr>
          <p:nvPr/>
        </p:nvGrpSpPr>
        <p:grpSpPr bwMode="auto">
          <a:xfrm>
            <a:off x="1800225" y="2141538"/>
            <a:ext cx="6756400" cy="4017962"/>
            <a:chOff x="1800024" y="1926036"/>
            <a:chExt cx="6756852" cy="4018159"/>
          </a:xfrm>
        </p:grpSpPr>
        <p:pic>
          <p:nvPicPr>
            <p:cNvPr id="4" name="Picture 1027" descr="ACC"/>
            <p:cNvPicPr>
              <a:picLocks noChangeAspect="1" noChangeArrowheads="1"/>
            </p:cNvPicPr>
            <p:nvPr/>
          </p:nvPicPr>
          <p:blipFill>
            <a:blip r:embed="rId3">
              <a:lum bright="36000" contrast="36000"/>
            </a:blip>
            <a:srcRect l="17844" t="53435" r="48735" b="27222"/>
            <a:stretch>
              <a:fillRect/>
            </a:stretch>
          </p:blipFill>
          <p:spPr bwMode="auto">
            <a:xfrm>
              <a:off x="1800024" y="1926036"/>
              <a:ext cx="2516188" cy="2100263"/>
            </a:xfrm>
            <a:prstGeom prst="rect">
              <a:avLst/>
            </a:prstGeom>
            <a:noFill/>
            <a:ln w="3175">
              <a:solidFill>
                <a:srgbClr val="000000"/>
              </a:solidFill>
              <a:miter lim="800000"/>
              <a:headEnd/>
              <a:tailEnd/>
            </a:ln>
            <a:scene3d>
              <a:camera prst="orthographicFront">
                <a:rot lat="0" lon="10800000" rev="0"/>
              </a:camera>
              <a:lightRig rig="threePt" dir="t"/>
            </a:scene3d>
          </p:spPr>
        </p:pic>
        <p:pic>
          <p:nvPicPr>
            <p:cNvPr id="74760" name="Picture 1030"/>
            <p:cNvPicPr>
              <a:picLocks noChangeAspect="1" noChangeArrowheads="1"/>
            </p:cNvPicPr>
            <p:nvPr/>
          </p:nvPicPr>
          <p:blipFill>
            <a:blip r:embed="rId4">
              <a:extLst>
                <a:ext uri="{28A0092B-C50C-407E-A947-70E740481C1C}">
                  <a14:useLocalDpi xmlns:a14="http://schemas.microsoft.com/office/drawing/2010/main" val="0"/>
                </a:ext>
              </a:extLst>
            </a:blip>
            <a:srcRect b="33986"/>
            <a:stretch>
              <a:fillRect/>
            </a:stretch>
          </p:blipFill>
          <p:spPr bwMode="auto">
            <a:xfrm>
              <a:off x="4921501" y="3739157"/>
              <a:ext cx="3635375" cy="22050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cxnSp>
          <p:nvCxnSpPr>
            <p:cNvPr id="74761" name="Gerade Verbindung 6"/>
            <p:cNvCxnSpPr>
              <a:cxnSpLocks noChangeShapeType="1"/>
            </p:cNvCxnSpPr>
            <p:nvPr/>
          </p:nvCxnSpPr>
          <p:spPr bwMode="auto">
            <a:xfrm rot="10800000">
              <a:off x="2716744" y="2901070"/>
              <a:ext cx="3430056" cy="205193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grpSp>
      <p:sp>
        <p:nvSpPr>
          <p:cNvPr id="74755" name="Text Box 1032"/>
          <p:cNvSpPr txBox="1">
            <a:spLocks noChangeArrowheads="1"/>
          </p:cNvSpPr>
          <p:nvPr/>
        </p:nvSpPr>
        <p:spPr bwMode="auto">
          <a:xfrm>
            <a:off x="4894263" y="6197600"/>
            <a:ext cx="28713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eaLnBrk="1" hangingPunct="1"/>
            <a:r>
              <a:rPr lang="de-DE" sz="1200" dirty="0">
                <a:solidFill>
                  <a:schemeClr val="tx2"/>
                </a:solidFill>
                <a:latin typeface="Corbel"/>
                <a:cs typeface="Corbel"/>
              </a:rPr>
              <a:t>Vogt 2005. Nature </a:t>
            </a:r>
            <a:r>
              <a:rPr lang="de-DE" sz="1200" dirty="0" err="1">
                <a:solidFill>
                  <a:schemeClr val="tx2"/>
                </a:solidFill>
                <a:latin typeface="Corbel"/>
                <a:cs typeface="Corbel"/>
              </a:rPr>
              <a:t>Neuroscience</a:t>
            </a:r>
            <a:r>
              <a:rPr lang="de-DE" sz="1200" dirty="0">
                <a:solidFill>
                  <a:schemeClr val="tx2"/>
                </a:solidFill>
                <a:latin typeface="Corbel"/>
                <a:cs typeface="Corbel"/>
              </a:rPr>
              <a:t> 6: 533-544</a:t>
            </a:r>
            <a:endParaRPr lang="de-DE" sz="1200" b="1" dirty="0">
              <a:solidFill>
                <a:schemeClr val="tx2"/>
              </a:solidFill>
              <a:latin typeface="Corbel"/>
              <a:cs typeface="Corbel"/>
            </a:endParaRPr>
          </a:p>
        </p:txBody>
      </p:sp>
      <p:sp>
        <p:nvSpPr>
          <p:cNvPr id="74756" name="Text Box 1028"/>
          <p:cNvSpPr txBox="1">
            <a:spLocks noChangeArrowheads="1"/>
          </p:cNvSpPr>
          <p:nvPr/>
        </p:nvSpPr>
        <p:spPr bwMode="auto">
          <a:xfrm>
            <a:off x="1795463" y="4232275"/>
            <a:ext cx="24225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eaLnBrk="1" hangingPunct="1"/>
            <a:r>
              <a:rPr lang="de-DE" sz="1400" i="0" dirty="0" err="1">
                <a:solidFill>
                  <a:schemeClr val="tx2"/>
                </a:solidFill>
                <a:latin typeface="Corbel"/>
              </a:rPr>
              <a:t>aMCC</a:t>
            </a:r>
            <a:r>
              <a:rPr lang="de-DE" sz="1400" i="0" dirty="0">
                <a:solidFill>
                  <a:schemeClr val="tx2"/>
                </a:solidFill>
                <a:latin typeface="Corbel"/>
              </a:rPr>
              <a:t> (3,18,24)</a:t>
            </a:r>
            <a:br>
              <a:rPr lang="de-DE" sz="1400" i="0" dirty="0">
                <a:solidFill>
                  <a:schemeClr val="tx2"/>
                </a:solidFill>
                <a:latin typeface="Corbel"/>
              </a:rPr>
            </a:br>
            <a:r>
              <a:rPr lang="de-DE" sz="1400" i="0" dirty="0">
                <a:solidFill>
                  <a:schemeClr val="tx2"/>
                </a:solidFill>
                <a:latin typeface="Corbel"/>
              </a:rPr>
              <a:t>p &lt; 0.001 </a:t>
            </a:r>
            <a:r>
              <a:rPr lang="de-DE" sz="1400" i="0" dirty="0" err="1">
                <a:solidFill>
                  <a:schemeClr val="tx2"/>
                </a:solidFill>
                <a:latin typeface="Corbel"/>
              </a:rPr>
              <a:t>uncorrected</a:t>
            </a:r>
            <a:r>
              <a:rPr lang="de-DE" sz="1400" i="0" dirty="0">
                <a:solidFill>
                  <a:schemeClr val="tx2"/>
                </a:solidFill>
                <a:latin typeface="Corbel"/>
              </a:rPr>
              <a:t>, </a:t>
            </a:r>
            <a:r>
              <a:rPr lang="de-DE" sz="1400" i="0" dirty="0" err="1">
                <a:solidFill>
                  <a:schemeClr val="tx2"/>
                </a:solidFill>
                <a:latin typeface="Corbel"/>
              </a:rPr>
              <a:t>cluster</a:t>
            </a:r>
            <a:r>
              <a:rPr lang="de-DE" sz="1400" i="0" dirty="0">
                <a:solidFill>
                  <a:schemeClr val="tx2"/>
                </a:solidFill>
                <a:latin typeface="Corbel"/>
              </a:rPr>
              <a:t> p &lt; 0.05</a:t>
            </a:r>
          </a:p>
        </p:txBody>
      </p:sp>
      <p:sp>
        <p:nvSpPr>
          <p:cNvPr id="74757" name="Textfeld 13"/>
          <p:cNvSpPr txBox="1">
            <a:spLocks noChangeArrowheads="1"/>
          </p:cNvSpPr>
          <p:nvPr/>
        </p:nvSpPr>
        <p:spPr bwMode="auto">
          <a:xfrm>
            <a:off x="5689600" y="3378200"/>
            <a:ext cx="27296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eaLnBrk="1" hangingPunct="1"/>
            <a:r>
              <a:rPr lang="de-DE" sz="1200" dirty="0" err="1">
                <a:latin typeface="Corbel"/>
                <a:cs typeface="Corbel"/>
              </a:rPr>
              <a:t>Koenigsberg</a:t>
            </a:r>
            <a:r>
              <a:rPr lang="de-DE" sz="1200" dirty="0">
                <a:latin typeface="Corbel"/>
                <a:cs typeface="Corbel"/>
              </a:rPr>
              <a:t> et al. (2009), </a:t>
            </a:r>
            <a:r>
              <a:rPr lang="de-DE" sz="1200" dirty="0" err="1">
                <a:latin typeface="Corbel"/>
                <a:cs typeface="Corbel"/>
              </a:rPr>
              <a:t>Biol</a:t>
            </a:r>
            <a:r>
              <a:rPr lang="de-DE" sz="1200" dirty="0">
                <a:latin typeface="Corbel"/>
                <a:cs typeface="Corbel"/>
              </a:rPr>
              <a:t> </a:t>
            </a:r>
            <a:r>
              <a:rPr lang="de-DE" sz="1200" dirty="0" err="1">
                <a:latin typeface="Corbel"/>
                <a:cs typeface="Corbel"/>
              </a:rPr>
              <a:t>Psychiatry</a:t>
            </a:r>
            <a:endParaRPr lang="de-DE" sz="1200" dirty="0">
              <a:latin typeface="Corbel"/>
              <a:cs typeface="Corbel"/>
            </a:endParaRPr>
          </a:p>
          <a:p>
            <a:pPr eaLnBrk="1" hangingPunct="1"/>
            <a:r>
              <a:rPr lang="de-DE" sz="1200" dirty="0">
                <a:latin typeface="Corbel"/>
                <a:cs typeface="Corbel"/>
              </a:rPr>
              <a:t>Eisenberger et al. (2003), Science</a:t>
            </a:r>
          </a:p>
        </p:txBody>
      </p:sp>
      <p:pic>
        <p:nvPicPr>
          <p:cNvPr id="12" name="Bild 11"/>
          <p:cNvPicPr>
            <a:picLocks noChangeAspect="1"/>
          </p:cNvPicPr>
          <p:nvPr/>
        </p:nvPicPr>
        <p:blipFill>
          <a:blip r:embed="rId5"/>
          <a:stretch>
            <a:fillRect/>
          </a:stretch>
        </p:blipFill>
        <p:spPr>
          <a:xfrm>
            <a:off x="5683250" y="1390650"/>
            <a:ext cx="2368550" cy="1919181"/>
          </a:xfrm>
          <a:prstGeom prst="rect">
            <a:avLst/>
          </a:prstGeom>
          <a:scene3d>
            <a:camera prst="orthographicFront">
              <a:rot lat="0" lon="10800000" rev="0"/>
            </a:camera>
            <a:lightRig rig="threePt" dir="t"/>
          </a:scene3d>
        </p:spPr>
      </p:pic>
      <p:sp>
        <p:nvSpPr>
          <p:cNvPr id="2" name="Textfeld 1">
            <a:extLst>
              <a:ext uri="{FF2B5EF4-FFF2-40B4-BE49-F238E27FC236}">
                <a16:creationId xmlns:a16="http://schemas.microsoft.com/office/drawing/2014/main" id="{646EB34E-74B8-9140-8D32-3251A86D0783}"/>
              </a:ext>
            </a:extLst>
          </p:cNvPr>
          <p:cNvSpPr txBox="1"/>
          <p:nvPr/>
        </p:nvSpPr>
        <p:spPr>
          <a:xfrm>
            <a:off x="377385" y="5632565"/>
            <a:ext cx="2516020" cy="738664"/>
          </a:xfrm>
          <a:prstGeom prst="rect">
            <a:avLst/>
          </a:prstGeom>
          <a:noFill/>
        </p:spPr>
        <p:txBody>
          <a:bodyPr wrap="square" rtlCol="0">
            <a:spAutoFit/>
          </a:bodyPr>
          <a:lstStyle/>
          <a:p>
            <a:r>
              <a:rPr lang="de-DE" sz="1400" dirty="0">
                <a:latin typeface="Corbel" panose="020B0503020204020204" pitchFamily="34" charset="0"/>
              </a:rPr>
              <a:t>Buchheim et al. 2008, </a:t>
            </a:r>
            <a:r>
              <a:rPr lang="de-DE" sz="1400" dirty="0" err="1">
                <a:latin typeface="Corbel" panose="020B0503020204020204" pitchFamily="34" charset="0"/>
              </a:rPr>
              <a:t>Psychiatry</a:t>
            </a:r>
            <a:r>
              <a:rPr lang="de-DE" sz="1400" dirty="0">
                <a:latin typeface="Corbel" panose="020B0503020204020204" pitchFamily="34" charset="0"/>
              </a:rPr>
              <a:t> Research: Neuroimaging</a:t>
            </a:r>
          </a:p>
        </p:txBody>
      </p:sp>
    </p:spTree>
    <p:extLst>
      <p:ext uri="{BB962C8B-B14F-4D97-AF65-F5344CB8AC3E}">
        <p14:creationId xmlns:p14="http://schemas.microsoft.com/office/powerpoint/2010/main" val="3359036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C623025-4C9B-87B3-A055-EBF4968DBD1F}"/>
              </a:ext>
            </a:extLst>
          </p:cNvPr>
          <p:cNvPicPr>
            <a:picLocks noChangeAspect="1"/>
          </p:cNvPicPr>
          <p:nvPr/>
        </p:nvPicPr>
        <p:blipFill>
          <a:blip r:embed="rId2"/>
          <a:stretch>
            <a:fillRect/>
          </a:stretch>
        </p:blipFill>
        <p:spPr>
          <a:xfrm>
            <a:off x="539551" y="476672"/>
            <a:ext cx="7901241" cy="2448272"/>
          </a:xfrm>
          <a:prstGeom prst="rect">
            <a:avLst/>
          </a:prstGeom>
        </p:spPr>
      </p:pic>
      <p:pic>
        <p:nvPicPr>
          <p:cNvPr id="5" name="Grafik 4">
            <a:extLst>
              <a:ext uri="{FF2B5EF4-FFF2-40B4-BE49-F238E27FC236}">
                <a16:creationId xmlns:a16="http://schemas.microsoft.com/office/drawing/2014/main" id="{EF270D31-C8FF-BFB2-2CA9-E451EAAA568F}"/>
              </a:ext>
            </a:extLst>
          </p:cNvPr>
          <p:cNvPicPr>
            <a:picLocks noChangeAspect="1"/>
          </p:cNvPicPr>
          <p:nvPr/>
        </p:nvPicPr>
        <p:blipFill>
          <a:blip r:embed="rId3"/>
          <a:stretch>
            <a:fillRect/>
          </a:stretch>
        </p:blipFill>
        <p:spPr>
          <a:xfrm>
            <a:off x="730356" y="2564904"/>
            <a:ext cx="6883400" cy="2527300"/>
          </a:xfrm>
          <a:prstGeom prst="rect">
            <a:avLst/>
          </a:prstGeom>
        </p:spPr>
      </p:pic>
      <p:pic>
        <p:nvPicPr>
          <p:cNvPr id="6" name="Grafik 5">
            <a:extLst>
              <a:ext uri="{FF2B5EF4-FFF2-40B4-BE49-F238E27FC236}">
                <a16:creationId xmlns:a16="http://schemas.microsoft.com/office/drawing/2014/main" id="{AE3BE9C7-BE7F-3438-661C-DA9DFE87C6C9}"/>
              </a:ext>
            </a:extLst>
          </p:cNvPr>
          <p:cNvPicPr>
            <a:picLocks noChangeAspect="1"/>
          </p:cNvPicPr>
          <p:nvPr/>
        </p:nvPicPr>
        <p:blipFill>
          <a:blip r:embed="rId4"/>
          <a:stretch>
            <a:fillRect/>
          </a:stretch>
        </p:blipFill>
        <p:spPr>
          <a:xfrm>
            <a:off x="1520372" y="5092204"/>
            <a:ext cx="4561724" cy="1526423"/>
          </a:xfrm>
          <a:prstGeom prst="rect">
            <a:avLst/>
          </a:prstGeom>
        </p:spPr>
      </p:pic>
    </p:spTree>
    <p:extLst>
      <p:ext uri="{BB962C8B-B14F-4D97-AF65-F5344CB8AC3E}">
        <p14:creationId xmlns:p14="http://schemas.microsoft.com/office/powerpoint/2010/main" val="2382887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Bild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Textfeld 8"/>
          <p:cNvSpPr txBox="1">
            <a:spLocks noChangeArrowheads="1"/>
          </p:cNvSpPr>
          <p:nvPr/>
        </p:nvSpPr>
        <p:spPr bwMode="auto">
          <a:xfrm>
            <a:off x="3419475" y="6237288"/>
            <a:ext cx="28360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r>
              <a:rPr lang="de-DE" sz="1800" dirty="0" err="1">
                <a:solidFill>
                  <a:srgbClr val="FF0000"/>
                </a:solidFill>
                <a:latin typeface="Corbel Regular"/>
              </a:rPr>
              <a:t>Herpertz</a:t>
            </a:r>
            <a:r>
              <a:rPr lang="de-DE" sz="1800" dirty="0">
                <a:solidFill>
                  <a:srgbClr val="FF0000"/>
                </a:solidFill>
                <a:latin typeface="Corbel Regular"/>
              </a:rPr>
              <a:t> &amp; Bertsch 2015, Am J </a:t>
            </a:r>
            <a:r>
              <a:rPr lang="de-DE" sz="1800" dirty="0" err="1">
                <a:solidFill>
                  <a:srgbClr val="FF0000"/>
                </a:solidFill>
                <a:latin typeface="Corbel Regular"/>
              </a:rPr>
              <a:t>Psychiatry</a:t>
            </a:r>
            <a:endParaRPr lang="de-DE" sz="1800" dirty="0">
              <a:solidFill>
                <a:srgbClr val="FF0000"/>
              </a:solidFill>
              <a:latin typeface="Corbel Regular"/>
            </a:endParaRPr>
          </a:p>
        </p:txBody>
      </p:sp>
      <p:sp>
        <p:nvSpPr>
          <p:cNvPr id="4" name="AutoShape 5"/>
          <p:cNvSpPr>
            <a:spLocks noChangeArrowheads="1"/>
          </p:cNvSpPr>
          <p:nvPr/>
        </p:nvSpPr>
        <p:spPr bwMode="auto">
          <a:xfrm rot="10800000" flipV="1">
            <a:off x="4860032" y="908721"/>
            <a:ext cx="976312" cy="485775"/>
          </a:xfrm>
          <a:prstGeom prst="rightArrow">
            <a:avLst>
              <a:gd name="adj1" fmla="val 50000"/>
              <a:gd name="adj2" fmla="val 50245"/>
            </a:avLst>
          </a:prstGeom>
          <a:solidFill>
            <a:srgbClr val="CC0000"/>
          </a:solidFill>
          <a:ln w="9525">
            <a:solidFill>
              <a:schemeClr val="tx1"/>
            </a:solidFill>
            <a:miter lim="800000"/>
            <a:headEnd/>
            <a:tailEnd/>
          </a:ln>
        </p:spPr>
        <p:txBody>
          <a:bodyPr wrap="none" anchor="ctr"/>
          <a:lstStyle/>
          <a:p>
            <a:endParaRPr lang="de-DE" dirty="0">
              <a:latin typeface="Corbel"/>
            </a:endParaRPr>
          </a:p>
        </p:txBody>
      </p:sp>
      <p:sp>
        <p:nvSpPr>
          <p:cNvPr id="5" name="AutoShape 5"/>
          <p:cNvSpPr>
            <a:spLocks noChangeArrowheads="1"/>
          </p:cNvSpPr>
          <p:nvPr/>
        </p:nvSpPr>
        <p:spPr bwMode="auto">
          <a:xfrm rot="10800000" flipV="1">
            <a:off x="6156176" y="2060848"/>
            <a:ext cx="976312" cy="485775"/>
          </a:xfrm>
          <a:prstGeom prst="rightArrow">
            <a:avLst>
              <a:gd name="adj1" fmla="val 50000"/>
              <a:gd name="adj2" fmla="val 50245"/>
            </a:avLst>
          </a:prstGeom>
          <a:solidFill>
            <a:srgbClr val="CC0000"/>
          </a:solidFill>
          <a:ln w="9525">
            <a:solidFill>
              <a:schemeClr val="tx1"/>
            </a:solidFill>
            <a:miter lim="800000"/>
            <a:headEnd/>
            <a:tailEnd/>
          </a:ln>
        </p:spPr>
        <p:txBody>
          <a:bodyPr wrap="none" anchor="ctr"/>
          <a:lstStyle/>
          <a:p>
            <a:endParaRPr lang="de-DE" dirty="0">
              <a:latin typeface="Corbel"/>
            </a:endParaRPr>
          </a:p>
        </p:txBody>
      </p:sp>
      <p:sp>
        <p:nvSpPr>
          <p:cNvPr id="6" name="AutoShape 5"/>
          <p:cNvSpPr>
            <a:spLocks noChangeArrowheads="1"/>
          </p:cNvSpPr>
          <p:nvPr/>
        </p:nvSpPr>
        <p:spPr bwMode="auto">
          <a:xfrm rot="10800000" flipV="1">
            <a:off x="6228185" y="5535512"/>
            <a:ext cx="976312" cy="485775"/>
          </a:xfrm>
          <a:prstGeom prst="rightArrow">
            <a:avLst>
              <a:gd name="adj1" fmla="val 50000"/>
              <a:gd name="adj2" fmla="val 50245"/>
            </a:avLst>
          </a:prstGeom>
          <a:solidFill>
            <a:srgbClr val="CC0000"/>
          </a:solidFill>
          <a:ln w="9525">
            <a:solidFill>
              <a:schemeClr val="tx1"/>
            </a:solidFill>
            <a:miter lim="800000"/>
            <a:headEnd/>
            <a:tailEnd/>
          </a:ln>
        </p:spPr>
        <p:txBody>
          <a:bodyPr wrap="none" anchor="ctr"/>
          <a:lstStyle/>
          <a:p>
            <a:endParaRPr lang="de-DE" dirty="0">
              <a:latin typeface="Corbel"/>
            </a:endParaRPr>
          </a:p>
        </p:txBody>
      </p:sp>
    </p:spTree>
    <p:extLst>
      <p:ext uri="{BB962C8B-B14F-4D97-AF65-F5344CB8AC3E}">
        <p14:creationId xmlns:p14="http://schemas.microsoft.com/office/powerpoint/2010/main" val="263208334"/>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el 1"/>
          <p:cNvSpPr>
            <a:spLocks noGrp="1"/>
          </p:cNvSpPr>
          <p:nvPr>
            <p:ph type="title"/>
          </p:nvPr>
        </p:nvSpPr>
        <p:spPr>
          <a:xfrm>
            <a:off x="1333500" y="228600"/>
            <a:ext cx="7124700" cy="1143000"/>
          </a:xfrm>
        </p:spPr>
        <p:txBody>
          <a:bodyPr>
            <a:normAutofit/>
          </a:bodyPr>
          <a:lstStyle/>
          <a:p>
            <a:pPr>
              <a:defRPr/>
            </a:pPr>
            <a:r>
              <a:rPr lang="de-CH" dirty="0">
                <a:latin typeface="Corbel"/>
                <a:cs typeface="Corbel"/>
              </a:rPr>
              <a:t>Depression</a:t>
            </a:r>
          </a:p>
        </p:txBody>
      </p:sp>
      <p:sp>
        <p:nvSpPr>
          <p:cNvPr id="39939" name="Inhaltsplatzhalter 2"/>
          <p:cNvSpPr>
            <a:spLocks noGrp="1"/>
          </p:cNvSpPr>
          <p:nvPr>
            <p:ph idx="1"/>
          </p:nvPr>
        </p:nvSpPr>
        <p:spPr>
          <a:xfrm>
            <a:off x="1828800" y="1600200"/>
            <a:ext cx="7162800" cy="4533900"/>
          </a:xfrm>
        </p:spPr>
        <p:txBody>
          <a:bodyPr/>
          <a:lstStyle/>
          <a:p>
            <a:pPr>
              <a:buFontTx/>
              <a:buNone/>
            </a:pPr>
            <a:endParaRPr lang="de-CH" sz="2400" dirty="0">
              <a:latin typeface="Corbel" panose="020B0503020204020204" pitchFamily="34" charset="0"/>
              <a:ea typeface="ＭＳ Ｐゴシック" charset="0"/>
              <a:cs typeface="Arial" charset="0"/>
            </a:endParaRPr>
          </a:p>
          <a:p>
            <a:r>
              <a:rPr lang="de-DE" sz="2400" dirty="0">
                <a:latin typeface="Corbel"/>
                <a:ea typeface="ＭＳ Ｐゴシック" charset="0"/>
                <a:cs typeface="Corbel"/>
              </a:rPr>
              <a:t>Hilflosigkeit und Angst ein wichtiges Objekt real oder in der Phantasie zu verlieren</a:t>
            </a:r>
            <a:r>
              <a:rPr lang="en-US" sz="2400" dirty="0">
                <a:latin typeface="Corbel"/>
                <a:ea typeface="ＭＳ Ｐゴシック" charset="0"/>
                <a:cs typeface="Corbel"/>
              </a:rPr>
              <a:t> </a:t>
            </a:r>
          </a:p>
          <a:p>
            <a:pPr lvl="2"/>
            <a:r>
              <a:rPr lang="en-US" sz="1600" dirty="0">
                <a:latin typeface="Corbel"/>
                <a:ea typeface="ＭＳ Ｐゴシック" charset="0"/>
                <a:cs typeface="Corbel"/>
              </a:rPr>
              <a:t>(z. B. Blatt 2007, Taylor 2008)</a:t>
            </a:r>
          </a:p>
          <a:p>
            <a:endParaRPr lang="en-US" sz="2400" dirty="0">
              <a:latin typeface="Corbel"/>
              <a:ea typeface="ＭＳ Ｐゴシック" charset="0"/>
              <a:cs typeface="Corbel"/>
            </a:endParaRPr>
          </a:p>
          <a:p>
            <a:r>
              <a:rPr lang="de-CH" sz="2400" dirty="0">
                <a:latin typeface="Corbel"/>
                <a:ea typeface="ＭＳ Ｐゴシック" charset="0"/>
                <a:cs typeface="Corbel"/>
              </a:rPr>
              <a:t>Kognitive Triade der Depression:</a:t>
            </a:r>
          </a:p>
          <a:p>
            <a:pPr lvl="1"/>
            <a:r>
              <a:rPr lang="en-US" sz="2000" dirty="0">
                <a:latin typeface="Corbel"/>
                <a:ea typeface="ＭＳ Ｐゴシック" charset="0"/>
                <a:cs typeface="Corbel"/>
              </a:rPr>
              <a:t> </a:t>
            </a:r>
            <a:r>
              <a:rPr lang="de-CH" sz="2000" i="1" dirty="0">
                <a:latin typeface="Corbel"/>
                <a:ea typeface="ＭＳ Ｐゴシック" charset="0"/>
                <a:cs typeface="Corbel"/>
              </a:rPr>
              <a:t>“Ich kann nichts, andere verlassen mich und bin daran schuld und es bleibt aussichtslos</a:t>
            </a:r>
            <a:r>
              <a:rPr lang="en-US" sz="2000" dirty="0">
                <a:latin typeface="Corbel"/>
                <a:ea typeface="ＭＳ Ｐゴシック" charset="0"/>
                <a:cs typeface="Corbel"/>
              </a:rPr>
              <a:t>”</a:t>
            </a:r>
          </a:p>
          <a:p>
            <a:pPr lvl="2"/>
            <a:r>
              <a:rPr lang="en-US" sz="1600" dirty="0">
                <a:latin typeface="Corbel"/>
                <a:ea typeface="ＭＳ Ｐゴシック" charset="0"/>
                <a:cs typeface="Corbel"/>
              </a:rPr>
              <a:t> (Beck et al. 1979).</a:t>
            </a:r>
          </a:p>
          <a:p>
            <a:endParaRPr lang="en-US" sz="2400" dirty="0">
              <a:latin typeface="Corbel"/>
              <a:ea typeface="ＭＳ Ｐゴシック" charset="0"/>
              <a:cs typeface="Corbel"/>
            </a:endParaRPr>
          </a:p>
          <a:p>
            <a:endParaRPr lang="en-US" sz="2400" dirty="0">
              <a:latin typeface="Corbel"/>
              <a:ea typeface="ＭＳ Ｐゴシック" charset="0"/>
              <a:cs typeface="Corbel"/>
            </a:endParaRPr>
          </a:p>
        </p:txBody>
      </p:sp>
      <p:pic>
        <p:nvPicPr>
          <p:cNvPr id="39940" name="Picture 4" descr="Vincent_Willem_van_Gogh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800"/>
            <a:ext cx="1668462"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verl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827363"/>
            <a:ext cx="1625600" cy="219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6360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a:extLst>
              <a:ext uri="{FF2B5EF4-FFF2-40B4-BE49-F238E27FC236}">
                <a16:creationId xmlns:a16="http://schemas.microsoft.com/office/drawing/2014/main" id="{8D484169-B7ED-3D55-120E-0F18F7DC7EC7}"/>
              </a:ext>
            </a:extLst>
          </p:cNvPr>
          <p:cNvSpPr>
            <a:spLocks noGrp="1"/>
          </p:cNvSpPr>
          <p:nvPr>
            <p:ph type="title"/>
          </p:nvPr>
        </p:nvSpPr>
        <p:spPr>
          <a:xfrm>
            <a:off x="685800" y="304800"/>
            <a:ext cx="8458200" cy="1371600"/>
          </a:xfrm>
        </p:spPr>
        <p:txBody>
          <a:bodyPr>
            <a:normAutofit/>
          </a:bodyPr>
          <a:lstStyle/>
          <a:p>
            <a:r>
              <a:rPr lang="de-DE" altLang="de-DE" sz="4000" dirty="0"/>
              <a:t>Verlusterfahrung und Depression</a:t>
            </a:r>
          </a:p>
        </p:txBody>
      </p:sp>
      <p:sp>
        <p:nvSpPr>
          <p:cNvPr id="29698" name="Inhaltsplatzhalter 2">
            <a:extLst>
              <a:ext uri="{FF2B5EF4-FFF2-40B4-BE49-F238E27FC236}">
                <a16:creationId xmlns:a16="http://schemas.microsoft.com/office/drawing/2014/main" id="{655D6F47-7297-1B74-9BD6-A39D4A493491}"/>
              </a:ext>
            </a:extLst>
          </p:cNvPr>
          <p:cNvSpPr>
            <a:spLocks noGrp="1"/>
          </p:cNvSpPr>
          <p:nvPr>
            <p:ph idx="1"/>
          </p:nvPr>
        </p:nvSpPr>
        <p:spPr>
          <a:xfrm>
            <a:off x="685800" y="1676400"/>
            <a:ext cx="7924800" cy="4876800"/>
          </a:xfrm>
        </p:spPr>
        <p:txBody>
          <a:bodyPr/>
          <a:lstStyle/>
          <a:p>
            <a:r>
              <a:rPr lang="de-AT" altLang="de-DE" sz="2400" b="1" dirty="0"/>
              <a:t>Harris, Brown und </a:t>
            </a:r>
            <a:r>
              <a:rPr lang="de-AT" altLang="de-DE" sz="2400" b="1" dirty="0" err="1"/>
              <a:t>Bifulco</a:t>
            </a:r>
            <a:r>
              <a:rPr lang="de-AT" altLang="de-DE" sz="2400" dirty="0"/>
              <a:t> </a:t>
            </a:r>
            <a:r>
              <a:rPr lang="de-AT" altLang="de-DE" sz="2400" b="1" dirty="0"/>
              <a:t>(1990)</a:t>
            </a:r>
            <a:r>
              <a:rPr lang="de-AT" altLang="de-DE" sz="2400" dirty="0"/>
              <a:t> </a:t>
            </a:r>
            <a:r>
              <a:rPr lang="de-AT" altLang="de-DE" sz="2400" b="1" dirty="0"/>
              <a:t>früher Mutterverlust vor dem 11. Lebensjahr </a:t>
            </a:r>
            <a:r>
              <a:rPr lang="de-AT" altLang="de-DE" sz="2400" dirty="0"/>
              <a:t>ein hohes Risiko für eine spätere Erkrankung an einer Depression darstellt (42% versus 14%). </a:t>
            </a:r>
          </a:p>
          <a:p>
            <a:r>
              <a:rPr lang="de-AT" altLang="de-DE" sz="2400" dirty="0"/>
              <a:t>Dieser erste Befund wurde mehrmals repliziert</a:t>
            </a:r>
          </a:p>
          <a:p>
            <a:pPr lvl="1"/>
            <a:r>
              <a:rPr lang="de-AT" altLang="de-DE" sz="2000" dirty="0"/>
              <a:t>Kendler, </a:t>
            </a:r>
            <a:r>
              <a:rPr lang="de-AT" altLang="de-DE" sz="2000" dirty="0" err="1"/>
              <a:t>Neale</a:t>
            </a:r>
            <a:r>
              <a:rPr lang="de-AT" altLang="de-DE" sz="2000" dirty="0"/>
              <a:t>, Kessler, Heath und </a:t>
            </a:r>
            <a:r>
              <a:rPr lang="de-AT" altLang="de-DE" sz="2000" dirty="0" err="1"/>
              <a:t>Eaves</a:t>
            </a:r>
            <a:r>
              <a:rPr lang="de-AT" altLang="de-DE" sz="2000" dirty="0"/>
              <a:t> (1992)</a:t>
            </a:r>
            <a:r>
              <a:rPr lang="en-US" altLang="de-DE" sz="2000" dirty="0"/>
              <a:t> </a:t>
            </a:r>
            <a:endParaRPr lang="de-DE" altLang="de-DE" sz="2000" dirty="0"/>
          </a:p>
          <a:p>
            <a:pPr lvl="1"/>
            <a:r>
              <a:rPr lang="de-AT" altLang="de-DE" sz="2000" dirty="0" err="1"/>
              <a:t>Kivelä</a:t>
            </a:r>
            <a:r>
              <a:rPr lang="de-AT" altLang="de-DE" sz="2000" dirty="0"/>
              <a:t>, </a:t>
            </a:r>
            <a:r>
              <a:rPr lang="de-AT" altLang="de-DE" sz="2000" dirty="0" err="1"/>
              <a:t>Luukinen</a:t>
            </a:r>
            <a:r>
              <a:rPr lang="de-AT" altLang="de-DE" sz="2000" dirty="0"/>
              <a:t>, </a:t>
            </a:r>
            <a:r>
              <a:rPr lang="de-AT" altLang="de-DE" sz="2000" dirty="0" err="1"/>
              <a:t>Koski</a:t>
            </a:r>
            <a:r>
              <a:rPr lang="de-AT" altLang="de-DE" sz="2000" dirty="0"/>
              <a:t>, </a:t>
            </a:r>
            <a:r>
              <a:rPr lang="de-AT" altLang="de-DE" sz="2000" dirty="0" err="1"/>
              <a:t>Viramo</a:t>
            </a:r>
            <a:r>
              <a:rPr lang="de-AT" altLang="de-DE" sz="2000" dirty="0"/>
              <a:t> und </a:t>
            </a:r>
            <a:r>
              <a:rPr lang="de-AT" altLang="de-DE" sz="2000" dirty="0" err="1"/>
              <a:t>Pahkala</a:t>
            </a:r>
            <a:r>
              <a:rPr lang="de-AT" altLang="de-DE" sz="2000" dirty="0"/>
              <a:t> (1998) </a:t>
            </a:r>
          </a:p>
          <a:p>
            <a:pPr lvl="1"/>
            <a:r>
              <a:rPr lang="de-AT" altLang="de-DE" sz="2000" dirty="0"/>
              <a:t>Furukawa, </a:t>
            </a:r>
            <a:r>
              <a:rPr lang="de-AT" altLang="de-DE" sz="2000" dirty="0" err="1"/>
              <a:t>Ogura</a:t>
            </a:r>
            <a:r>
              <a:rPr lang="de-AT" altLang="de-DE" sz="2000" dirty="0"/>
              <a:t>, Hirai, </a:t>
            </a:r>
            <a:r>
              <a:rPr lang="de-AT" altLang="de-DE" sz="2000" dirty="0" err="1"/>
              <a:t>Fijihara</a:t>
            </a:r>
            <a:r>
              <a:rPr lang="de-AT" altLang="de-DE" sz="2000" dirty="0"/>
              <a:t>, </a:t>
            </a:r>
            <a:r>
              <a:rPr lang="de-AT" altLang="de-DE" sz="2000" dirty="0" err="1"/>
              <a:t>Kitamura</a:t>
            </a:r>
            <a:r>
              <a:rPr lang="de-AT" altLang="de-DE" sz="2000" dirty="0"/>
              <a:t> und Takahashi (1999) </a:t>
            </a:r>
          </a:p>
          <a:p>
            <a:pPr lvl="1"/>
            <a:r>
              <a:rPr lang="de-AT" altLang="de-DE" sz="2000" dirty="0"/>
              <a:t>Takeuchi, </a:t>
            </a:r>
            <a:r>
              <a:rPr lang="de-AT" altLang="de-DE" sz="2000" dirty="0" err="1"/>
              <a:t>Hiroe</a:t>
            </a:r>
            <a:r>
              <a:rPr lang="de-AT" altLang="de-DE" sz="2000" dirty="0"/>
              <a:t>, </a:t>
            </a:r>
            <a:r>
              <a:rPr lang="de-AT" altLang="de-DE" sz="2000" dirty="0" err="1"/>
              <a:t>Kanai</a:t>
            </a:r>
            <a:r>
              <a:rPr lang="de-AT" altLang="de-DE" sz="2000" dirty="0"/>
              <a:t>, </a:t>
            </a:r>
            <a:r>
              <a:rPr lang="de-AT" altLang="de-DE" sz="2000" dirty="0" err="1"/>
              <a:t>Morinobu</a:t>
            </a:r>
            <a:r>
              <a:rPr lang="de-AT" altLang="de-DE" sz="2000" dirty="0"/>
              <a:t>, </a:t>
            </a:r>
            <a:r>
              <a:rPr lang="de-AT" altLang="de-DE" sz="2000" dirty="0" err="1"/>
              <a:t>Kitamura</a:t>
            </a:r>
            <a:r>
              <a:rPr lang="de-AT" altLang="de-DE" sz="2000" dirty="0"/>
              <a:t>, Takahashi, Furukawa (2002) </a:t>
            </a:r>
          </a:p>
        </p:txBody>
      </p:sp>
      <p:sp>
        <p:nvSpPr>
          <p:cNvPr id="29699" name="Foliennummernplatzhalter 3">
            <a:extLst>
              <a:ext uri="{FF2B5EF4-FFF2-40B4-BE49-F238E27FC236}">
                <a16:creationId xmlns:a16="http://schemas.microsoft.com/office/drawing/2014/main" id="{BB7E6D4E-3E60-27A6-61FF-53E4979C163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4B1E22-0795-424F-845C-668261CEE6C9}" type="slidenum">
              <a:rPr lang="de-DE" altLang="de-DE" sz="1400">
                <a:latin typeface="Corbel" panose="020B0503020204020204" pitchFamily="34" charset="0"/>
              </a:rPr>
              <a:pPr/>
              <a:t>57</a:t>
            </a:fld>
            <a:endParaRPr lang="de-DE" altLang="de-DE" sz="1400" dirty="0">
              <a:latin typeface="Corbel" panose="020B0503020204020204" pitchFamily="34" charset="0"/>
            </a:endParaRPr>
          </a:p>
        </p:txBody>
      </p:sp>
    </p:spTree>
    <p:extLst>
      <p:ext uri="{BB962C8B-B14F-4D97-AF65-F5344CB8AC3E}">
        <p14:creationId xmlns:p14="http://schemas.microsoft.com/office/powerpoint/2010/main" val="1825112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0" y="-220773"/>
            <a:ext cx="9144000" cy="3151991"/>
          </a:xfrm>
          <a:prstGeom prst="rect">
            <a:avLst/>
          </a:prstGeom>
        </p:spPr>
      </p:pic>
      <p:sp>
        <p:nvSpPr>
          <p:cNvPr id="2" name="Textfeld 1"/>
          <p:cNvSpPr txBox="1"/>
          <p:nvPr/>
        </p:nvSpPr>
        <p:spPr>
          <a:xfrm>
            <a:off x="2491320" y="-109899"/>
            <a:ext cx="616515" cy="369332"/>
          </a:xfrm>
          <a:prstGeom prst="rect">
            <a:avLst/>
          </a:prstGeom>
          <a:noFill/>
        </p:spPr>
        <p:txBody>
          <a:bodyPr wrap="none" rtlCol="0">
            <a:spAutoFit/>
          </a:bodyPr>
          <a:lstStyle/>
          <a:p>
            <a:r>
              <a:rPr lang="de-DE" dirty="0">
                <a:latin typeface="Corbel" panose="020B0503020204020204" pitchFamily="34" charset="0"/>
              </a:rPr>
              <a:t>2017</a:t>
            </a:r>
          </a:p>
        </p:txBody>
      </p:sp>
      <p:pic>
        <p:nvPicPr>
          <p:cNvPr id="7" name="Bild 3">
            <a:extLst>
              <a:ext uri="{FF2B5EF4-FFF2-40B4-BE49-F238E27FC236}">
                <a16:creationId xmlns:a16="http://schemas.microsoft.com/office/drawing/2014/main" id="{413EAC06-B86B-4A1D-BBC1-E186A5678BEB}"/>
              </a:ext>
            </a:extLst>
          </p:cNvPr>
          <p:cNvPicPr>
            <a:picLocks noChangeAspect="1"/>
          </p:cNvPicPr>
          <p:nvPr/>
        </p:nvPicPr>
        <p:blipFill>
          <a:blip r:embed="rId3"/>
          <a:stretch>
            <a:fillRect/>
          </a:stretch>
        </p:blipFill>
        <p:spPr>
          <a:xfrm>
            <a:off x="109963" y="2931218"/>
            <a:ext cx="9144000" cy="3481839"/>
          </a:xfrm>
          <a:prstGeom prst="rect">
            <a:avLst/>
          </a:prstGeom>
        </p:spPr>
      </p:pic>
    </p:spTree>
    <p:extLst>
      <p:ext uri="{BB962C8B-B14F-4D97-AF65-F5344CB8AC3E}">
        <p14:creationId xmlns:p14="http://schemas.microsoft.com/office/powerpoint/2010/main" val="2325537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432048" y="25400"/>
            <a:ext cx="8388424" cy="6253401"/>
          </a:xfrm>
          <a:prstGeom prst="rect">
            <a:avLst/>
          </a:prstGeom>
        </p:spPr>
      </p:pic>
      <p:sp>
        <p:nvSpPr>
          <p:cNvPr id="6" name="Textfeld 5"/>
          <p:cNvSpPr txBox="1"/>
          <p:nvPr/>
        </p:nvSpPr>
        <p:spPr>
          <a:xfrm>
            <a:off x="3360913" y="6278801"/>
            <a:ext cx="5069407" cy="338554"/>
          </a:xfrm>
          <a:prstGeom prst="rect">
            <a:avLst/>
          </a:prstGeom>
          <a:noFill/>
        </p:spPr>
        <p:txBody>
          <a:bodyPr wrap="square" rtlCol="0">
            <a:spAutoFit/>
          </a:bodyPr>
          <a:lstStyle/>
          <a:p>
            <a:pPr algn="r"/>
            <a:r>
              <a:rPr lang="de-DE" sz="1600" dirty="0">
                <a:solidFill>
                  <a:srgbClr val="FF0000"/>
                </a:solidFill>
                <a:latin typeface="Corbel" panose="020B0503020204020204" pitchFamily="34" charset="0"/>
              </a:rPr>
              <a:t>Steinert et al., 2015, </a:t>
            </a:r>
            <a:r>
              <a:rPr lang="de-DE" sz="1600" dirty="0" err="1">
                <a:solidFill>
                  <a:srgbClr val="FF0000"/>
                </a:solidFill>
                <a:latin typeface="Corbel" panose="020B0503020204020204" pitchFamily="34" charset="0"/>
              </a:rPr>
              <a:t>Psychother</a:t>
            </a:r>
            <a:r>
              <a:rPr lang="de-DE" sz="1600" dirty="0">
                <a:solidFill>
                  <a:srgbClr val="FF0000"/>
                </a:solidFill>
                <a:latin typeface="Corbel" panose="020B0503020204020204" pitchFamily="34" charset="0"/>
              </a:rPr>
              <a:t> </a:t>
            </a:r>
            <a:r>
              <a:rPr lang="de-DE" sz="1600" dirty="0" err="1">
                <a:solidFill>
                  <a:srgbClr val="FF0000"/>
                </a:solidFill>
                <a:latin typeface="Corbel" panose="020B0503020204020204" pitchFamily="34" charset="0"/>
              </a:rPr>
              <a:t>Psych</a:t>
            </a:r>
            <a:r>
              <a:rPr lang="de-DE" sz="1600" dirty="0">
                <a:solidFill>
                  <a:srgbClr val="FF0000"/>
                </a:solidFill>
                <a:latin typeface="Corbel" panose="020B0503020204020204" pitchFamily="34" charset="0"/>
              </a:rPr>
              <a:t> </a:t>
            </a:r>
            <a:r>
              <a:rPr lang="de-DE" sz="1600" dirty="0" err="1">
                <a:solidFill>
                  <a:srgbClr val="FF0000"/>
                </a:solidFill>
                <a:latin typeface="Corbel" panose="020B0503020204020204" pitchFamily="34" charset="0"/>
              </a:rPr>
              <a:t>Med</a:t>
            </a:r>
            <a:endParaRPr lang="de-DE" sz="1600" dirty="0">
              <a:solidFill>
                <a:srgbClr val="FF0000"/>
              </a:solidFill>
              <a:latin typeface="Corbel" panose="020B0503020204020204" pitchFamily="34" charset="0"/>
            </a:endParaRPr>
          </a:p>
        </p:txBody>
      </p:sp>
    </p:spTree>
    <p:extLst>
      <p:ext uri="{BB962C8B-B14F-4D97-AF65-F5344CB8AC3E}">
        <p14:creationId xmlns:p14="http://schemas.microsoft.com/office/powerpoint/2010/main" val="3611530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el 1"/>
          <p:cNvSpPr>
            <a:spLocks noGrp="1"/>
          </p:cNvSpPr>
          <p:nvPr>
            <p:ph type="title"/>
          </p:nvPr>
        </p:nvSpPr>
        <p:spPr>
          <a:xfrm>
            <a:off x="838200" y="238200"/>
            <a:ext cx="7772400" cy="598512"/>
          </a:xfrm>
        </p:spPr>
        <p:txBody>
          <a:bodyPr>
            <a:normAutofit fontScale="90000"/>
          </a:bodyPr>
          <a:lstStyle/>
          <a:p>
            <a:br>
              <a:rPr lang="de-DE" sz="2800" dirty="0">
                <a:ea typeface="Osaka" charset="0"/>
                <a:cs typeface="Osaka" charset="0"/>
              </a:rPr>
            </a:br>
            <a:br>
              <a:rPr lang="de-DE" sz="2800" dirty="0">
                <a:ea typeface="Osaka" charset="0"/>
                <a:cs typeface="Osaka" charset="0"/>
              </a:rPr>
            </a:br>
            <a:r>
              <a:rPr lang="de-DE" sz="3100" dirty="0">
                <a:solidFill>
                  <a:schemeClr val="tx1"/>
                </a:solidFill>
                <a:latin typeface="Corbel" panose="020B0503020204020204" pitchFamily="34" charset="0"/>
                <a:ea typeface="Osaka" charset="0"/>
                <a:cs typeface="Osaka" charset="0"/>
              </a:rPr>
              <a:t>Anwendungsfelder der Bindungsforschung</a:t>
            </a:r>
            <a:br>
              <a:rPr lang="de-DE" sz="4000" b="1" dirty="0">
                <a:solidFill>
                  <a:schemeClr val="tx1"/>
                </a:solidFill>
                <a:ea typeface="Osaka" charset="0"/>
                <a:cs typeface="Osaka" charset="0"/>
              </a:rPr>
            </a:br>
            <a:endParaRPr lang="de-DE" sz="3600" b="1" dirty="0">
              <a:solidFill>
                <a:schemeClr val="tx1"/>
              </a:solidFill>
              <a:ea typeface="Osaka" charset="0"/>
              <a:cs typeface="Osaka" charset="0"/>
            </a:endParaRPr>
          </a:p>
        </p:txBody>
      </p:sp>
      <p:pic>
        <p:nvPicPr>
          <p:cNvPr id="35842" name="Picture 2" descr="CoverAttachment0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268" y="1220346"/>
            <a:ext cx="1064114" cy="1613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Inhaltsplatzhalter 2"/>
          <p:cNvSpPr>
            <a:spLocks noGrp="1"/>
          </p:cNvSpPr>
          <p:nvPr>
            <p:ph idx="1"/>
          </p:nvPr>
        </p:nvSpPr>
        <p:spPr>
          <a:xfrm>
            <a:off x="467543" y="1340768"/>
            <a:ext cx="5086315" cy="4968552"/>
          </a:xfrm>
        </p:spPr>
        <p:txBody>
          <a:bodyPr/>
          <a:lstStyle/>
          <a:p>
            <a:r>
              <a:rPr lang="de-DE" sz="2400" dirty="0">
                <a:latin typeface="Corbel" panose="020B0503020204020204" pitchFamily="34" charset="0"/>
                <a:ea typeface="Osaka" charset="0"/>
                <a:cs typeface="Osaka" charset="0"/>
              </a:rPr>
              <a:t>Entwicklungspsychologie</a:t>
            </a:r>
          </a:p>
          <a:p>
            <a:pPr lvl="1"/>
            <a:r>
              <a:rPr lang="de-DE" sz="1800" dirty="0">
                <a:latin typeface="Corbel" panose="020B0503020204020204" pitchFamily="34" charset="0"/>
                <a:ea typeface="Osaka" charset="0"/>
                <a:cs typeface="Osaka" charset="0"/>
              </a:rPr>
              <a:t>Transgenerationale Weitergabe von Bindung</a:t>
            </a:r>
          </a:p>
          <a:p>
            <a:pPr lvl="1"/>
            <a:r>
              <a:rPr lang="de-DE" sz="1800" dirty="0">
                <a:latin typeface="Corbel" panose="020B0503020204020204" pitchFamily="34" charset="0"/>
                <a:ea typeface="Osaka" charset="0"/>
                <a:cs typeface="Osaka" charset="0"/>
              </a:rPr>
              <a:t>Eltern und ihre Kinder</a:t>
            </a:r>
          </a:p>
          <a:p>
            <a:r>
              <a:rPr lang="de-DE" sz="2400" dirty="0">
                <a:latin typeface="Corbel" panose="020B0503020204020204" pitchFamily="34" charset="0"/>
                <a:ea typeface="Osaka" charset="0"/>
                <a:cs typeface="Osaka" charset="0"/>
              </a:rPr>
              <a:t>Psychopathologie/Psychotherapie</a:t>
            </a:r>
          </a:p>
          <a:p>
            <a:pPr lvl="1"/>
            <a:r>
              <a:rPr lang="de-DE" sz="1800" dirty="0">
                <a:latin typeface="Corbel" panose="020B0503020204020204" pitchFamily="34" charset="0"/>
              </a:rPr>
              <a:t>Klinische Implikationen von Bindungsmustern - </a:t>
            </a:r>
            <a:r>
              <a:rPr lang="de-DE" sz="1800" dirty="0" err="1">
                <a:latin typeface="Corbel" panose="020B0503020204020204" pitchFamily="34" charset="0"/>
              </a:rPr>
              <a:t>Ätiologiemodelle</a:t>
            </a:r>
            <a:endParaRPr lang="de-DE" sz="1800" dirty="0">
              <a:latin typeface="Corbel" panose="020B0503020204020204" pitchFamily="34" charset="0"/>
            </a:endParaRPr>
          </a:p>
          <a:p>
            <a:pPr marL="742950" lvl="2" indent="-342900"/>
            <a:r>
              <a:rPr lang="de-DE" sz="1800" dirty="0">
                <a:latin typeface="Corbel" panose="020B0503020204020204" pitchFamily="34" charset="0"/>
                <a:ea typeface="Osaka" charset="0"/>
                <a:cs typeface="Osaka" charset="0"/>
              </a:rPr>
              <a:t>Partnerschaft </a:t>
            </a:r>
          </a:p>
          <a:p>
            <a:pPr marL="742950" lvl="2" indent="-342900"/>
            <a:r>
              <a:rPr lang="de-DE" sz="1800" dirty="0">
                <a:latin typeface="Corbel" panose="020B0503020204020204" pitchFamily="34" charset="0"/>
                <a:ea typeface="Osaka" charset="0"/>
                <a:cs typeface="Osaka" charset="0"/>
              </a:rPr>
              <a:t>Therapeutische Beziehung</a:t>
            </a:r>
          </a:p>
          <a:p>
            <a:pPr marL="742950" lvl="2" indent="-342900"/>
            <a:r>
              <a:rPr lang="de-DE" sz="1800" dirty="0">
                <a:latin typeface="Corbel" panose="020B0503020204020204" pitchFamily="34" charset="0"/>
                <a:ea typeface="Osaka" charset="0"/>
                <a:cs typeface="Osaka" charset="0"/>
              </a:rPr>
              <a:t>Veränderungsmessung</a:t>
            </a:r>
            <a:endParaRPr lang="de-DE" dirty="0">
              <a:latin typeface="Corbel" panose="020B0503020204020204" pitchFamily="34" charset="0"/>
              <a:ea typeface="Osaka" charset="0"/>
              <a:cs typeface="Osaka" charset="0"/>
            </a:endParaRPr>
          </a:p>
          <a:p>
            <a:r>
              <a:rPr lang="de-DE" sz="2400" dirty="0">
                <a:latin typeface="Corbel" panose="020B0503020204020204" pitchFamily="34" charset="0"/>
                <a:ea typeface="Osaka" charset="0"/>
                <a:cs typeface="Osaka" charset="0"/>
              </a:rPr>
              <a:t>Neurobiologie</a:t>
            </a:r>
          </a:p>
          <a:p>
            <a:pPr lvl="1"/>
            <a:r>
              <a:rPr lang="de-DE" sz="1800" dirty="0">
                <a:latin typeface="Corbel" panose="020B0503020204020204" pitchFamily="34" charset="0"/>
                <a:ea typeface="Osaka" charset="0"/>
                <a:cs typeface="Osaka" charset="0"/>
              </a:rPr>
              <a:t>Befunde im Tiermodell</a:t>
            </a:r>
          </a:p>
          <a:p>
            <a:pPr lvl="1"/>
            <a:r>
              <a:rPr lang="de-DE" sz="1800" dirty="0">
                <a:latin typeface="Corbel" panose="020B0503020204020204" pitchFamily="34" charset="0"/>
                <a:ea typeface="Osaka" charset="0"/>
                <a:cs typeface="Osaka" charset="0"/>
              </a:rPr>
              <a:t>Befunde im Humanbereich </a:t>
            </a:r>
          </a:p>
        </p:txBody>
      </p:sp>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5290" y="1521879"/>
            <a:ext cx="978710" cy="131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Grafik 2">
            <a:extLst>
              <a:ext uri="{FF2B5EF4-FFF2-40B4-BE49-F238E27FC236}">
                <a16:creationId xmlns:a16="http://schemas.microsoft.com/office/drawing/2014/main" id="{8AEB280E-49A2-0A46-97FC-B1C0A5DE4412}"/>
              </a:ext>
            </a:extLst>
          </p:cNvPr>
          <p:cNvPicPr>
            <a:picLocks noChangeAspect="1"/>
          </p:cNvPicPr>
          <p:nvPr/>
        </p:nvPicPr>
        <p:blipFill>
          <a:blip r:embed="rId5"/>
          <a:stretch>
            <a:fillRect/>
          </a:stretch>
        </p:blipFill>
        <p:spPr>
          <a:xfrm>
            <a:off x="5649520" y="3119547"/>
            <a:ext cx="1195347" cy="1695041"/>
          </a:xfrm>
          <a:prstGeom prst="rect">
            <a:avLst/>
          </a:prstGeom>
        </p:spPr>
      </p:pic>
      <p:pic>
        <p:nvPicPr>
          <p:cNvPr id="8" name="Bild 6">
            <a:extLst>
              <a:ext uri="{FF2B5EF4-FFF2-40B4-BE49-F238E27FC236}">
                <a16:creationId xmlns:a16="http://schemas.microsoft.com/office/drawing/2014/main" id="{D8C2FF69-3965-2249-BFF1-6389B9E827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4523" y="3119547"/>
            <a:ext cx="1669202" cy="204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Bild 9" descr="Unknown.jpeg">
            <a:extLst>
              <a:ext uri="{FF2B5EF4-FFF2-40B4-BE49-F238E27FC236}">
                <a16:creationId xmlns:a16="http://schemas.microsoft.com/office/drawing/2014/main" id="{FC8CCC36-B7CC-A949-932C-2E2B863705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1776" y="5032810"/>
            <a:ext cx="970393" cy="1509499"/>
          </a:xfrm>
          <a:prstGeom prst="rect">
            <a:avLst/>
          </a:prstGeom>
        </p:spPr>
      </p:pic>
      <p:pic>
        <p:nvPicPr>
          <p:cNvPr id="10" name="Bild 2" descr="9783525406120.jpg">
            <a:extLst>
              <a:ext uri="{FF2B5EF4-FFF2-40B4-BE49-F238E27FC236}">
                <a16:creationId xmlns:a16="http://schemas.microsoft.com/office/drawing/2014/main" id="{A6CF42FD-5140-1C40-A37D-36A29D22B0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8137" y="5183413"/>
            <a:ext cx="981973" cy="1516029"/>
          </a:xfrm>
          <a:prstGeom prst="rect">
            <a:avLst/>
          </a:prstGeom>
        </p:spPr>
      </p:pic>
      <p:pic>
        <p:nvPicPr>
          <p:cNvPr id="12" name="Inhaltsplatzhalter 11">
            <a:extLst>
              <a:ext uri="{FF2B5EF4-FFF2-40B4-BE49-F238E27FC236}">
                <a16:creationId xmlns:a16="http://schemas.microsoft.com/office/drawing/2014/main" id="{8BF74C05-134E-6A40-9B8D-B9B52E468142}"/>
              </a:ext>
            </a:extLst>
          </p:cNvPr>
          <p:cNvPicPr>
            <a:picLocks noChangeAspect="1"/>
          </p:cNvPicPr>
          <p:nvPr/>
        </p:nvPicPr>
        <p:blipFill>
          <a:blip r:embed="rId9"/>
          <a:srcRect t="586" b="586"/>
          <a:stretch>
            <a:fillRect/>
          </a:stretch>
        </p:blipFill>
        <p:spPr>
          <a:xfrm>
            <a:off x="5553859" y="1302871"/>
            <a:ext cx="1275843" cy="161352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28B5867-4844-044D-A6BB-760CF90D82B2}"/>
              </a:ext>
            </a:extLst>
          </p:cNvPr>
          <p:cNvSpPr/>
          <p:nvPr/>
        </p:nvSpPr>
        <p:spPr>
          <a:xfrm>
            <a:off x="1259632" y="332656"/>
            <a:ext cx="6552728" cy="502702"/>
          </a:xfrm>
          <a:prstGeom prst="rect">
            <a:avLst/>
          </a:prstGeom>
        </p:spPr>
        <p:txBody>
          <a:bodyPr wrap="square">
            <a:spAutoFit/>
          </a:bodyPr>
          <a:lstStyle/>
          <a:p>
            <a:pPr algn="ctr"/>
            <a:r>
              <a:rPr lang="de-AT" sz="2000" i="1" dirty="0">
                <a:latin typeface="Corbel"/>
                <a:cs typeface="Corbel"/>
              </a:rPr>
              <a:t>Was passiert auf diesem Bild?  Was hat zu dieser Szene geführt?  Was denken oder fühlen die Personen auf dem Bild?  Wie könnte es in der Geschichte weitergehen?</a:t>
            </a:r>
            <a:endParaRPr lang="en-GB" sz="2000" i="1" dirty="0">
              <a:latin typeface="Corbel"/>
              <a:cs typeface="Corbel"/>
            </a:endParaRPr>
          </a:p>
        </p:txBody>
      </p:sp>
      <p:pic>
        <p:nvPicPr>
          <p:cNvPr id="4" name="Picture 9" descr="Bild7">
            <a:extLst>
              <a:ext uri="{FF2B5EF4-FFF2-40B4-BE49-F238E27FC236}">
                <a16:creationId xmlns:a16="http://schemas.microsoft.com/office/drawing/2014/main" id="{A536F843-6B7A-2C49-B6BE-108AA4B2CFE6}"/>
              </a:ext>
            </a:extLst>
          </p:cNvPr>
          <p:cNvPicPr>
            <a:picLocks noChangeAspect="1" noChangeArrowheads="1"/>
          </p:cNvPicPr>
          <p:nvPr/>
        </p:nvPicPr>
        <p:blipFill>
          <a:blip r:embed="rId2">
            <a:lum bright="-62000" contrast="86000"/>
            <a:extLst>
              <a:ext uri="{28A0092B-C50C-407E-A947-70E740481C1C}">
                <a14:useLocalDpi xmlns:a14="http://schemas.microsoft.com/office/drawing/2010/main" val="0"/>
              </a:ext>
            </a:extLst>
          </a:blip>
          <a:srcRect/>
          <a:stretch>
            <a:fillRect/>
          </a:stretch>
        </p:blipFill>
        <p:spPr bwMode="auto">
          <a:xfrm>
            <a:off x="1416112" y="1412776"/>
            <a:ext cx="6311775" cy="4510649"/>
          </a:xfrm>
          <a:prstGeom prst="rect">
            <a:avLst/>
          </a:prstGeom>
          <a:noFill/>
          <a:ln w="222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7970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el 1"/>
          <p:cNvSpPr>
            <a:spLocks noGrp="1"/>
          </p:cNvSpPr>
          <p:nvPr>
            <p:ph type="title"/>
          </p:nvPr>
        </p:nvSpPr>
        <p:spPr/>
        <p:txBody>
          <a:bodyPr/>
          <a:lstStyle/>
          <a:p>
            <a:pPr eaLnBrk="1" hangingPunct="1"/>
            <a:r>
              <a:rPr lang="de-DE" sz="3600" dirty="0">
                <a:solidFill>
                  <a:srgbClr val="000000"/>
                </a:solidFill>
                <a:latin typeface="Corbel"/>
                <a:ea typeface="Osaka" charset="0"/>
                <a:cs typeface="Corbel"/>
              </a:rPr>
              <a:t>Narrativ zu Beginn der Behandlung</a:t>
            </a:r>
          </a:p>
        </p:txBody>
      </p:sp>
      <p:sp>
        <p:nvSpPr>
          <p:cNvPr id="101378" name="Inhaltsplatzhalter 2"/>
          <p:cNvSpPr>
            <a:spLocks noGrp="1"/>
          </p:cNvSpPr>
          <p:nvPr>
            <p:ph idx="1"/>
          </p:nvPr>
        </p:nvSpPr>
        <p:spPr>
          <a:xfrm>
            <a:off x="295275" y="1949450"/>
            <a:ext cx="8524875" cy="4654550"/>
          </a:xfrm>
        </p:spPr>
        <p:txBody>
          <a:bodyPr/>
          <a:lstStyle/>
          <a:p>
            <a:pPr eaLnBrk="1" hangingPunct="1">
              <a:lnSpc>
                <a:spcPct val="80000"/>
              </a:lnSpc>
            </a:pPr>
            <a:r>
              <a:rPr lang="de-DE" sz="2700" dirty="0">
                <a:latin typeface="Corbel"/>
                <a:ea typeface="Osaka" charset="0"/>
                <a:cs typeface="Corbel"/>
              </a:rPr>
              <a:t>Also hier ist eine wichtige Person verstorben und der Mann vor dem Grab </a:t>
            </a:r>
            <a:r>
              <a:rPr lang="de-DE" sz="2700" b="1" dirty="0">
                <a:solidFill>
                  <a:srgbClr val="FF0000"/>
                </a:solidFill>
                <a:latin typeface="Corbel"/>
                <a:ea typeface="Osaka" charset="0"/>
                <a:cs typeface="Corbel"/>
              </a:rPr>
              <a:t>ist halt sehr traurig und fühlt sich total hilflos</a:t>
            </a:r>
            <a:r>
              <a:rPr lang="de-DE" sz="2700" dirty="0">
                <a:latin typeface="Corbel"/>
                <a:ea typeface="Osaka" charset="0"/>
                <a:cs typeface="Corbel"/>
              </a:rPr>
              <a:t>, weiß halt nicht was er machen kann oder ob er überhaupt irgendwas machen kann. Also weiß halt auch nicht, also ist eigentlich für ihn </a:t>
            </a:r>
            <a:r>
              <a:rPr lang="de-DE" sz="2700" b="1" dirty="0">
                <a:solidFill>
                  <a:srgbClr val="FF0000"/>
                </a:solidFill>
                <a:latin typeface="Corbel"/>
                <a:ea typeface="Osaka" charset="0"/>
                <a:cs typeface="Corbel"/>
              </a:rPr>
              <a:t>ziemlich unerträglich, dass diese Person nicht mehr da ist</a:t>
            </a:r>
            <a:r>
              <a:rPr lang="de-DE" sz="2700" dirty="0">
                <a:latin typeface="Corbel"/>
                <a:ea typeface="Osaka" charset="0"/>
                <a:cs typeface="Corbel"/>
              </a:rPr>
              <a:t>. Und, ja, ist ratlos. Hat die Person sehr geliebt. </a:t>
            </a:r>
            <a:r>
              <a:rPr lang="de-DE" sz="2800" b="1" dirty="0">
                <a:solidFill>
                  <a:srgbClr val="FF0000"/>
                </a:solidFill>
                <a:latin typeface="Corbel"/>
                <a:ea typeface="Osaka" charset="0"/>
                <a:cs typeface="Corbel"/>
              </a:rPr>
              <a:t>Er</a:t>
            </a:r>
            <a:r>
              <a:rPr lang="de-DE" sz="2800" dirty="0">
                <a:latin typeface="Corbel"/>
                <a:ea typeface="Osaka" charset="0"/>
                <a:cs typeface="Corbel"/>
              </a:rPr>
              <a:t> </a:t>
            </a:r>
            <a:r>
              <a:rPr lang="de-DE" sz="2800" b="1" dirty="0">
                <a:solidFill>
                  <a:srgbClr val="FF0000"/>
                </a:solidFill>
                <a:latin typeface="Corbel"/>
                <a:ea typeface="Osaka" charset="0"/>
                <a:cs typeface="Corbel"/>
              </a:rPr>
              <a:t>fühlt sich dem Toten noch sehr nahe, klammert sich an diesen.</a:t>
            </a:r>
            <a:endParaRPr lang="de-DE" sz="2700" dirty="0">
              <a:latin typeface="Corbel"/>
              <a:ea typeface="Osaka" charset="0"/>
              <a:cs typeface="Corbel"/>
            </a:endParaRPr>
          </a:p>
          <a:p>
            <a:pPr eaLnBrk="1" hangingPunct="1">
              <a:lnSpc>
                <a:spcPct val="80000"/>
              </a:lnSpc>
              <a:buFontTx/>
              <a:buNone/>
            </a:pPr>
            <a:endParaRPr lang="de-DE" sz="2700" dirty="0">
              <a:ea typeface="Osaka" charset="0"/>
              <a:cs typeface="Osaka" charset="0"/>
            </a:endParaRPr>
          </a:p>
          <a:p>
            <a:pPr>
              <a:lnSpc>
                <a:spcPct val="80000"/>
              </a:lnSpc>
            </a:pPr>
            <a:r>
              <a:rPr lang="de-DE" sz="2400" dirty="0">
                <a:ea typeface="Osaka" charset="0"/>
                <a:cs typeface="Osaka" charset="0"/>
              </a:rPr>
              <a:t>Keine Handlungsfähigkeit, Nachdenken, Selbstwirksamkeit</a:t>
            </a:r>
          </a:p>
        </p:txBody>
      </p:sp>
    </p:spTree>
    <p:extLst>
      <p:ext uri="{BB962C8B-B14F-4D97-AF65-F5344CB8AC3E}">
        <p14:creationId xmlns:p14="http://schemas.microsoft.com/office/powerpoint/2010/main" val="429097532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Bil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6362700"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8"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13100"/>
            <a:ext cx="4635500"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9" name="Bild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3313" y="3565525"/>
            <a:ext cx="4230687"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3797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4546600" y="3416300"/>
            <a:ext cx="50800" cy="25400"/>
          </a:xfrm>
          <a:prstGeom prst="rect">
            <a:avLst/>
          </a:prstGeom>
        </p:spPr>
      </p:pic>
      <p:pic>
        <p:nvPicPr>
          <p:cNvPr id="3" name="Bild 2"/>
          <p:cNvPicPr>
            <a:picLocks noChangeAspect="1"/>
          </p:cNvPicPr>
          <p:nvPr/>
        </p:nvPicPr>
        <p:blipFill>
          <a:blip r:embed="rId2"/>
          <a:stretch>
            <a:fillRect/>
          </a:stretch>
        </p:blipFill>
        <p:spPr>
          <a:xfrm>
            <a:off x="4546600" y="3416300"/>
            <a:ext cx="50800" cy="25400"/>
          </a:xfrm>
          <a:prstGeom prst="rect">
            <a:avLst/>
          </a:prstGeom>
        </p:spPr>
      </p:pic>
      <p:pic>
        <p:nvPicPr>
          <p:cNvPr id="4" name="Bild 3"/>
          <p:cNvPicPr>
            <a:picLocks noChangeAspect="1"/>
          </p:cNvPicPr>
          <p:nvPr/>
        </p:nvPicPr>
        <p:blipFill>
          <a:blip r:embed="rId3"/>
          <a:stretch>
            <a:fillRect/>
          </a:stretch>
        </p:blipFill>
        <p:spPr>
          <a:xfrm>
            <a:off x="0" y="-84033"/>
            <a:ext cx="9144000" cy="4233113"/>
          </a:xfrm>
          <a:prstGeom prst="rect">
            <a:avLst/>
          </a:prstGeom>
        </p:spPr>
      </p:pic>
      <p:pic>
        <p:nvPicPr>
          <p:cNvPr id="5" name="Bild 4"/>
          <p:cNvPicPr>
            <a:picLocks noChangeAspect="1"/>
          </p:cNvPicPr>
          <p:nvPr/>
        </p:nvPicPr>
        <p:blipFill>
          <a:blip r:embed="rId4"/>
          <a:stretch>
            <a:fillRect/>
          </a:stretch>
        </p:blipFill>
        <p:spPr>
          <a:xfrm>
            <a:off x="1043608" y="4149080"/>
            <a:ext cx="2592288" cy="2385768"/>
          </a:xfrm>
          <a:prstGeom prst="rect">
            <a:avLst/>
          </a:prstGeom>
        </p:spPr>
      </p:pic>
      <p:sp>
        <p:nvSpPr>
          <p:cNvPr id="6" name="Rechteck 5"/>
          <p:cNvSpPr/>
          <p:nvPr/>
        </p:nvSpPr>
        <p:spPr>
          <a:xfrm>
            <a:off x="4176464" y="5590981"/>
            <a:ext cx="4427984" cy="923330"/>
          </a:xfrm>
          <a:prstGeom prst="rect">
            <a:avLst/>
          </a:prstGeom>
        </p:spPr>
        <p:txBody>
          <a:bodyPr wrap="square">
            <a:spAutoFit/>
          </a:bodyPr>
          <a:lstStyle/>
          <a:p>
            <a:r>
              <a:rPr lang="de-DE" dirty="0">
                <a:latin typeface="Corbel" panose="020B0503020204020204" pitchFamily="34" charset="0"/>
              </a:rPr>
              <a:t>Konvergente Validität AAI und AAP: </a:t>
            </a:r>
          </a:p>
          <a:p>
            <a:r>
              <a:rPr lang="de-DE" dirty="0">
                <a:latin typeface="Corbel" panose="020B0503020204020204" pitchFamily="34" charset="0"/>
              </a:rPr>
              <a:t>N = 34, </a:t>
            </a:r>
            <a:r>
              <a:rPr lang="en-US" dirty="0">
                <a:latin typeface="Corbel" panose="020B0503020204020204" pitchFamily="34" charset="0"/>
              </a:rPr>
              <a:t>kappa = 0.818 (ASE=0.085), p&lt;.001, simple agreement 88%. </a:t>
            </a:r>
            <a:r>
              <a:rPr lang="de-DE" dirty="0">
                <a:latin typeface="Corbel" panose="020B0503020204020204" pitchFamily="34" charset="0"/>
              </a:rPr>
              <a:t> </a:t>
            </a:r>
          </a:p>
        </p:txBody>
      </p:sp>
    </p:spTree>
    <p:extLst>
      <p:ext uri="{BB962C8B-B14F-4D97-AF65-F5344CB8AC3E}">
        <p14:creationId xmlns:p14="http://schemas.microsoft.com/office/powerpoint/2010/main" val="2754713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descr="Der-Schrei-von-Edvard-Munch-geht-angeblich-in-den-Nahen-Osten.jpg"/>
          <p:cNvPicPr>
            <a:picLocks noGrp="1" noChangeAspect="1"/>
          </p:cNvPicPr>
          <p:nvPr>
            <p:ph idx="1"/>
          </p:nvPr>
        </p:nvPicPr>
        <p:blipFill>
          <a:blip r:embed="rId2">
            <a:extLst>
              <a:ext uri="{28A0092B-C50C-407E-A947-70E740481C1C}">
                <a14:useLocalDpi xmlns:a14="http://schemas.microsoft.com/office/drawing/2010/main" val="0"/>
              </a:ext>
            </a:extLst>
          </a:blip>
          <a:srcRect t="8720" b="8720"/>
          <a:stretch>
            <a:fillRect/>
          </a:stretch>
        </p:blipFill>
        <p:spPr/>
      </p:pic>
    </p:spTree>
    <p:extLst>
      <p:ext uri="{BB962C8B-B14F-4D97-AF65-F5344CB8AC3E}">
        <p14:creationId xmlns:p14="http://schemas.microsoft.com/office/powerpoint/2010/main" val="4031175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3685251"/>
            <a:ext cx="9144000" cy="3056117"/>
          </a:xfrm>
          <a:prstGeom prst="rect">
            <a:avLst/>
          </a:prstGeom>
        </p:spPr>
      </p:pic>
      <p:pic>
        <p:nvPicPr>
          <p:cNvPr id="3" name="Bild 2"/>
          <p:cNvPicPr>
            <a:picLocks noChangeAspect="1"/>
          </p:cNvPicPr>
          <p:nvPr/>
        </p:nvPicPr>
        <p:blipFill>
          <a:blip r:embed="rId3"/>
          <a:stretch>
            <a:fillRect/>
          </a:stretch>
        </p:blipFill>
        <p:spPr>
          <a:xfrm>
            <a:off x="1375072" y="116632"/>
            <a:ext cx="6048672" cy="3643398"/>
          </a:xfrm>
          <a:prstGeom prst="rect">
            <a:avLst/>
          </a:prstGeom>
        </p:spPr>
      </p:pic>
      <p:pic>
        <p:nvPicPr>
          <p:cNvPr id="4" name="Picture 3" descr="16602753-Abstract-word-cloud-for-Separation-anxiety-disorder-with-related-tags-and-terms-Stock-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 y="1412776"/>
            <a:ext cx="1521142" cy="1656184"/>
          </a:xfrm>
          <a:prstGeom prst="rect">
            <a:avLst/>
          </a:prstGeom>
        </p:spPr>
      </p:pic>
      <p:sp>
        <p:nvSpPr>
          <p:cNvPr id="5" name="Textfeld 4">
            <a:extLst>
              <a:ext uri="{FF2B5EF4-FFF2-40B4-BE49-F238E27FC236}">
                <a16:creationId xmlns:a16="http://schemas.microsoft.com/office/drawing/2014/main" id="{E76DF241-59FE-2924-102D-8E71174E4B60}"/>
              </a:ext>
            </a:extLst>
          </p:cNvPr>
          <p:cNvSpPr txBox="1"/>
          <p:nvPr/>
        </p:nvSpPr>
        <p:spPr>
          <a:xfrm>
            <a:off x="7104888" y="1207008"/>
            <a:ext cx="2074992" cy="1200329"/>
          </a:xfrm>
          <a:prstGeom prst="rect">
            <a:avLst/>
          </a:prstGeom>
          <a:noFill/>
        </p:spPr>
        <p:txBody>
          <a:bodyPr wrap="none" rtlCol="0">
            <a:spAutoFit/>
          </a:bodyPr>
          <a:lstStyle/>
          <a:p>
            <a:r>
              <a:rPr lang="de-DE" dirty="0">
                <a:solidFill>
                  <a:srgbClr val="FF0000"/>
                </a:solidFill>
              </a:rPr>
              <a:t>Trennungsangst</a:t>
            </a:r>
          </a:p>
          <a:p>
            <a:r>
              <a:rPr lang="de-DE" dirty="0">
                <a:solidFill>
                  <a:srgbClr val="FF0000"/>
                </a:solidFill>
              </a:rPr>
              <a:t>Verlustangst</a:t>
            </a:r>
          </a:p>
          <a:p>
            <a:r>
              <a:rPr lang="de-DE" dirty="0">
                <a:solidFill>
                  <a:srgbClr val="FF0000"/>
                </a:solidFill>
              </a:rPr>
              <a:t>Wut und Aggression</a:t>
            </a:r>
          </a:p>
          <a:p>
            <a:r>
              <a:rPr lang="de-DE" dirty="0">
                <a:solidFill>
                  <a:srgbClr val="FF0000"/>
                </a:solidFill>
              </a:rPr>
              <a:t>Sexualität</a:t>
            </a:r>
          </a:p>
        </p:txBody>
      </p:sp>
    </p:spTree>
    <p:extLst>
      <p:ext uri="{BB962C8B-B14F-4D97-AF65-F5344CB8AC3E}">
        <p14:creationId xmlns:p14="http://schemas.microsoft.com/office/powerpoint/2010/main" val="3636509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el 3"/>
          <p:cNvSpPr>
            <a:spLocks noGrp="1"/>
          </p:cNvSpPr>
          <p:nvPr>
            <p:ph type="title"/>
          </p:nvPr>
        </p:nvSpPr>
        <p:spPr>
          <a:xfrm>
            <a:off x="685800" y="0"/>
            <a:ext cx="7772400" cy="609600"/>
          </a:xfrm>
        </p:spPr>
        <p:txBody>
          <a:bodyPr>
            <a:normAutofit fontScale="90000"/>
          </a:bodyPr>
          <a:lstStyle/>
          <a:p>
            <a:pPr eaLnBrk="1" hangingPunct="1"/>
            <a:br>
              <a:rPr lang="de-DE">
                <a:solidFill>
                  <a:srgbClr val="000000"/>
                </a:solidFill>
              </a:rPr>
            </a:br>
            <a:endParaRPr lang="de-DE">
              <a:solidFill>
                <a:srgbClr val="000000"/>
              </a:solidFill>
            </a:endParaRPr>
          </a:p>
        </p:txBody>
      </p:sp>
      <p:sp>
        <p:nvSpPr>
          <p:cNvPr id="188418" name="Inhaltsplatzhalter 4"/>
          <p:cNvSpPr>
            <a:spLocks noGrp="1"/>
          </p:cNvSpPr>
          <p:nvPr>
            <p:ph sz="half" idx="1"/>
          </p:nvPr>
        </p:nvSpPr>
        <p:spPr>
          <a:xfrm>
            <a:off x="611188" y="1173163"/>
            <a:ext cx="7921625" cy="5424487"/>
          </a:xfrm>
        </p:spPr>
        <p:txBody>
          <a:bodyPr>
            <a:normAutofit lnSpcReduction="10000"/>
          </a:bodyPr>
          <a:lstStyle/>
          <a:p>
            <a:pPr eaLnBrk="1" hangingPunct="1">
              <a:lnSpc>
                <a:spcPct val="90000"/>
              </a:lnSpc>
              <a:buFontTx/>
              <a:buNone/>
            </a:pPr>
            <a:r>
              <a:rPr lang="en-US" sz="1800" dirty="0">
                <a:solidFill>
                  <a:srgbClr val="000000"/>
                </a:solidFill>
              </a:rPr>
              <a:t>1.   </a:t>
            </a:r>
            <a:r>
              <a:rPr lang="de-DE" sz="1800" dirty="0">
                <a:solidFill>
                  <a:srgbClr val="000000"/>
                </a:solidFill>
              </a:rPr>
              <a:t>Orientierung</a:t>
            </a:r>
          </a:p>
          <a:p>
            <a:pPr eaLnBrk="1" hangingPunct="1">
              <a:lnSpc>
                <a:spcPct val="90000"/>
              </a:lnSpc>
              <a:buFontTx/>
              <a:buNone/>
            </a:pPr>
            <a:r>
              <a:rPr lang="de-DE" sz="1800" dirty="0">
                <a:solidFill>
                  <a:srgbClr val="000000"/>
                </a:solidFill>
              </a:rPr>
              <a:t>2.   Beziehung zu Eltern allgemein in der Kindheit</a:t>
            </a:r>
          </a:p>
          <a:p>
            <a:pPr eaLnBrk="1" hangingPunct="1">
              <a:lnSpc>
                <a:spcPct val="90000"/>
              </a:lnSpc>
              <a:buFontTx/>
              <a:buNone/>
            </a:pPr>
            <a:r>
              <a:rPr lang="de-DE" sz="1800" dirty="0">
                <a:solidFill>
                  <a:srgbClr val="000000"/>
                </a:solidFill>
              </a:rPr>
              <a:t>3.   Adjektive </a:t>
            </a:r>
            <a:r>
              <a:rPr lang="de-DE" sz="1800" b="1" dirty="0">
                <a:solidFill>
                  <a:srgbClr val="000000"/>
                </a:solidFill>
              </a:rPr>
              <a:t>Beziehung zur Mutter </a:t>
            </a:r>
            <a:r>
              <a:rPr lang="de-DE" sz="1800" dirty="0">
                <a:solidFill>
                  <a:srgbClr val="000000"/>
                </a:solidFill>
              </a:rPr>
              <a:t>in der Kindheit</a:t>
            </a:r>
          </a:p>
          <a:p>
            <a:pPr eaLnBrk="1" hangingPunct="1">
              <a:lnSpc>
                <a:spcPct val="90000"/>
              </a:lnSpc>
              <a:buFontTx/>
              <a:buNone/>
            </a:pPr>
            <a:r>
              <a:rPr lang="de-DE" sz="1800" dirty="0">
                <a:solidFill>
                  <a:srgbClr val="000000"/>
                </a:solidFill>
              </a:rPr>
              <a:t>4.   Adjektive </a:t>
            </a:r>
            <a:r>
              <a:rPr lang="de-DE" sz="1800" b="1" dirty="0">
                <a:solidFill>
                  <a:srgbClr val="000000"/>
                </a:solidFill>
              </a:rPr>
              <a:t>Beziehung zum Vater </a:t>
            </a:r>
            <a:r>
              <a:rPr lang="de-DE" sz="1800" dirty="0">
                <a:solidFill>
                  <a:srgbClr val="000000"/>
                </a:solidFill>
              </a:rPr>
              <a:t>in der Kindheit</a:t>
            </a:r>
          </a:p>
          <a:p>
            <a:pPr eaLnBrk="1" hangingPunct="1">
              <a:lnSpc>
                <a:spcPct val="90000"/>
              </a:lnSpc>
              <a:buFontTx/>
              <a:buNone/>
            </a:pPr>
            <a:r>
              <a:rPr lang="de-DE" sz="1800" dirty="0">
                <a:solidFill>
                  <a:srgbClr val="000000"/>
                </a:solidFill>
              </a:rPr>
              <a:t>5.   wem näher gefühlt?</a:t>
            </a:r>
          </a:p>
          <a:p>
            <a:pPr eaLnBrk="1" hangingPunct="1">
              <a:lnSpc>
                <a:spcPct val="90000"/>
              </a:lnSpc>
              <a:buFontTx/>
              <a:buNone/>
            </a:pPr>
            <a:r>
              <a:rPr lang="de-DE" sz="1800" dirty="0">
                <a:solidFill>
                  <a:srgbClr val="000000"/>
                </a:solidFill>
              </a:rPr>
              <a:t>6.   </a:t>
            </a:r>
            <a:r>
              <a:rPr lang="de-DE" sz="1800" b="1" dirty="0">
                <a:solidFill>
                  <a:srgbClr val="000000"/>
                </a:solidFill>
              </a:rPr>
              <a:t>Kummer </a:t>
            </a:r>
            <a:r>
              <a:rPr lang="de-DE" sz="1800" dirty="0">
                <a:solidFill>
                  <a:srgbClr val="000000"/>
                </a:solidFill>
              </a:rPr>
              <a:t>(Krankheit, Verletzung, Körperkontakt) in der Kindheit</a:t>
            </a:r>
          </a:p>
          <a:p>
            <a:pPr eaLnBrk="1" hangingPunct="1">
              <a:lnSpc>
                <a:spcPct val="90000"/>
              </a:lnSpc>
              <a:buFontTx/>
              <a:buNone/>
            </a:pPr>
            <a:r>
              <a:rPr lang="de-DE" sz="1800" dirty="0">
                <a:solidFill>
                  <a:srgbClr val="000000"/>
                </a:solidFill>
              </a:rPr>
              <a:t>7.   </a:t>
            </a:r>
            <a:r>
              <a:rPr lang="de-DE" sz="1800" dirty="0">
                <a:solidFill>
                  <a:srgbClr val="FF0000"/>
                </a:solidFill>
              </a:rPr>
              <a:t>Erste </a:t>
            </a:r>
            <a:r>
              <a:rPr lang="de-DE" sz="1800" b="1" dirty="0">
                <a:solidFill>
                  <a:srgbClr val="FF0000"/>
                </a:solidFill>
              </a:rPr>
              <a:t>Trennung</a:t>
            </a:r>
            <a:r>
              <a:rPr lang="de-DE" sz="1800" dirty="0">
                <a:solidFill>
                  <a:srgbClr val="FF0000"/>
                </a:solidFill>
              </a:rPr>
              <a:t>, spätere Trennungen</a:t>
            </a:r>
          </a:p>
          <a:p>
            <a:pPr eaLnBrk="1" hangingPunct="1">
              <a:lnSpc>
                <a:spcPct val="90000"/>
              </a:lnSpc>
              <a:buFontTx/>
              <a:buNone/>
            </a:pPr>
            <a:r>
              <a:rPr lang="de-DE" sz="1800" dirty="0">
                <a:solidFill>
                  <a:srgbClr val="000000"/>
                </a:solidFill>
              </a:rPr>
              <a:t>8.   Ablehnung</a:t>
            </a:r>
          </a:p>
          <a:p>
            <a:pPr eaLnBrk="1" hangingPunct="1">
              <a:lnSpc>
                <a:spcPct val="90000"/>
              </a:lnSpc>
              <a:buFontTx/>
              <a:buNone/>
            </a:pPr>
            <a:r>
              <a:rPr lang="de-DE" sz="1800" dirty="0">
                <a:solidFill>
                  <a:srgbClr val="000000"/>
                </a:solidFill>
              </a:rPr>
              <a:t>9.   </a:t>
            </a:r>
            <a:r>
              <a:rPr lang="de-DE" sz="1800" b="1" dirty="0">
                <a:solidFill>
                  <a:srgbClr val="000000"/>
                </a:solidFill>
              </a:rPr>
              <a:t>Bedrohung </a:t>
            </a:r>
            <a:r>
              <a:rPr lang="de-DE" sz="1800" dirty="0">
                <a:solidFill>
                  <a:srgbClr val="000000"/>
                </a:solidFill>
              </a:rPr>
              <a:t>(</a:t>
            </a:r>
            <a:r>
              <a:rPr lang="de-DE" sz="1800" b="1" dirty="0">
                <a:solidFill>
                  <a:srgbClr val="000000"/>
                </a:solidFill>
              </a:rPr>
              <a:t>Missbrauch, Misshandlung</a:t>
            </a:r>
            <a:r>
              <a:rPr lang="de-DE" sz="1800" dirty="0">
                <a:solidFill>
                  <a:srgbClr val="000000"/>
                </a:solidFill>
              </a:rPr>
              <a:t>)</a:t>
            </a:r>
          </a:p>
          <a:p>
            <a:pPr eaLnBrk="1" hangingPunct="1">
              <a:lnSpc>
                <a:spcPct val="90000"/>
              </a:lnSpc>
              <a:buFontTx/>
              <a:buNone/>
            </a:pPr>
            <a:r>
              <a:rPr lang="de-DE" sz="1800" dirty="0">
                <a:solidFill>
                  <a:srgbClr val="000000"/>
                </a:solidFill>
              </a:rPr>
              <a:t>10. Einfluss der Kindheitserfahrungen auf die Persönlichkeit</a:t>
            </a:r>
          </a:p>
          <a:p>
            <a:pPr eaLnBrk="1" hangingPunct="1">
              <a:lnSpc>
                <a:spcPct val="90000"/>
              </a:lnSpc>
              <a:buFontTx/>
              <a:buNone/>
            </a:pPr>
            <a:r>
              <a:rPr lang="de-DE" sz="1800" dirty="0">
                <a:solidFill>
                  <a:srgbClr val="000000"/>
                </a:solidFill>
              </a:rPr>
              <a:t>11. Warum verhielten sich Eltern so?</a:t>
            </a:r>
          </a:p>
          <a:p>
            <a:pPr eaLnBrk="1" hangingPunct="1">
              <a:lnSpc>
                <a:spcPct val="90000"/>
              </a:lnSpc>
              <a:buFontTx/>
              <a:buNone/>
            </a:pPr>
            <a:r>
              <a:rPr lang="de-DE" sz="1800" dirty="0">
                <a:solidFill>
                  <a:srgbClr val="000000"/>
                </a:solidFill>
              </a:rPr>
              <a:t>12. Elternähnliche Bezugsperson</a:t>
            </a:r>
          </a:p>
          <a:p>
            <a:pPr eaLnBrk="1" hangingPunct="1">
              <a:lnSpc>
                <a:spcPct val="90000"/>
              </a:lnSpc>
              <a:buFontTx/>
              <a:buNone/>
            </a:pPr>
            <a:r>
              <a:rPr lang="de-DE" sz="1800" dirty="0">
                <a:solidFill>
                  <a:srgbClr val="000000"/>
                </a:solidFill>
              </a:rPr>
              <a:t>13. </a:t>
            </a:r>
            <a:r>
              <a:rPr lang="de-DE" sz="1800" b="1" dirty="0">
                <a:solidFill>
                  <a:srgbClr val="FF0000"/>
                </a:solidFill>
              </a:rPr>
              <a:t>Verluste </a:t>
            </a:r>
            <a:r>
              <a:rPr lang="de-DE" sz="1800" dirty="0">
                <a:solidFill>
                  <a:srgbClr val="FF0000"/>
                </a:solidFill>
              </a:rPr>
              <a:t>durch Tod</a:t>
            </a:r>
          </a:p>
          <a:p>
            <a:pPr eaLnBrk="1" hangingPunct="1">
              <a:lnSpc>
                <a:spcPct val="90000"/>
              </a:lnSpc>
              <a:buFontTx/>
              <a:buNone/>
            </a:pPr>
            <a:r>
              <a:rPr lang="de-DE" sz="1800" dirty="0">
                <a:solidFill>
                  <a:srgbClr val="000000"/>
                </a:solidFill>
              </a:rPr>
              <a:t>14. Veränderung der Beziehung zu den Eltern</a:t>
            </a:r>
          </a:p>
          <a:p>
            <a:pPr eaLnBrk="1" hangingPunct="1">
              <a:lnSpc>
                <a:spcPct val="90000"/>
              </a:lnSpc>
              <a:buFontTx/>
              <a:buNone/>
            </a:pPr>
            <a:r>
              <a:rPr lang="de-DE" sz="1800" dirty="0">
                <a:solidFill>
                  <a:srgbClr val="000000"/>
                </a:solidFill>
              </a:rPr>
              <a:t>15. </a:t>
            </a:r>
            <a:r>
              <a:rPr lang="de-DE" sz="1800" b="1" dirty="0">
                <a:solidFill>
                  <a:srgbClr val="000000"/>
                </a:solidFill>
              </a:rPr>
              <a:t>Heutige Beziehung zu den Eltern</a:t>
            </a:r>
          </a:p>
          <a:p>
            <a:pPr eaLnBrk="1" hangingPunct="1">
              <a:lnSpc>
                <a:spcPct val="90000"/>
              </a:lnSpc>
              <a:buFontTx/>
              <a:buNone/>
            </a:pPr>
            <a:r>
              <a:rPr lang="de-DE" sz="1800" dirty="0">
                <a:solidFill>
                  <a:srgbClr val="000000"/>
                </a:solidFill>
              </a:rPr>
              <a:t>16. Trennung vom eigenen Kind</a:t>
            </a:r>
          </a:p>
          <a:p>
            <a:pPr eaLnBrk="1" hangingPunct="1">
              <a:lnSpc>
                <a:spcPct val="90000"/>
              </a:lnSpc>
              <a:buFontTx/>
              <a:buNone/>
            </a:pPr>
            <a:r>
              <a:rPr lang="de-DE" sz="1800" dirty="0">
                <a:solidFill>
                  <a:srgbClr val="000000"/>
                </a:solidFill>
              </a:rPr>
              <a:t>17. Wünsche für das Kind</a:t>
            </a:r>
          </a:p>
          <a:p>
            <a:pPr eaLnBrk="1" hangingPunct="1">
              <a:lnSpc>
                <a:spcPct val="90000"/>
              </a:lnSpc>
              <a:buFontTx/>
              <a:buNone/>
            </a:pPr>
            <a:r>
              <a:rPr lang="de-DE" sz="1800" dirty="0">
                <a:solidFill>
                  <a:srgbClr val="000000"/>
                </a:solidFill>
              </a:rPr>
              <a:t>18. </a:t>
            </a:r>
            <a:r>
              <a:rPr lang="de-DE" sz="1800" b="1" dirty="0">
                <a:solidFill>
                  <a:srgbClr val="000000"/>
                </a:solidFill>
              </a:rPr>
              <a:t>Weitergeben von eigenen Erfahrungen an das Kind</a:t>
            </a:r>
            <a:endParaRPr lang="de-DE" sz="1400" b="1" dirty="0">
              <a:solidFill>
                <a:srgbClr val="000000"/>
              </a:solidFill>
            </a:endParaRPr>
          </a:p>
          <a:p>
            <a:pPr eaLnBrk="1" hangingPunct="1"/>
            <a:endParaRPr lang="de-DE" sz="1400" dirty="0">
              <a:solidFill>
                <a:srgbClr val="000000"/>
              </a:solidFill>
            </a:endParaRPr>
          </a:p>
        </p:txBody>
      </p:sp>
      <p:sp>
        <p:nvSpPr>
          <p:cNvPr id="188419" name="Rechteck 16"/>
          <p:cNvSpPr>
            <a:spLocks noChangeArrowheads="1"/>
          </p:cNvSpPr>
          <p:nvPr/>
        </p:nvSpPr>
        <p:spPr bwMode="auto">
          <a:xfrm>
            <a:off x="900113" y="152400"/>
            <a:ext cx="7416800" cy="666849"/>
          </a:xfrm>
          <a:prstGeom prst="rect">
            <a:avLst/>
          </a:prstGeom>
          <a:noFill/>
          <a:ln w="9525">
            <a:noFill/>
            <a:miter lim="800000"/>
            <a:headEnd/>
            <a:tailEnd/>
          </a:ln>
        </p:spPr>
        <p:txBody>
          <a:bodyPr>
            <a:prstTxWarp prst="textNoShape">
              <a:avLst/>
            </a:prstTxWarp>
            <a:spAutoFit/>
          </a:bodyPr>
          <a:lstStyle/>
          <a:p>
            <a:pPr algn="ctr"/>
            <a:r>
              <a:rPr lang="en-US" sz="2800" dirty="0" err="1">
                <a:solidFill>
                  <a:srgbClr val="000000"/>
                </a:solidFill>
                <a:latin typeface="Corbel Regular"/>
              </a:rPr>
              <a:t>Semistrukturierter</a:t>
            </a:r>
            <a:r>
              <a:rPr lang="en-US" sz="2800" dirty="0">
                <a:solidFill>
                  <a:srgbClr val="000000"/>
                </a:solidFill>
                <a:latin typeface="Corbel Regular"/>
              </a:rPr>
              <a:t> </a:t>
            </a:r>
            <a:r>
              <a:rPr lang="en-US" sz="2800" dirty="0" err="1">
                <a:solidFill>
                  <a:srgbClr val="000000"/>
                </a:solidFill>
                <a:latin typeface="Corbel Regular"/>
              </a:rPr>
              <a:t>Leitfaden</a:t>
            </a:r>
            <a:r>
              <a:rPr lang="en-US" sz="2800" dirty="0">
                <a:solidFill>
                  <a:srgbClr val="000000"/>
                </a:solidFill>
                <a:latin typeface="Corbel Regular"/>
              </a:rPr>
              <a:t> des Adult Attachment Interviews (AAI) </a:t>
            </a:r>
            <a:br>
              <a:rPr lang="en-US" sz="2800" dirty="0">
                <a:solidFill>
                  <a:srgbClr val="000000"/>
                </a:solidFill>
                <a:latin typeface="Corbel Regular"/>
              </a:rPr>
            </a:br>
            <a:r>
              <a:rPr lang="en-US" sz="2000" dirty="0">
                <a:solidFill>
                  <a:srgbClr val="000000"/>
                </a:solidFill>
                <a:latin typeface="Corbel Regular"/>
              </a:rPr>
              <a:t>(</a:t>
            </a:r>
            <a:r>
              <a:rPr lang="en-US" dirty="0">
                <a:solidFill>
                  <a:srgbClr val="000000"/>
                </a:solidFill>
                <a:latin typeface="Corbel Regular"/>
              </a:rPr>
              <a:t>George et al. 1985)</a:t>
            </a:r>
            <a:endParaRPr lang="de-DE" sz="2800" dirty="0">
              <a:solidFill>
                <a:srgbClr val="000000"/>
              </a:solidFill>
              <a:latin typeface="Corbel Regular"/>
            </a:endParaRPr>
          </a:p>
        </p:txBody>
      </p:sp>
    </p:spTree>
    <p:extLst>
      <p:ext uri="{BB962C8B-B14F-4D97-AF65-F5344CB8AC3E}">
        <p14:creationId xmlns:p14="http://schemas.microsoft.com/office/powerpoint/2010/main" val="1905752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3"/>
          <a:srcRect/>
          <a:stretch>
            <a:fillRect/>
          </a:stretch>
        </p:blipFill>
        <p:spPr bwMode="auto">
          <a:xfrm>
            <a:off x="5237163" y="3009900"/>
            <a:ext cx="3906837" cy="1800225"/>
          </a:xfrm>
          <a:prstGeom prst="rect">
            <a:avLst/>
          </a:prstGeom>
          <a:noFill/>
          <a:ln w="25400">
            <a:noFill/>
            <a:miter lim="800000"/>
            <a:headEnd/>
            <a:tailEnd/>
          </a:ln>
        </p:spPr>
      </p:pic>
      <p:sp>
        <p:nvSpPr>
          <p:cNvPr id="36866" name="Rectangle 2"/>
          <p:cNvSpPr txBox="1">
            <a:spLocks noChangeArrowheads="1"/>
          </p:cNvSpPr>
          <p:nvPr/>
        </p:nvSpPr>
        <p:spPr bwMode="auto">
          <a:xfrm>
            <a:off x="5219700" y="5732463"/>
            <a:ext cx="3529013" cy="504825"/>
          </a:xfrm>
          <a:prstGeom prst="rect">
            <a:avLst/>
          </a:prstGeom>
          <a:solidFill>
            <a:schemeClr val="bg1"/>
          </a:solidFill>
          <a:ln w="9525">
            <a:noFill/>
            <a:miter lim="800000"/>
            <a:headEnd/>
            <a:tailEnd/>
          </a:ln>
        </p:spPr>
        <p:txBody>
          <a:bodyPr anchor="ctr">
            <a:prstTxWarp prst="textNoShape">
              <a:avLst/>
            </a:prstTxWarp>
          </a:bodyPr>
          <a:lstStyle/>
          <a:p>
            <a:r>
              <a:rPr lang="de-DE" sz="2000" dirty="0">
                <a:solidFill>
                  <a:schemeClr val="tx2"/>
                </a:solidFill>
                <a:latin typeface="Corbel" panose="020B0503020204020204" pitchFamily="34" charset="0"/>
                <a:ea typeface="ＭＳ Ｐゴシック" charset="-128"/>
                <a:cs typeface="ＭＳ Ｐゴシック" charset="-128"/>
              </a:rPr>
              <a:t>Gefördert von der Else Kröner Fresenius Stiftung</a:t>
            </a:r>
            <a:endParaRPr lang="de-DE" sz="4800" dirty="0">
              <a:solidFill>
                <a:schemeClr val="tx2"/>
              </a:solidFill>
              <a:latin typeface="Corbel" panose="020B0503020204020204" pitchFamily="34" charset="0"/>
              <a:ea typeface="ＭＳ Ｐゴシック" charset="-128"/>
              <a:cs typeface="ＭＳ Ｐゴシック" charset="-128"/>
            </a:endParaRPr>
          </a:p>
        </p:txBody>
      </p:sp>
      <p:sp>
        <p:nvSpPr>
          <p:cNvPr id="36867" name="Titel 1"/>
          <p:cNvSpPr>
            <a:spLocks noGrp="1"/>
          </p:cNvSpPr>
          <p:nvPr>
            <p:ph type="title"/>
          </p:nvPr>
        </p:nvSpPr>
        <p:spPr>
          <a:xfrm>
            <a:off x="684213" y="260350"/>
            <a:ext cx="8213725" cy="1319213"/>
          </a:xfrm>
        </p:spPr>
        <p:txBody>
          <a:bodyPr>
            <a:normAutofit fontScale="90000"/>
          </a:bodyPr>
          <a:lstStyle/>
          <a:p>
            <a:r>
              <a:rPr lang="de-DE" sz="3200">
                <a:ea typeface="ＭＳ Ｐゴシック" charset="-128"/>
                <a:cs typeface="ＭＳ Ｐゴシック" charset="-128"/>
              </a:rPr>
              <a:t>Bindung in Risikofamilien: Beispiel Mütter mit Angststörungen:</a:t>
            </a:r>
            <a:br>
              <a:rPr lang="de-DE" sz="3200">
                <a:ea typeface="ＭＳ Ｐゴシック" charset="-128"/>
                <a:cs typeface="ＭＳ Ｐゴシック" charset="-128"/>
              </a:rPr>
            </a:br>
            <a:r>
              <a:rPr lang="de-DE" sz="1800">
                <a:ea typeface="ＭＳ Ｐゴシック" charset="-128"/>
                <a:cs typeface="ＭＳ Ｐゴシック" charset="-128"/>
              </a:rPr>
              <a:t>Kooperation mit der Kinder- und Jugendpsychiatrie und –psychotherapie des Universitätsklinikums Ulm</a:t>
            </a:r>
            <a:endParaRPr lang="de-DE">
              <a:ea typeface="ＭＳ Ｐゴシック" charset="-128"/>
              <a:cs typeface="ＭＳ Ｐゴシック" charset="-128"/>
            </a:endParaRPr>
          </a:p>
        </p:txBody>
      </p:sp>
      <p:pic>
        <p:nvPicPr>
          <p:cNvPr id="36868" name="Bild 4" descr="projekt_muetter.png"/>
          <p:cNvPicPr>
            <a:picLocks noChangeAspect="1"/>
          </p:cNvPicPr>
          <p:nvPr/>
        </p:nvPicPr>
        <p:blipFill>
          <a:blip r:embed="rId4"/>
          <a:srcRect/>
          <a:stretch>
            <a:fillRect/>
          </a:stretch>
        </p:blipFill>
        <p:spPr bwMode="auto">
          <a:xfrm rot="-600000">
            <a:off x="1120775" y="2279650"/>
            <a:ext cx="3260725" cy="4500563"/>
          </a:xfrm>
          <a:prstGeom prst="rect">
            <a:avLst/>
          </a:prstGeom>
          <a:noFill/>
          <a:ln w="9525">
            <a:noFill/>
            <a:miter lim="800000"/>
            <a:headEnd/>
            <a:tailEnd/>
          </a:ln>
        </p:spPr>
      </p:pic>
    </p:spTree>
    <p:extLst>
      <p:ext uri="{BB962C8B-B14F-4D97-AF65-F5344CB8AC3E}">
        <p14:creationId xmlns:p14="http://schemas.microsoft.com/office/powerpoint/2010/main" val="1714146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liennummernplatzhalter 5"/>
          <p:cNvSpPr>
            <a:spLocks noGrp="1"/>
          </p:cNvSpPr>
          <p:nvPr>
            <p:ph type="sldNum" sz="quarter" idx="12"/>
          </p:nvPr>
        </p:nvSpPr>
        <p:spPr>
          <a:noFill/>
          <a:ln>
            <a:miter lim="800000"/>
            <a:headEnd/>
            <a:tailEnd/>
          </a:ln>
        </p:spPr>
        <p:txBody>
          <a:bodyPr/>
          <a:lstStyle/>
          <a:p>
            <a:fld id="{C475F3C6-33EA-BD43-A6B8-5982BCCE825A}" type="slidenum">
              <a:rPr lang="de-DE"/>
              <a:pPr/>
              <a:t>68</a:t>
            </a:fld>
            <a:endParaRPr lang="de-DE"/>
          </a:p>
        </p:txBody>
      </p:sp>
      <p:sp>
        <p:nvSpPr>
          <p:cNvPr id="103426" name="Rectangle 2"/>
          <p:cNvSpPr>
            <a:spLocks noGrp="1" noChangeArrowheads="1"/>
          </p:cNvSpPr>
          <p:nvPr>
            <p:ph type="title"/>
          </p:nvPr>
        </p:nvSpPr>
        <p:spPr/>
        <p:txBody>
          <a:bodyPr>
            <a:normAutofit fontScale="90000"/>
          </a:bodyPr>
          <a:lstStyle/>
          <a:p>
            <a:pPr eaLnBrk="1" hangingPunct="1"/>
            <a:r>
              <a:rPr lang="de-DE" sz="2800" dirty="0"/>
              <a:t>Welche Auswirkungen hatte der Verlust der Großmutter auf Ihr weiteres Leben? </a:t>
            </a:r>
            <a:br>
              <a:rPr lang="de-DE" sz="2800" dirty="0"/>
            </a:br>
            <a:r>
              <a:rPr lang="de-DE" sz="2800" b="1" dirty="0"/>
              <a:t>Unverarbeitete Trauer im Adult Attachment Interview</a:t>
            </a:r>
            <a:endParaRPr lang="en-US" b="1" dirty="0"/>
          </a:p>
        </p:txBody>
      </p:sp>
      <p:sp>
        <p:nvSpPr>
          <p:cNvPr id="103427" name="Rectangle 3"/>
          <p:cNvSpPr>
            <a:spLocks noGrp="1" noChangeArrowheads="1"/>
          </p:cNvSpPr>
          <p:nvPr>
            <p:ph type="body" idx="1"/>
          </p:nvPr>
        </p:nvSpPr>
        <p:spPr>
          <a:xfrm>
            <a:off x="0" y="2209800"/>
            <a:ext cx="8774113" cy="4648200"/>
          </a:xfrm>
        </p:spPr>
        <p:txBody>
          <a:bodyPr>
            <a:normAutofit/>
          </a:bodyPr>
          <a:lstStyle/>
          <a:p>
            <a:pPr algn="just" eaLnBrk="1" hangingPunct="1">
              <a:lnSpc>
                <a:spcPct val="90000"/>
              </a:lnSpc>
            </a:pPr>
            <a:r>
              <a:rPr lang="de-DE" sz="2800" dirty="0"/>
              <a:t>„</a:t>
            </a:r>
            <a:r>
              <a:rPr lang="de-DE" sz="2400" dirty="0"/>
              <a:t>Das war schlimm. Das war ganz schlimm, ja das hat enorm weh getan. Da hab ich auch, ich hab sehr viel Briefkontakt gehabt zu meiner Großmutter und hab seit ihrem Tod diese Briefe nie wieder angeschaut. Ich wusste jahrelang wo die Schachtel ist wo die Briefe drin sind. Aber ich hab zum ersten Mal diese Schachtel aufgemacht. Pause - Ich weiß jetzt auch nicht was mit mir los ist (weint). Ich verdränge es. </a:t>
            </a:r>
            <a:r>
              <a:rPr lang="de-DE" sz="2400" b="1" dirty="0"/>
              <a:t>Ich glaube, es ist auch nicht dass, ihr Tod, ich glaube bei mir ist es diese Mauer, die ich mir damals aufgebaut hab mit zehn Jahren, die bröckelt langsam und ich hab mir einfach diese Mauer aufgebaut</a:t>
            </a:r>
            <a:r>
              <a:rPr lang="de-DE" sz="2400" dirty="0"/>
              <a:t>. </a:t>
            </a:r>
            <a:r>
              <a:rPr lang="de-DE" sz="2400" b="1" dirty="0"/>
              <a:t>Und dann bin ich krank geworden“</a:t>
            </a:r>
            <a:endParaRPr lang="de-DE" sz="3600" b="1" dirty="0"/>
          </a:p>
        </p:txBody>
      </p:sp>
    </p:spTree>
    <p:extLst>
      <p:ext uri="{BB962C8B-B14F-4D97-AF65-F5344CB8AC3E}">
        <p14:creationId xmlns:p14="http://schemas.microsoft.com/office/powerpoint/2010/main" val="3901213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normAutofit fontScale="90000"/>
          </a:bodyPr>
          <a:lstStyle/>
          <a:p>
            <a:r>
              <a:rPr lang="de-DE" sz="3600" dirty="0"/>
              <a:t>Narrativ zum AAP Bild „Friedhof</a:t>
            </a:r>
            <a:r>
              <a:rPr lang="ja-JP" altLang="de-DE" sz="3600"/>
              <a:t>“</a:t>
            </a:r>
            <a:r>
              <a:rPr lang="de-DE" altLang="ja-JP" sz="3600" dirty="0"/>
              <a:t> </a:t>
            </a:r>
            <a:br>
              <a:rPr lang="de-DE" altLang="ja-JP" sz="3600" dirty="0"/>
            </a:br>
            <a:endParaRPr lang="de-DE" sz="4000" dirty="0"/>
          </a:p>
        </p:txBody>
      </p:sp>
      <p:graphicFrame>
        <p:nvGraphicFramePr>
          <p:cNvPr id="101379" name="Object 4"/>
          <p:cNvGraphicFramePr>
            <a:graphicFrameLocks noGrp="1" noChangeAspect="1"/>
          </p:cNvGraphicFramePr>
          <p:nvPr>
            <p:ph sz="half" idx="1"/>
            <p:extLst>
              <p:ext uri="{D42A27DB-BD31-4B8C-83A1-F6EECF244321}">
                <p14:modId xmlns:p14="http://schemas.microsoft.com/office/powerpoint/2010/main" val="4069198976"/>
              </p:ext>
            </p:extLst>
          </p:nvPr>
        </p:nvGraphicFramePr>
        <p:xfrm>
          <a:off x="602166" y="3541923"/>
          <a:ext cx="7210242" cy="2985739"/>
        </p:xfrm>
        <a:graphic>
          <a:graphicData uri="http://schemas.openxmlformats.org/presentationml/2006/ole">
            <mc:AlternateContent xmlns:mc="http://schemas.openxmlformats.org/markup-compatibility/2006">
              <mc:Choice xmlns:v="urn:schemas-microsoft-com:vml" Requires="v">
                <p:oleObj spid="_x0000_s1027" name="Dokument" r:id="rId4" imgW="5765800" imgH="2387600" progId="Word.Document.8">
                  <p:embed/>
                </p:oleObj>
              </mc:Choice>
              <mc:Fallback>
                <p:oleObj name="Dokument" r:id="rId4" imgW="5765800" imgH="2387600" progId="Word.Document.8">
                  <p:embed/>
                  <p:pic>
                    <p:nvPicPr>
                      <p:cNvPr id="101379" name="Object 4"/>
                      <p:cNvPicPr>
                        <a:picLocks noChangeAspect="1" noChangeArrowheads="1"/>
                      </p:cNvPicPr>
                      <p:nvPr/>
                    </p:nvPicPr>
                    <p:blipFill>
                      <a:blip r:embed="rId5"/>
                      <a:srcRect/>
                      <a:stretch>
                        <a:fillRect/>
                      </a:stretch>
                    </p:blipFill>
                    <p:spPr bwMode="auto">
                      <a:xfrm>
                        <a:off x="602166" y="3541923"/>
                        <a:ext cx="7210242" cy="298573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3" name="Picture 4">
            <a:extLst>
              <a:ext uri="{FF2B5EF4-FFF2-40B4-BE49-F238E27FC236}">
                <a16:creationId xmlns:a16="http://schemas.microsoft.com/office/drawing/2014/main" id="{0915609A-40EA-5A6E-C127-AABAFAD9C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46138"/>
            <a:ext cx="3612995" cy="2214841"/>
          </a:xfrm>
          <a:prstGeom prst="rect">
            <a:avLst/>
          </a:prstGeom>
          <a:noFill/>
          <a:ln>
            <a:noFill/>
          </a:ln>
          <a:effectLst/>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pic>
      <p:pic>
        <p:nvPicPr>
          <p:cNvPr id="4" name="Picture 9" descr="Bild7">
            <a:extLst>
              <a:ext uri="{FF2B5EF4-FFF2-40B4-BE49-F238E27FC236}">
                <a16:creationId xmlns:a16="http://schemas.microsoft.com/office/drawing/2014/main" id="{81527519-613C-643F-6594-3F75CDA688AE}"/>
              </a:ext>
            </a:extLst>
          </p:cNvPr>
          <p:cNvPicPr>
            <a:picLocks noChangeAspect="1" noChangeArrowheads="1"/>
          </p:cNvPicPr>
          <p:nvPr/>
        </p:nvPicPr>
        <p:blipFill>
          <a:blip r:embed="rId7"/>
          <a:srcRect/>
          <a:stretch>
            <a:fillRect/>
          </a:stretch>
        </p:blipFill>
        <p:spPr bwMode="auto">
          <a:xfrm>
            <a:off x="4070195" y="1149304"/>
            <a:ext cx="2976322" cy="2127745"/>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80896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normAutofit/>
          </a:bodyPr>
          <a:lstStyle/>
          <a:p>
            <a:r>
              <a:rPr lang="de-DE" sz="3200" dirty="0"/>
              <a:t>Biologische Basis von Bindung</a:t>
            </a:r>
          </a:p>
        </p:txBody>
      </p:sp>
      <p:sp>
        <p:nvSpPr>
          <p:cNvPr id="4" name="Inhaltsplatzhalter 3"/>
          <p:cNvSpPr>
            <a:spLocks noGrp="1"/>
          </p:cNvSpPr>
          <p:nvPr>
            <p:ph sz="half" idx="2"/>
          </p:nvPr>
        </p:nvSpPr>
        <p:spPr>
          <a:xfrm>
            <a:off x="0" y="1340768"/>
            <a:ext cx="4497388" cy="3960440"/>
          </a:xfrm>
        </p:spPr>
        <p:txBody>
          <a:bodyPr>
            <a:normAutofit/>
          </a:bodyPr>
          <a:lstStyle/>
          <a:p>
            <a:r>
              <a:rPr lang="de-DE" sz="2000" dirty="0"/>
              <a:t>Interaktion mit Bindungspersonen bzw. Muttertieren als erste und prägende emotionale Erfahrung</a:t>
            </a:r>
          </a:p>
          <a:p>
            <a:r>
              <a:rPr lang="de-DE" sz="2000" dirty="0"/>
              <a:t>Emotionale Deprivation nachhaltige Wirkungen</a:t>
            </a:r>
          </a:p>
          <a:p>
            <a:pPr lvl="1"/>
            <a:r>
              <a:rPr lang="de-DE" sz="1800" i="1" dirty="0"/>
              <a:t>Verhaltensebene</a:t>
            </a:r>
            <a:r>
              <a:rPr lang="de-DE" sz="1800" dirty="0"/>
              <a:t> </a:t>
            </a:r>
            <a:r>
              <a:rPr lang="de-DE" sz="1400" dirty="0"/>
              <a:t>(Spitz 1954, </a:t>
            </a:r>
            <a:r>
              <a:rPr lang="de-DE" sz="1400" dirty="0" err="1"/>
              <a:t>Bowlby</a:t>
            </a:r>
            <a:r>
              <a:rPr lang="de-DE" sz="1400" dirty="0"/>
              <a:t> 1973, Harlow 1962)</a:t>
            </a:r>
            <a:endParaRPr lang="de-DE" sz="1800" dirty="0"/>
          </a:p>
          <a:p>
            <a:pPr lvl="1"/>
            <a:r>
              <a:rPr lang="de-DE" sz="1800" i="1" dirty="0"/>
              <a:t>Epigenetische Veränderungen      </a:t>
            </a:r>
            <a:r>
              <a:rPr lang="de-DE" sz="1400" dirty="0"/>
              <a:t>(</a:t>
            </a:r>
            <a:r>
              <a:rPr lang="de-DE" sz="1400" dirty="0" err="1"/>
              <a:t>Meaney</a:t>
            </a:r>
            <a:r>
              <a:rPr lang="de-DE" sz="1400" dirty="0"/>
              <a:t> et a. 2001; Champagne 2008) </a:t>
            </a:r>
            <a:endParaRPr lang="de-DE" sz="1600" dirty="0"/>
          </a:p>
          <a:p>
            <a:pPr lvl="1"/>
            <a:r>
              <a:rPr lang="de-DE" sz="1800" i="1" dirty="0"/>
              <a:t>Strukturell neuronale Veränderungen </a:t>
            </a:r>
            <a:r>
              <a:rPr lang="de-DE" sz="1400" dirty="0"/>
              <a:t>(Braun et al. 2000)</a:t>
            </a:r>
            <a:endParaRPr lang="de-DE" sz="1800" dirty="0"/>
          </a:p>
          <a:p>
            <a:pPr lvl="1"/>
            <a:r>
              <a:rPr lang="de-DE" sz="1800" i="1" dirty="0"/>
              <a:t>Reversibilität durch „</a:t>
            </a:r>
            <a:r>
              <a:rPr lang="de-DE" sz="1800" i="1" dirty="0" err="1"/>
              <a:t>enriched</a:t>
            </a:r>
            <a:r>
              <a:rPr lang="de-DE" sz="1800" i="1" dirty="0"/>
              <a:t> </a:t>
            </a:r>
            <a:r>
              <a:rPr lang="de-DE" sz="1800" i="1" dirty="0" err="1"/>
              <a:t>environment</a:t>
            </a:r>
            <a:r>
              <a:rPr lang="de-DE" sz="1800" dirty="0"/>
              <a:t>“ </a:t>
            </a:r>
            <a:r>
              <a:rPr lang="de-DE" sz="1400" dirty="0"/>
              <a:t>(Bock et al. 2011)</a:t>
            </a:r>
          </a:p>
          <a:p>
            <a:endParaRPr lang="de-DE" dirty="0">
              <a:solidFill>
                <a:srgbClr val="FF0000"/>
              </a:solidFill>
            </a:endParaRPr>
          </a:p>
        </p:txBody>
      </p:sp>
      <p:pic>
        <p:nvPicPr>
          <p:cNvPr id="7" name="Picture 4" descr="Rene Spi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65436"/>
            <a:ext cx="1800200" cy="1459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412776"/>
            <a:ext cx="1440160" cy="1689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Bild 5"/>
          <p:cNvPicPr>
            <a:picLocks noChangeAspect="1"/>
          </p:cNvPicPr>
          <p:nvPr/>
        </p:nvPicPr>
        <p:blipFill>
          <a:blip r:embed="rId5"/>
          <a:stretch>
            <a:fillRect/>
          </a:stretch>
        </p:blipFill>
        <p:spPr>
          <a:xfrm>
            <a:off x="6732240" y="3140969"/>
            <a:ext cx="1982675" cy="1537228"/>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3212977"/>
            <a:ext cx="1944216" cy="1186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9" name="Table 31"/>
          <p:cNvGraphicFramePr>
            <a:graphicFrameLocks noGrp="1"/>
          </p:cNvGraphicFramePr>
          <p:nvPr/>
        </p:nvGraphicFramePr>
        <p:xfrm>
          <a:off x="107504" y="5661248"/>
          <a:ext cx="8985696" cy="1042804"/>
        </p:xfrm>
        <a:graphic>
          <a:graphicData uri="http://schemas.openxmlformats.org/drawingml/2006/table">
            <a:tbl>
              <a:tblPr firstRow="1" bandRow="1">
                <a:tableStyleId>{5C22544A-7EE6-4342-B048-85BDC9FD1C3A}</a:tableStyleId>
              </a:tblPr>
              <a:tblGrid>
                <a:gridCol w="4466940">
                  <a:extLst>
                    <a:ext uri="{9D8B030D-6E8A-4147-A177-3AD203B41FA5}">
                      <a16:colId xmlns:a16="http://schemas.microsoft.com/office/drawing/2014/main" val="20000"/>
                    </a:ext>
                  </a:extLst>
                </a:gridCol>
                <a:gridCol w="4518756">
                  <a:extLst>
                    <a:ext uri="{9D8B030D-6E8A-4147-A177-3AD203B41FA5}">
                      <a16:colId xmlns:a16="http://schemas.microsoft.com/office/drawing/2014/main" val="20001"/>
                    </a:ext>
                  </a:extLst>
                </a:gridCol>
              </a:tblGrid>
              <a:tr h="4713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noProof="0" dirty="0">
                          <a:solidFill>
                            <a:schemeClr val="tx1"/>
                          </a:solidFill>
                          <a:latin typeface="Corbel" panose="020B0503020204020204" pitchFamily="34" charset="0"/>
                        </a:rPr>
                        <a:t>Spitz (1954) </a:t>
                      </a:r>
                      <a:r>
                        <a:rPr lang="en-US" sz="1100" b="0" noProof="0" dirty="0" err="1">
                          <a:solidFill>
                            <a:schemeClr val="tx1"/>
                          </a:solidFill>
                        </a:rPr>
                        <a:t>Hospitalism</a:t>
                      </a:r>
                      <a:r>
                        <a:rPr lang="en-US" sz="1100" b="0" noProof="0" dirty="0">
                          <a:solidFill>
                            <a:schemeClr val="tx1"/>
                          </a:solidFill>
                        </a:rPr>
                        <a:t>;</a:t>
                      </a:r>
                      <a:r>
                        <a:rPr lang="en-US" sz="1100" b="0" baseline="0" noProof="0" dirty="0">
                          <a:solidFill>
                            <a:schemeClr val="tx1"/>
                          </a:solidFill>
                        </a:rPr>
                        <a:t> an inquiry into the genesis  of psychiatric conditions in early childhood. </a:t>
                      </a:r>
                      <a:r>
                        <a:rPr lang="en-US" sz="1100" b="0" baseline="0" noProof="0" dirty="0" err="1">
                          <a:solidFill>
                            <a:schemeClr val="tx1"/>
                          </a:solidFill>
                        </a:rPr>
                        <a:t>Psychoanl</a:t>
                      </a:r>
                      <a:r>
                        <a:rPr lang="en-US" sz="1100" b="0" baseline="0" noProof="0" dirty="0">
                          <a:solidFill>
                            <a:schemeClr val="tx1"/>
                          </a:solidFill>
                        </a:rPr>
                        <a:t> Study Child 1: 53-74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100" b="0" i="0" kern="1200" dirty="0" err="1">
                          <a:solidFill>
                            <a:schemeClr val="dk1"/>
                          </a:solidFill>
                          <a:effectLst/>
                          <a:latin typeface="Corbel" panose="020B0503020204020204" pitchFamily="34" charset="0"/>
                          <a:ea typeface="+mn-ea"/>
                          <a:cs typeface="+mn-cs"/>
                        </a:rPr>
                        <a:t>Meaney</a:t>
                      </a:r>
                      <a:r>
                        <a:rPr lang="en-GB" sz="1100" b="0" i="0" kern="1200" baseline="0" dirty="0">
                          <a:solidFill>
                            <a:schemeClr val="dk1"/>
                          </a:solidFill>
                          <a:effectLst/>
                          <a:latin typeface="Corbel" panose="020B0503020204020204" pitchFamily="34" charset="0"/>
                          <a:ea typeface="+mn-ea"/>
                          <a:cs typeface="+mn-cs"/>
                        </a:rPr>
                        <a:t> (</a:t>
                      </a:r>
                      <a:r>
                        <a:rPr lang="en-GB" sz="1100" b="0" i="0" kern="1200" dirty="0">
                          <a:solidFill>
                            <a:schemeClr val="dk1"/>
                          </a:solidFill>
                          <a:effectLst/>
                          <a:latin typeface="Corbel" panose="020B0503020204020204" pitchFamily="34" charset="0"/>
                          <a:ea typeface="+mn-ea"/>
                          <a:cs typeface="+mn-cs"/>
                        </a:rPr>
                        <a:t>2001) Annual review of neuroscience 24, 1161-1192</a:t>
                      </a:r>
                      <a:r>
                        <a:rPr lang="de-DE" sz="800" b="0" dirty="0">
                          <a:effectLst/>
                        </a:rPr>
                        <a:t> </a:t>
                      </a:r>
                      <a:endParaRPr lang="en-US" sz="800" b="0" dirty="0">
                        <a:solidFill>
                          <a:schemeClr val="tx1"/>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GB" sz="1100" b="0" i="0" kern="1200" dirty="0">
                          <a:solidFill>
                            <a:srgbClr val="000000"/>
                          </a:solidFill>
                          <a:effectLst/>
                          <a:latin typeface="Corbel" panose="020B0503020204020204" pitchFamily="34" charset="0"/>
                          <a:ea typeface="+mn-ea"/>
                          <a:cs typeface="+mn-cs"/>
                        </a:rPr>
                        <a:t>Champagne</a:t>
                      </a:r>
                      <a:r>
                        <a:rPr lang="en-GB" sz="1100" b="0" i="0" kern="1200" baseline="0" dirty="0">
                          <a:solidFill>
                            <a:srgbClr val="000000"/>
                          </a:solidFill>
                          <a:effectLst/>
                          <a:latin typeface="Corbel" panose="020B0503020204020204" pitchFamily="34" charset="0"/>
                          <a:ea typeface="+mn-ea"/>
                          <a:cs typeface="+mn-cs"/>
                        </a:rPr>
                        <a:t> (</a:t>
                      </a:r>
                      <a:r>
                        <a:rPr lang="en-GB" sz="1100" b="0" i="0" kern="1200" dirty="0">
                          <a:solidFill>
                            <a:srgbClr val="000000"/>
                          </a:solidFill>
                          <a:effectLst/>
                          <a:latin typeface="Corbel" panose="020B0503020204020204" pitchFamily="34" charset="0"/>
                          <a:ea typeface="+mn-ea"/>
                          <a:cs typeface="+mn-cs"/>
                        </a:rPr>
                        <a:t>2008) </a:t>
                      </a:r>
                      <a:r>
                        <a:rPr lang="de-DE" sz="1100" b="0" i="0" kern="1200" dirty="0">
                          <a:solidFill>
                            <a:srgbClr val="000000"/>
                          </a:solidFill>
                          <a:effectLst/>
                          <a:latin typeface="Corbel" panose="020B0503020204020204" pitchFamily="34" charset="0"/>
                          <a:ea typeface="+mn-ea"/>
                          <a:cs typeface="+mn-cs"/>
                        </a:rPr>
                        <a:t>Front </a:t>
                      </a:r>
                      <a:r>
                        <a:rPr lang="de-DE" sz="1100" b="0" i="0" kern="1200" dirty="0" err="1">
                          <a:solidFill>
                            <a:srgbClr val="000000"/>
                          </a:solidFill>
                          <a:effectLst/>
                          <a:latin typeface="Corbel" panose="020B0503020204020204" pitchFamily="34" charset="0"/>
                          <a:ea typeface="+mn-ea"/>
                          <a:cs typeface="+mn-cs"/>
                        </a:rPr>
                        <a:t>Neuroendocrinol</a:t>
                      </a:r>
                      <a:r>
                        <a:rPr lang="de-DE" sz="1100" b="0" i="0" kern="1200" dirty="0">
                          <a:solidFill>
                            <a:srgbClr val="000000"/>
                          </a:solidFill>
                          <a:effectLst/>
                          <a:latin typeface="Corbel" panose="020B0503020204020204" pitchFamily="34" charset="0"/>
                          <a:ea typeface="+mn-ea"/>
                          <a:cs typeface="+mn-cs"/>
                        </a:rPr>
                        <a:t> 29, 386-397</a:t>
                      </a:r>
                      <a:r>
                        <a:rPr lang="de-DE" sz="900" b="0" dirty="0">
                          <a:solidFill>
                            <a:srgbClr val="000000"/>
                          </a:solidFill>
                          <a:effectLst/>
                        </a:rPr>
                        <a:t> </a:t>
                      </a:r>
                      <a:endParaRPr lang="en-US" sz="800" b="0" dirty="0">
                        <a:solidFill>
                          <a:srgbClr val="00000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62018">
                <a:tc>
                  <a:txBody>
                    <a:bodyPr/>
                    <a:lstStyle/>
                    <a:p>
                      <a:r>
                        <a:rPr lang="en-US" sz="1100" b="0" i="0" kern="1200" dirty="0" err="1">
                          <a:solidFill>
                            <a:srgbClr val="000000"/>
                          </a:solidFill>
                          <a:effectLst/>
                          <a:latin typeface="Corbel" panose="020B0503020204020204" pitchFamily="34" charset="0"/>
                          <a:ea typeface="+mn-ea"/>
                          <a:cs typeface="+mn-cs"/>
                        </a:rPr>
                        <a:t>Bowlby</a:t>
                      </a:r>
                      <a:r>
                        <a:rPr lang="en-US" sz="1100" b="0" i="0" kern="1200" dirty="0">
                          <a:solidFill>
                            <a:srgbClr val="000000"/>
                          </a:solidFill>
                          <a:effectLst/>
                          <a:latin typeface="Corbel" panose="020B0503020204020204" pitchFamily="34" charset="0"/>
                          <a:ea typeface="+mn-ea"/>
                          <a:cs typeface="+mn-cs"/>
                        </a:rPr>
                        <a:t> </a:t>
                      </a:r>
                      <a:r>
                        <a:rPr lang="en-US" sz="1100" b="0" i="0" kern="1200" baseline="0" dirty="0">
                          <a:solidFill>
                            <a:srgbClr val="000000"/>
                          </a:solidFill>
                          <a:effectLst/>
                          <a:latin typeface="Corbel" panose="020B0503020204020204" pitchFamily="34" charset="0"/>
                          <a:ea typeface="+mn-ea"/>
                          <a:cs typeface="+mn-cs"/>
                        </a:rPr>
                        <a:t> (1973)</a:t>
                      </a:r>
                      <a:r>
                        <a:rPr lang="en-US" sz="1100" b="0" i="0" kern="1200" dirty="0">
                          <a:solidFill>
                            <a:srgbClr val="000000"/>
                          </a:solidFill>
                          <a:effectLst/>
                          <a:latin typeface="Corbel" panose="020B0503020204020204" pitchFamily="34" charset="0"/>
                          <a:ea typeface="+mn-ea"/>
                          <a:cs typeface="+mn-cs"/>
                        </a:rPr>
                        <a:t> Attachment and Loss: Vol. 2. Separation. Anxiety and Anger. New York: Basic Books </a:t>
                      </a:r>
                      <a:endParaRPr lang="de-DE" sz="1100" b="0" i="0" kern="1200" dirty="0">
                        <a:solidFill>
                          <a:srgbClr val="000000"/>
                        </a:solidFill>
                        <a:effectLst/>
                        <a:latin typeface="Corbel" panose="020B0503020204020204" pitchFamily="34" charset="0"/>
                        <a:ea typeface="+mn-ea"/>
                        <a:cs typeface="+mn-cs"/>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1100" b="0" i="0" kern="1200" noProof="0" dirty="0">
                          <a:solidFill>
                            <a:schemeClr val="dk1"/>
                          </a:solidFill>
                          <a:effectLst/>
                          <a:latin typeface="Corbel" panose="020B0503020204020204" pitchFamily="34" charset="0"/>
                          <a:ea typeface="+mn-ea"/>
                          <a:cs typeface="+mn-cs"/>
                        </a:rPr>
                        <a:t>Braun et al. (2000)</a:t>
                      </a:r>
                      <a:r>
                        <a:rPr lang="en-US" sz="1100" b="0" i="0" kern="1200" baseline="0" noProof="0" dirty="0">
                          <a:solidFill>
                            <a:schemeClr val="dk1"/>
                          </a:solidFill>
                          <a:effectLst/>
                          <a:latin typeface="Corbel" panose="020B0503020204020204" pitchFamily="34" charset="0"/>
                          <a:ea typeface="+mn-ea"/>
                          <a:cs typeface="+mn-cs"/>
                        </a:rPr>
                        <a:t> Neuroscience 95: 3-10</a:t>
                      </a:r>
                    </a:p>
                    <a:p>
                      <a:r>
                        <a:rPr lang="en-US" sz="1100" b="0" i="0" kern="1200" baseline="0" noProof="0" dirty="0">
                          <a:solidFill>
                            <a:schemeClr val="dk1"/>
                          </a:solidFill>
                          <a:effectLst/>
                          <a:latin typeface="Corbel" panose="020B0503020204020204" pitchFamily="34" charset="0"/>
                          <a:ea typeface="+mn-ea"/>
                          <a:cs typeface="+mn-cs"/>
                        </a:rPr>
                        <a:t>Bock et al. (2011) Neuroscience 193: 34-43</a:t>
                      </a:r>
                      <a:endParaRPr lang="en-US" sz="1100" b="0" noProof="0" dirty="0">
                        <a:solidFill>
                          <a:schemeClr val="tx1"/>
                        </a:solidFill>
                      </a:endParaRPr>
                    </a:p>
                    <a:p>
                      <a:endParaRPr lang="en-US" sz="1100" b="0" dirty="0">
                        <a:solidFill>
                          <a:schemeClr val="tx1"/>
                        </a:solidFill>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664881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el 1"/>
          <p:cNvSpPr>
            <a:spLocks noGrp="1"/>
          </p:cNvSpPr>
          <p:nvPr>
            <p:ph type="title"/>
          </p:nvPr>
        </p:nvSpPr>
        <p:spPr>
          <a:xfrm>
            <a:off x="755650" y="260350"/>
            <a:ext cx="7777163" cy="1081088"/>
          </a:xfrm>
        </p:spPr>
        <p:txBody>
          <a:bodyPr>
            <a:normAutofit/>
          </a:bodyPr>
          <a:lstStyle/>
          <a:p>
            <a:r>
              <a:rPr lang="de-DE" sz="2400" dirty="0">
                <a:ea typeface="ＭＳ Ｐゴシック" charset="-128"/>
                <a:cs typeface="ＭＳ Ｐゴシック" charset="-128"/>
              </a:rPr>
              <a:t>Bindung bei Müttern mit Angststörungen und ihre Kinder</a:t>
            </a:r>
          </a:p>
        </p:txBody>
      </p:sp>
      <p:pic>
        <p:nvPicPr>
          <p:cNvPr id="38914" name="Picture 7"/>
          <p:cNvPicPr>
            <a:picLocks noChangeAspect="1" noChangeArrowheads="1"/>
          </p:cNvPicPr>
          <p:nvPr/>
        </p:nvPicPr>
        <p:blipFill>
          <a:blip r:embed="rId3"/>
          <a:srcRect/>
          <a:stretch>
            <a:fillRect/>
          </a:stretch>
        </p:blipFill>
        <p:spPr bwMode="auto">
          <a:xfrm>
            <a:off x="1583531" y="1654175"/>
            <a:ext cx="6121400" cy="4914900"/>
          </a:xfrm>
          <a:prstGeom prst="rect">
            <a:avLst/>
          </a:prstGeom>
          <a:noFill/>
          <a:ln w="9525">
            <a:noFill/>
            <a:miter lim="800000"/>
            <a:headEnd/>
            <a:tailEnd/>
          </a:ln>
        </p:spPr>
      </p:pic>
      <p:sp>
        <p:nvSpPr>
          <p:cNvPr id="38915" name="Textfeld 5"/>
          <p:cNvSpPr txBox="1">
            <a:spLocks noChangeArrowheads="1"/>
          </p:cNvSpPr>
          <p:nvPr/>
        </p:nvSpPr>
        <p:spPr bwMode="auto">
          <a:xfrm>
            <a:off x="4067175" y="6569075"/>
            <a:ext cx="1511952" cy="276999"/>
          </a:xfrm>
          <a:prstGeom prst="rect">
            <a:avLst/>
          </a:prstGeom>
          <a:noFill/>
          <a:ln w="9525">
            <a:noFill/>
            <a:miter lim="800000"/>
            <a:headEnd/>
            <a:tailEnd/>
          </a:ln>
        </p:spPr>
        <p:txBody>
          <a:bodyPr wrap="none">
            <a:prstTxWarp prst="textNoShape">
              <a:avLst/>
            </a:prstTxWarp>
            <a:spAutoFit/>
          </a:bodyPr>
          <a:lstStyle/>
          <a:p>
            <a:r>
              <a:rPr lang="de-DE" sz="1200" dirty="0">
                <a:latin typeface="Corbel" panose="020B0503020204020204" pitchFamily="34" charset="0"/>
                <a:ea typeface="ＭＳ Ｐゴシック" charset="-128"/>
                <a:cs typeface="ＭＳ Ｐゴシック" charset="-128"/>
              </a:rPr>
              <a:t>Exakter Binomialtest</a:t>
            </a:r>
          </a:p>
        </p:txBody>
      </p:sp>
    </p:spTree>
    <p:extLst>
      <p:ext uri="{BB962C8B-B14F-4D97-AF65-F5344CB8AC3E}">
        <p14:creationId xmlns:p14="http://schemas.microsoft.com/office/powerpoint/2010/main" val="1317943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liennummernplatzhalter 5"/>
          <p:cNvSpPr>
            <a:spLocks noGrp="1"/>
          </p:cNvSpPr>
          <p:nvPr>
            <p:ph type="sldNum" sz="quarter" idx="12"/>
          </p:nvPr>
        </p:nvSpPr>
        <p:spPr>
          <a:noFill/>
          <a:ln>
            <a:miter lim="800000"/>
            <a:headEnd/>
            <a:tailEnd/>
          </a:ln>
        </p:spPr>
        <p:txBody>
          <a:bodyPr/>
          <a:lstStyle/>
          <a:p>
            <a:fld id="{516F3EB8-8315-0445-8067-4D12166572F5}" type="slidenum">
              <a:rPr lang="de-DE"/>
              <a:pPr/>
              <a:t>71</a:t>
            </a:fld>
            <a:endParaRPr lang="de-DE"/>
          </a:p>
        </p:txBody>
      </p:sp>
      <p:sp>
        <p:nvSpPr>
          <p:cNvPr id="86018" name="Rectangle 2"/>
          <p:cNvSpPr>
            <a:spLocks noGrp="1" noChangeArrowheads="1"/>
          </p:cNvSpPr>
          <p:nvPr>
            <p:ph type="title"/>
          </p:nvPr>
        </p:nvSpPr>
        <p:spPr>
          <a:xfrm>
            <a:off x="633413" y="304800"/>
            <a:ext cx="7877175" cy="1217613"/>
          </a:xfrm>
        </p:spPr>
        <p:txBody>
          <a:bodyPr>
            <a:normAutofit/>
          </a:bodyPr>
          <a:lstStyle/>
          <a:p>
            <a:pPr algn="l" eaLnBrk="1" hangingPunct="1"/>
            <a:r>
              <a:rPr lang="de-DE" sz="3200" dirty="0"/>
              <a:t>Transgenerationale Weitergabe von Bindung bei Familie Z</a:t>
            </a:r>
            <a:endParaRPr lang="de-DE" sz="4000" b="1" dirty="0"/>
          </a:p>
        </p:txBody>
      </p:sp>
      <p:graphicFrame>
        <p:nvGraphicFramePr>
          <p:cNvPr id="2249763" name="Group 35"/>
          <p:cNvGraphicFramePr>
            <a:graphicFrameLocks noGrp="1"/>
          </p:cNvGraphicFramePr>
          <p:nvPr>
            <p:ph idx="1"/>
            <p:extLst>
              <p:ext uri="{D42A27DB-BD31-4B8C-83A1-F6EECF244321}">
                <p14:modId xmlns:p14="http://schemas.microsoft.com/office/powerpoint/2010/main" val="877523444"/>
              </p:ext>
            </p:extLst>
          </p:nvPr>
        </p:nvGraphicFramePr>
        <p:xfrm>
          <a:off x="533400" y="1916113"/>
          <a:ext cx="7343775" cy="4624389"/>
        </p:xfrm>
        <a:graphic>
          <a:graphicData uri="http://schemas.openxmlformats.org/drawingml/2006/table">
            <a:tbl>
              <a:tblPr/>
              <a:tblGrid>
                <a:gridCol w="1506538">
                  <a:extLst>
                    <a:ext uri="{9D8B030D-6E8A-4147-A177-3AD203B41FA5}">
                      <a16:colId xmlns:a16="http://schemas.microsoft.com/office/drawing/2014/main" val="20000"/>
                    </a:ext>
                  </a:extLst>
                </a:gridCol>
                <a:gridCol w="2020887">
                  <a:extLst>
                    <a:ext uri="{9D8B030D-6E8A-4147-A177-3AD203B41FA5}">
                      <a16:colId xmlns:a16="http://schemas.microsoft.com/office/drawing/2014/main" val="20001"/>
                    </a:ext>
                  </a:extLst>
                </a:gridCol>
                <a:gridCol w="1870075">
                  <a:extLst>
                    <a:ext uri="{9D8B030D-6E8A-4147-A177-3AD203B41FA5}">
                      <a16:colId xmlns:a16="http://schemas.microsoft.com/office/drawing/2014/main" val="20002"/>
                    </a:ext>
                  </a:extLst>
                </a:gridCol>
                <a:gridCol w="1946275">
                  <a:extLst>
                    <a:ext uri="{9D8B030D-6E8A-4147-A177-3AD203B41FA5}">
                      <a16:colId xmlns:a16="http://schemas.microsoft.com/office/drawing/2014/main" val="20003"/>
                    </a:ext>
                  </a:extLst>
                </a:gridCol>
              </a:tblGrid>
              <a:tr h="338138">
                <a:tc>
                  <a:txBody>
                    <a:bodyPr/>
                    <a:lstStyle/>
                    <a:p>
                      <a:pPr marL="0" marR="0" lvl="0" indent="0" algn="l" defTabSz="914400" rtl="0" eaLnBrk="1" fontAlgn="base" latinLnBrk="0" hangingPunct="1">
                        <a:lnSpc>
                          <a:spcPct val="100000"/>
                        </a:lnSpc>
                        <a:spcBef>
                          <a:spcPct val="0"/>
                        </a:spcBef>
                        <a:spcAft>
                          <a:spcPct val="0"/>
                        </a:spcAft>
                        <a:buClr>
                          <a:schemeClr val="folHlink"/>
                        </a:buClr>
                        <a:buSzPct val="75000"/>
                        <a:buFont typeface="Wingdings" pitchFamily="-105" charset="2"/>
                        <a:buNone/>
                        <a:tabLst>
                          <a:tab pos="266700" algn="r"/>
                          <a:tab pos="361950" algn="l"/>
                          <a:tab pos="1257300" algn="l"/>
                        </a:tabLst>
                      </a:pPr>
                      <a:endPar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endParaRPr>
                    </a:p>
                  </a:txBody>
                  <a:tcPr marL="84398" marR="8439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105" charset="2"/>
                        <a:buNone/>
                        <a:tabLst>
                          <a:tab pos="266700" algn="r"/>
                          <a:tab pos="361950" algn="l"/>
                          <a:tab pos="1257300" algn="l"/>
                        </a:tabLst>
                      </a:pPr>
                      <a:r>
                        <a:rPr kumimoji="0" lang="de-DE" sz="1400" b="1"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Mutter</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04800" marR="0" lvl="0" indent="-304800" algn="ctr" defTabSz="914400" rtl="0" eaLnBrk="1" fontAlgn="base" latinLnBrk="0" hangingPunct="1">
                        <a:lnSpc>
                          <a:spcPct val="100000"/>
                        </a:lnSpc>
                        <a:spcBef>
                          <a:spcPct val="0"/>
                        </a:spcBef>
                        <a:spcAft>
                          <a:spcPct val="0"/>
                        </a:spcAft>
                        <a:buClr>
                          <a:schemeClr val="folHlink"/>
                        </a:buClr>
                        <a:buSzPct val="75000"/>
                        <a:buFontTx/>
                        <a:buNone/>
                        <a:tabLst>
                          <a:tab pos="266700" algn="r"/>
                          <a:tab pos="361950" algn="l"/>
                          <a:tab pos="1257300" algn="l"/>
                        </a:tabLst>
                      </a:pPr>
                      <a:r>
                        <a:rPr kumimoji="0" lang="de-DE" sz="1400" b="1"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1. Sohn</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folHlink"/>
                        </a:buClr>
                        <a:buSzPct val="75000"/>
                        <a:buFont typeface="Wingdings" pitchFamily="-105" charset="2"/>
                        <a:buNone/>
                        <a:tabLst>
                          <a:tab pos="266700" algn="r"/>
                          <a:tab pos="361950" algn="l"/>
                          <a:tab pos="1257300" algn="l"/>
                        </a:tabLst>
                      </a:pPr>
                      <a:r>
                        <a:rPr kumimoji="0" lang="de-DE" sz="1400" b="1"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2. Sohn</a:t>
                      </a:r>
                    </a:p>
                  </a:txBody>
                  <a:tcPr marL="84398" marR="8439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63688">
                <a:tc>
                  <a:txBody>
                    <a:bodyPr/>
                    <a:lstStyle/>
                    <a:p>
                      <a:pPr marL="0" marR="0" lvl="0" indent="0" algn="l" defTabSz="914400" rtl="0" eaLnBrk="1" fontAlgn="base" latinLnBrk="0" hangingPunct="1">
                        <a:lnSpc>
                          <a:spcPct val="100000"/>
                        </a:lnSpc>
                        <a:spcBef>
                          <a:spcPct val="0"/>
                        </a:spcBef>
                        <a:spcAft>
                          <a:spcPct val="0"/>
                        </a:spcAft>
                        <a:buClr>
                          <a:schemeClr val="folHlink"/>
                        </a:buClr>
                        <a:buSzPct val="75000"/>
                        <a:buFont typeface="Wingdings" pitchFamily="-105" charset="2"/>
                        <a:buNone/>
                        <a:tabLst>
                          <a:tab pos="266700" algn="r"/>
                          <a:tab pos="361950" algn="l"/>
                          <a:tab pos="1257300" algn="l"/>
                        </a:tabLst>
                      </a:pPr>
                      <a:r>
                        <a:rPr kumimoji="0" lang="de-DE" sz="1400" b="1"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Verluste</a:t>
                      </a:r>
                    </a:p>
                  </a:txBody>
                  <a:tcPr marL="84398" marR="8439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rgbClr val="003D8D"/>
                        </a:buClr>
                        <a:buSzPct val="75000"/>
                        <a:buFontTx/>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Eltern emotional                                                        vernachlässigend</a:t>
                      </a:r>
                    </a:p>
                    <a:p>
                      <a:pPr marL="0" marR="0" lvl="0" indent="0" algn="l" defTabSz="914400" rtl="0" eaLnBrk="1" fontAlgn="base" latinLnBrk="0" hangingPunct="1">
                        <a:lnSpc>
                          <a:spcPct val="100000"/>
                        </a:lnSpc>
                        <a:spcBef>
                          <a:spcPct val="30000"/>
                        </a:spcBef>
                        <a:spcAft>
                          <a:spcPct val="0"/>
                        </a:spcAft>
                        <a:buClr>
                          <a:srgbClr val="003D8D"/>
                        </a:buClr>
                        <a:buSzPct val="75000"/>
                        <a:buFontTx/>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Trennung von Eltern</a:t>
                      </a:r>
                    </a:p>
                    <a:p>
                      <a:pPr marL="0" marR="0" lvl="0" indent="0" algn="l" defTabSz="914400" rtl="0" eaLnBrk="1" fontAlgn="base" latinLnBrk="0" hangingPunct="1">
                        <a:lnSpc>
                          <a:spcPct val="100000"/>
                        </a:lnSpc>
                        <a:spcBef>
                          <a:spcPct val="30000"/>
                        </a:spcBef>
                        <a:spcAft>
                          <a:spcPct val="0"/>
                        </a:spcAft>
                        <a:buClr>
                          <a:srgbClr val="003D8D"/>
                        </a:buClr>
                        <a:buSzPct val="75000"/>
                        <a:buFontTx/>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Trennung von Großmutter</a:t>
                      </a:r>
                    </a:p>
                    <a:p>
                      <a:pPr marL="0" marR="0" lvl="0" indent="0" algn="l" defTabSz="914400" rtl="0" eaLnBrk="1" fontAlgn="base" latinLnBrk="0" hangingPunct="1">
                        <a:lnSpc>
                          <a:spcPct val="100000"/>
                        </a:lnSpc>
                        <a:spcBef>
                          <a:spcPct val="30000"/>
                        </a:spcBef>
                        <a:spcAft>
                          <a:spcPct val="0"/>
                        </a:spcAft>
                        <a:buClr>
                          <a:srgbClr val="003D8D"/>
                        </a:buClr>
                        <a:buSzPct val="75000"/>
                        <a:buFontTx/>
                        <a:buNone/>
                        <a:tabLst>
                          <a:tab pos="266700" algn="r"/>
                          <a:tab pos="361950" algn="l"/>
                          <a:tab pos="1257300" algn="l"/>
                        </a:tabLst>
                      </a:pPr>
                      <a:r>
                        <a:rPr kumimoji="0" lang="de-DE" sz="1400" b="1"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Tod Großmutter</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Trennung von Mutter</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a:t>
                      </a:r>
                    </a:p>
                  </a:txBody>
                  <a:tcPr marL="84398" marR="8439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00188">
                <a:tc>
                  <a:txBody>
                    <a:bodyPr/>
                    <a:lstStyle/>
                    <a:p>
                      <a:pPr marL="0" marR="0" lvl="0" indent="0" algn="l" defTabSz="914400" rtl="0" eaLnBrk="1" fontAlgn="base" latinLnBrk="0" hangingPunct="1">
                        <a:lnSpc>
                          <a:spcPct val="100000"/>
                        </a:lnSpc>
                        <a:spcBef>
                          <a:spcPct val="0"/>
                        </a:spcBef>
                        <a:spcAft>
                          <a:spcPct val="0"/>
                        </a:spcAft>
                        <a:buClr>
                          <a:schemeClr val="folHlink"/>
                        </a:buClr>
                        <a:buSzPct val="75000"/>
                        <a:buFont typeface="Wingdings" pitchFamily="-105" charset="2"/>
                        <a:buNone/>
                        <a:tabLst>
                          <a:tab pos="266700" algn="r"/>
                          <a:tab pos="361950" algn="l"/>
                          <a:tab pos="1257300" algn="l"/>
                        </a:tabLst>
                      </a:pPr>
                      <a:r>
                        <a:rPr kumimoji="0" lang="de-DE" sz="1400" b="1"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Ängste</a:t>
                      </a:r>
                    </a:p>
                  </a:txBody>
                  <a:tcPr marL="84398" marR="8439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Panikattacken</a:t>
                      </a: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generalisierte Ängste</a:t>
                      </a: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Ordnungs- und Kontrollzwänge </a:t>
                      </a:r>
                      <a:b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br>
                      <a:endPar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endParaRP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trennungsängstlich</a:t>
                      </a: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Schule: zurückgezogen, keine Freunde</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trennungsängstlich</a:t>
                      </a: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Kindergarten: schüchtern und zurückgezogen, keine Freunde</a:t>
                      </a: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endPar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endParaRPr>
                    </a:p>
                  </a:txBody>
                  <a:tcPr marL="84398" marR="8439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22375">
                <a:tc>
                  <a:txBody>
                    <a:bodyPr/>
                    <a:lstStyle/>
                    <a:p>
                      <a:pPr marL="0" marR="0" lvl="0" indent="0" algn="l" defTabSz="914400" rtl="0" eaLnBrk="1" fontAlgn="base" latinLnBrk="0" hangingPunct="1">
                        <a:lnSpc>
                          <a:spcPct val="100000"/>
                        </a:lnSpc>
                        <a:spcBef>
                          <a:spcPct val="0"/>
                        </a:spcBef>
                        <a:spcAft>
                          <a:spcPct val="0"/>
                        </a:spcAft>
                        <a:buClr>
                          <a:schemeClr val="folHlink"/>
                        </a:buClr>
                        <a:buSzPct val="75000"/>
                        <a:buFont typeface="Wingdings" pitchFamily="-105" charset="2"/>
                        <a:buNone/>
                        <a:tabLst>
                          <a:tab pos="266700" algn="r"/>
                          <a:tab pos="361950" algn="l"/>
                          <a:tab pos="1257300" algn="l"/>
                        </a:tabLst>
                      </a:pPr>
                      <a:r>
                        <a:rPr kumimoji="0" lang="de-DE" sz="1200" b="1"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Bindungsmuster</a:t>
                      </a:r>
                    </a:p>
                  </a:txBody>
                  <a:tcPr marL="84398" marR="8439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desorganisiert (unverarbeitete Trauer)</a:t>
                      </a: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a:ln>
                            <a:noFill/>
                          </a:ln>
                          <a:solidFill>
                            <a:schemeClr val="tx1"/>
                          </a:solidFill>
                          <a:effectLst/>
                          <a:latin typeface="Corbel" panose="020B0503020204020204" pitchFamily="34" charset="0"/>
                          <a:ea typeface="ＭＳ Ｐゴシック" pitchFamily="-105" charset="-128"/>
                          <a:cs typeface="ＭＳ Ｐゴシック" pitchFamily="-105" charset="-128"/>
                        </a:rPr>
                        <a:t>Vermeidung in emotional belastenden Situationen</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vermeidend </a:t>
                      </a:r>
                      <a:b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br>
                      <a:endPar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endParaRPr>
                    </a:p>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Arial" pitchFamily="-105" charset="0"/>
                          <a:cs typeface="Arial" pitchFamily="-105" charset="0"/>
                        </a:rPr>
                        <a:t>→ aggressives Verhalten</a:t>
                      </a:r>
                    </a:p>
                  </a:txBody>
                  <a:tcPr marL="84398" marR="8439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
                          <a:schemeClr val="folHlink"/>
                        </a:buClr>
                        <a:buSzPct val="75000"/>
                        <a:buFont typeface="Wingdings" pitchFamily="-105" charset="2"/>
                        <a:buNone/>
                        <a:tabLst>
                          <a:tab pos="266700" algn="r"/>
                          <a:tab pos="361950" algn="l"/>
                          <a:tab pos="1257300" algn="l"/>
                        </a:tabLst>
                      </a:pPr>
                      <a: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t>desorganisiert + vermeidend </a:t>
                      </a:r>
                      <a:b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br>
                      <a:br>
                        <a:rPr kumimoji="0" lang="de-DE" sz="1400" b="0" i="0" u="none" strike="noStrike" cap="none" normalizeH="0" baseline="0" dirty="0">
                          <a:ln>
                            <a:noFill/>
                          </a:ln>
                          <a:solidFill>
                            <a:schemeClr val="tx1"/>
                          </a:solidFill>
                          <a:effectLst/>
                          <a:latin typeface="Corbel" panose="020B0503020204020204" pitchFamily="34" charset="0"/>
                          <a:ea typeface="ＭＳ Ｐゴシック" pitchFamily="-105" charset="-128"/>
                          <a:cs typeface="ＭＳ Ｐゴシック" pitchFamily="-105" charset="-128"/>
                        </a:rPr>
                      </a:br>
                      <a:r>
                        <a:rPr kumimoji="0" lang="de-DE" sz="1400" b="0" i="0" u="none" strike="noStrike" cap="none" normalizeH="0" baseline="0" dirty="0">
                          <a:ln>
                            <a:noFill/>
                          </a:ln>
                          <a:solidFill>
                            <a:schemeClr val="tx1"/>
                          </a:solidFill>
                          <a:effectLst/>
                          <a:latin typeface="Corbel" panose="020B0503020204020204" pitchFamily="34" charset="0"/>
                          <a:ea typeface="Arial" pitchFamily="-105" charset="0"/>
                          <a:cs typeface="Arial" pitchFamily="-105" charset="0"/>
                        </a:rPr>
                        <a:t>→ </a:t>
                      </a:r>
                      <a:r>
                        <a:rPr kumimoji="0" lang="de-DE" sz="1400" b="0" i="0" u="none" strike="noStrike" cap="none" normalizeH="0" baseline="0" dirty="0" err="1">
                          <a:ln>
                            <a:noFill/>
                          </a:ln>
                          <a:solidFill>
                            <a:schemeClr val="tx1"/>
                          </a:solidFill>
                          <a:effectLst/>
                          <a:latin typeface="Corbel" panose="020B0503020204020204" pitchFamily="34" charset="0"/>
                          <a:ea typeface="Arial" pitchFamily="-105" charset="0"/>
                          <a:cs typeface="Arial" pitchFamily="-105" charset="0"/>
                        </a:rPr>
                        <a:t>babyhaftes</a:t>
                      </a:r>
                      <a:r>
                        <a:rPr kumimoji="0" lang="de-DE" sz="1400" b="0" i="0" u="none" strike="noStrike" cap="none" normalizeH="0" baseline="0" dirty="0">
                          <a:ln>
                            <a:noFill/>
                          </a:ln>
                          <a:solidFill>
                            <a:schemeClr val="tx1"/>
                          </a:solidFill>
                          <a:effectLst/>
                          <a:latin typeface="Corbel" panose="020B0503020204020204" pitchFamily="34" charset="0"/>
                          <a:ea typeface="Arial" pitchFamily="-105" charset="0"/>
                          <a:cs typeface="Arial" pitchFamily="-105" charset="0"/>
                        </a:rPr>
                        <a:t> Verhalten</a:t>
                      </a:r>
                    </a:p>
                  </a:txBody>
                  <a:tcPr marL="84398" marR="8439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961535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liennummernplatzhalter 5"/>
          <p:cNvSpPr>
            <a:spLocks noGrp="1"/>
          </p:cNvSpPr>
          <p:nvPr>
            <p:ph type="sldNum" sz="quarter" idx="12"/>
          </p:nvPr>
        </p:nvSpPr>
        <p:spPr>
          <a:noFill/>
          <a:ln>
            <a:miter lim="800000"/>
            <a:headEnd/>
            <a:tailEnd/>
          </a:ln>
        </p:spPr>
        <p:txBody>
          <a:bodyPr/>
          <a:lstStyle/>
          <a:p>
            <a:fld id="{9811EF8D-938D-3D4B-81E2-BBA9B171B2E6}" type="slidenum">
              <a:rPr lang="de-DE"/>
              <a:pPr/>
              <a:t>72</a:t>
            </a:fld>
            <a:endParaRPr lang="de-DE"/>
          </a:p>
        </p:txBody>
      </p:sp>
      <p:sp>
        <p:nvSpPr>
          <p:cNvPr id="108546" name="Rectangle 2"/>
          <p:cNvSpPr>
            <a:spLocks noGrp="1" noChangeArrowheads="1"/>
          </p:cNvSpPr>
          <p:nvPr>
            <p:ph type="title"/>
          </p:nvPr>
        </p:nvSpPr>
        <p:spPr>
          <a:xfrm>
            <a:off x="703263" y="457200"/>
            <a:ext cx="8162925" cy="1090613"/>
          </a:xfrm>
        </p:spPr>
        <p:txBody>
          <a:bodyPr>
            <a:normAutofit/>
          </a:bodyPr>
          <a:lstStyle/>
          <a:p>
            <a:pPr eaLnBrk="1" hangingPunct="1"/>
            <a:r>
              <a:rPr lang="de-DE" sz="2800" dirty="0"/>
              <a:t>Zusammenfassung der Pilotstudie</a:t>
            </a:r>
            <a:endParaRPr lang="en-US" sz="3600" dirty="0"/>
          </a:p>
        </p:txBody>
      </p:sp>
      <p:sp>
        <p:nvSpPr>
          <p:cNvPr id="108547" name="Rectangle 3"/>
          <p:cNvSpPr>
            <a:spLocks noGrp="1" noChangeArrowheads="1"/>
          </p:cNvSpPr>
          <p:nvPr>
            <p:ph type="body" idx="1"/>
          </p:nvPr>
        </p:nvSpPr>
        <p:spPr>
          <a:xfrm>
            <a:off x="808463" y="1547813"/>
            <a:ext cx="7772400" cy="4648200"/>
          </a:xfrm>
        </p:spPr>
        <p:txBody>
          <a:bodyPr>
            <a:normAutofit fontScale="92500" lnSpcReduction="10000"/>
          </a:bodyPr>
          <a:lstStyle/>
          <a:p>
            <a:pPr eaLnBrk="1" hangingPunct="1">
              <a:lnSpc>
                <a:spcPct val="90000"/>
              </a:lnSpc>
            </a:pPr>
            <a:r>
              <a:rPr lang="de-DE" sz="2000" dirty="0"/>
              <a:t>12 der 14 Mütter (Bindungsinterview mit 2 unabhängigen Instrumenten) wurden als unsicher klassifiziert</a:t>
            </a:r>
          </a:p>
          <a:p>
            <a:pPr eaLnBrk="1" hangingPunct="1">
              <a:lnSpc>
                <a:spcPct val="90000"/>
              </a:lnSpc>
            </a:pPr>
            <a:endParaRPr lang="de-DE" sz="2000" dirty="0"/>
          </a:p>
          <a:p>
            <a:pPr eaLnBrk="1" hangingPunct="1">
              <a:lnSpc>
                <a:spcPct val="90000"/>
              </a:lnSpc>
            </a:pPr>
            <a:r>
              <a:rPr lang="de-DE" sz="2000" dirty="0"/>
              <a:t>Davon zeigten 8 (in beiden Instrumenten) eine </a:t>
            </a:r>
            <a:r>
              <a:rPr lang="de-DE" sz="2000" b="1" dirty="0"/>
              <a:t>unverarbeitete Trauer</a:t>
            </a:r>
          </a:p>
          <a:p>
            <a:pPr eaLnBrk="1" hangingPunct="1">
              <a:lnSpc>
                <a:spcPct val="90000"/>
              </a:lnSpc>
            </a:pPr>
            <a:endParaRPr lang="de-DE" sz="2000" dirty="0"/>
          </a:p>
          <a:p>
            <a:pPr eaLnBrk="1" hangingPunct="1">
              <a:lnSpc>
                <a:spcPct val="90000"/>
              </a:lnSpc>
            </a:pPr>
            <a:r>
              <a:rPr lang="de-DE" sz="2000" dirty="0"/>
              <a:t>Mütter waren belastet:</a:t>
            </a:r>
          </a:p>
          <a:p>
            <a:pPr lvl="1" eaLnBrk="1" hangingPunct="1">
              <a:lnSpc>
                <a:spcPct val="90000"/>
              </a:lnSpc>
            </a:pPr>
            <a:r>
              <a:rPr lang="de-DE" sz="1800" dirty="0"/>
              <a:t>mehr Beschwerden (SCL)</a:t>
            </a:r>
          </a:p>
          <a:p>
            <a:pPr lvl="1" eaLnBrk="1" hangingPunct="1">
              <a:lnSpc>
                <a:spcPct val="90000"/>
              </a:lnSpc>
            </a:pPr>
            <a:r>
              <a:rPr lang="de-DE" sz="1800" dirty="0"/>
              <a:t>interpersonelle Probleme (IIP)</a:t>
            </a:r>
          </a:p>
          <a:p>
            <a:pPr lvl="1" eaLnBrk="1" hangingPunct="1">
              <a:lnSpc>
                <a:spcPct val="90000"/>
              </a:lnSpc>
            </a:pPr>
            <a:r>
              <a:rPr lang="de-DE" sz="1800" dirty="0"/>
              <a:t>Angst (STAI)</a:t>
            </a:r>
          </a:p>
          <a:p>
            <a:pPr eaLnBrk="1" hangingPunct="1">
              <a:lnSpc>
                <a:spcPct val="90000"/>
              </a:lnSpc>
            </a:pPr>
            <a:endParaRPr lang="de-DE" sz="2000" dirty="0"/>
          </a:p>
          <a:p>
            <a:pPr eaLnBrk="1" hangingPunct="1">
              <a:lnSpc>
                <a:spcPct val="90000"/>
              </a:lnSpc>
            </a:pPr>
            <a:r>
              <a:rPr lang="de-DE" sz="2000" dirty="0"/>
              <a:t>Kinder dieser Mütter zeigen erste Hinweise für Verhaltensauffälligkeiten (ICD 10, Achse VI) und waren zu einem überproportionalen Prozentsatz unsicher gebunden</a:t>
            </a:r>
          </a:p>
          <a:p>
            <a:pPr eaLnBrk="1" hangingPunct="1">
              <a:lnSpc>
                <a:spcPct val="90000"/>
              </a:lnSpc>
              <a:buFont typeface="Wingdings" pitchFamily="-105" charset="2"/>
              <a:buNone/>
            </a:pPr>
            <a:endParaRPr lang="de-DE" sz="2000" dirty="0"/>
          </a:p>
          <a:p>
            <a:pPr eaLnBrk="1" hangingPunct="1">
              <a:lnSpc>
                <a:spcPct val="90000"/>
              </a:lnSpc>
            </a:pPr>
            <a:r>
              <a:rPr lang="de-DE" sz="2000" dirty="0"/>
              <a:t>Die rechtzeitige Identifizierung von </a:t>
            </a:r>
            <a:r>
              <a:rPr lang="de-DE" sz="2000" b="1" dirty="0"/>
              <a:t>unverarbeiteter Trauer </a:t>
            </a:r>
            <a:r>
              <a:rPr lang="de-DE" sz="2000" dirty="0"/>
              <a:t>scheint bei Angststörungen diagnostisch eine weitere Dimension zu sein, die </a:t>
            </a:r>
            <a:r>
              <a:rPr lang="de-DE" sz="2000" dirty="0" err="1"/>
              <a:t>anamnestisch</a:t>
            </a:r>
            <a:r>
              <a:rPr lang="de-DE" sz="2000" dirty="0"/>
              <a:t> befragt werden sollte</a:t>
            </a:r>
          </a:p>
        </p:txBody>
      </p:sp>
    </p:spTree>
    <p:extLst>
      <p:ext uri="{BB962C8B-B14F-4D97-AF65-F5344CB8AC3E}">
        <p14:creationId xmlns:p14="http://schemas.microsoft.com/office/powerpoint/2010/main" val="3630987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Corbel"/>
                <a:cs typeface="Corbel"/>
              </a:rPr>
              <a:t>Übersicht</a:t>
            </a:r>
          </a:p>
        </p:txBody>
      </p:sp>
      <p:sp>
        <p:nvSpPr>
          <p:cNvPr id="3" name="Inhaltsplatzhalter 2"/>
          <p:cNvSpPr>
            <a:spLocks noGrp="1"/>
          </p:cNvSpPr>
          <p:nvPr>
            <p:ph idx="1"/>
          </p:nvPr>
        </p:nvSpPr>
        <p:spPr>
          <a:xfrm>
            <a:off x="457200" y="1600201"/>
            <a:ext cx="8229600" cy="3643132"/>
          </a:xfrm>
        </p:spPr>
        <p:txBody>
          <a:bodyPr/>
          <a:lstStyle/>
          <a:p>
            <a:r>
              <a:rPr lang="de-DE" dirty="0">
                <a:solidFill>
                  <a:schemeClr val="bg1">
                    <a:lumMod val="75000"/>
                  </a:schemeClr>
                </a:solidFill>
                <a:latin typeface="Corbel"/>
                <a:cs typeface="Corbel"/>
              </a:rPr>
              <a:t>Auswirkungen von Verlust  und Trauer auf die weitere Entwicklung</a:t>
            </a:r>
          </a:p>
          <a:p>
            <a:r>
              <a:rPr lang="de-DE" dirty="0">
                <a:solidFill>
                  <a:schemeClr val="bg1">
                    <a:lumMod val="75000"/>
                  </a:schemeClr>
                </a:solidFill>
                <a:latin typeface="Corbel"/>
                <a:cs typeface="Corbel"/>
              </a:rPr>
              <a:t>Unverarbeitete Verlusterfahrungen und Psychopathologie</a:t>
            </a:r>
          </a:p>
          <a:p>
            <a:r>
              <a:rPr lang="de-DE" dirty="0">
                <a:latin typeface="Corbel"/>
                <a:cs typeface="Corbel"/>
              </a:rPr>
              <a:t>Veränderung durch Psychotherapie</a:t>
            </a:r>
          </a:p>
          <a:p>
            <a:endParaRPr lang="de-DE" dirty="0"/>
          </a:p>
          <a:p>
            <a:endParaRPr lang="de-DE" dirty="0"/>
          </a:p>
        </p:txBody>
      </p:sp>
    </p:spTree>
    <p:extLst>
      <p:ext uri="{BB962C8B-B14F-4D97-AF65-F5344CB8AC3E}">
        <p14:creationId xmlns:p14="http://schemas.microsoft.com/office/powerpoint/2010/main" val="1152104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el 2"/>
          <p:cNvSpPr>
            <a:spLocks noGrp="1"/>
          </p:cNvSpPr>
          <p:nvPr>
            <p:ph type="title"/>
          </p:nvPr>
        </p:nvSpPr>
        <p:spPr>
          <a:xfrm>
            <a:off x="533400" y="609600"/>
            <a:ext cx="7772400" cy="1143000"/>
          </a:xfrm>
        </p:spPr>
        <p:txBody>
          <a:bodyPr/>
          <a:lstStyle/>
          <a:p>
            <a:r>
              <a:rPr lang="de-DE" sz="2800" dirty="0" err="1">
                <a:solidFill>
                  <a:schemeClr val="tx1"/>
                </a:solidFill>
                <a:latin typeface="Corbel"/>
                <a:ea typeface="ＭＳ Ｐゴシック" charset="0"/>
                <a:cs typeface="Corbel"/>
              </a:rPr>
              <a:t>Bowlbys</a:t>
            </a:r>
            <a:r>
              <a:rPr lang="de-DE" sz="2800" dirty="0">
                <a:solidFill>
                  <a:schemeClr val="tx1"/>
                </a:solidFill>
                <a:latin typeface="Corbel"/>
                <a:ea typeface="ＭＳ Ｐゴシック" charset="0"/>
                <a:cs typeface="Corbel"/>
              </a:rPr>
              <a:t> Vorschläge für eine bindungsbezogene Psychotherapie </a:t>
            </a:r>
          </a:p>
        </p:txBody>
      </p:sp>
      <p:sp>
        <p:nvSpPr>
          <p:cNvPr id="24579" name="Inhaltsplatzhalter 3"/>
          <p:cNvSpPr>
            <a:spLocks noGrp="1"/>
          </p:cNvSpPr>
          <p:nvPr>
            <p:ph idx="1"/>
          </p:nvPr>
        </p:nvSpPr>
        <p:spPr>
          <a:xfrm>
            <a:off x="685800" y="1981200"/>
            <a:ext cx="7772400" cy="4699000"/>
          </a:xfrm>
        </p:spPr>
        <p:txBody>
          <a:bodyPr>
            <a:normAutofit lnSpcReduction="10000"/>
          </a:bodyPr>
          <a:lstStyle/>
          <a:p>
            <a:pPr>
              <a:defRPr/>
            </a:pPr>
            <a:r>
              <a:rPr lang="de-DE" sz="2000" dirty="0">
                <a:latin typeface="Corbel"/>
                <a:ea typeface="ＭＳ Ｐゴシック" charset="0"/>
                <a:cs typeface="Corbel"/>
              </a:rPr>
              <a:t>Er formulierte programmatisch fünf therapeutische Aufgaben aus der Sicht der Bindungstheorie (</a:t>
            </a:r>
            <a:r>
              <a:rPr lang="de-DE" sz="2000" dirty="0" err="1">
                <a:latin typeface="Corbel"/>
                <a:ea typeface="ＭＳ Ｐゴシック" charset="0"/>
                <a:cs typeface="Corbel"/>
              </a:rPr>
              <a:t>Bowlby</a:t>
            </a:r>
            <a:r>
              <a:rPr lang="de-DE" sz="2000" dirty="0">
                <a:latin typeface="Corbel"/>
                <a:ea typeface="ＭＳ Ｐゴシック" charset="0"/>
                <a:cs typeface="Corbel"/>
              </a:rPr>
              <a:t> 1980): </a:t>
            </a:r>
          </a:p>
          <a:p>
            <a:pPr>
              <a:defRPr/>
            </a:pPr>
            <a:r>
              <a:rPr lang="de-DE" sz="2000" dirty="0">
                <a:latin typeface="Corbel"/>
                <a:ea typeface="ＭＳ Ｐゴシック" charset="0"/>
                <a:cs typeface="Corbel"/>
              </a:rPr>
              <a:t>1) Der Therapeut dient als </a:t>
            </a:r>
            <a:r>
              <a:rPr lang="de-DE" sz="2000" b="1" dirty="0">
                <a:latin typeface="Corbel"/>
                <a:ea typeface="ＭＳ Ｐゴシック" charset="0"/>
                <a:cs typeface="Corbel"/>
              </a:rPr>
              <a:t>sichere, vertrauensvolle </a:t>
            </a:r>
            <a:r>
              <a:rPr lang="de-DE" sz="2000" dirty="0">
                <a:latin typeface="Corbel"/>
                <a:ea typeface="ＭＳ Ｐゴシック" charset="0"/>
                <a:cs typeface="Corbel"/>
              </a:rPr>
              <a:t>Basis für die Selbstexploration,</a:t>
            </a:r>
          </a:p>
          <a:p>
            <a:pPr>
              <a:defRPr/>
            </a:pPr>
            <a:r>
              <a:rPr lang="de-DE" sz="2000" dirty="0">
                <a:latin typeface="Corbel"/>
                <a:ea typeface="ＭＳ Ｐゴシック" charset="0"/>
                <a:cs typeface="Corbel"/>
              </a:rPr>
              <a:t> 2) Die Reflexion der inneren Arbeitsmodelle in gegenwärtigen Beziehungen, </a:t>
            </a:r>
          </a:p>
          <a:p>
            <a:pPr>
              <a:defRPr/>
            </a:pPr>
            <a:r>
              <a:rPr lang="de-DE" sz="2000" dirty="0">
                <a:latin typeface="Corbel"/>
                <a:ea typeface="ＭＳ Ｐゴシック" charset="0"/>
                <a:cs typeface="Corbel"/>
              </a:rPr>
              <a:t>3) Die Prüfung der therapeutischen Beziehung, </a:t>
            </a:r>
          </a:p>
          <a:p>
            <a:pPr>
              <a:defRPr/>
            </a:pPr>
            <a:r>
              <a:rPr lang="de-DE" sz="2000" dirty="0">
                <a:latin typeface="Corbel"/>
                <a:ea typeface="ＭＳ Ｐゴシック" charset="0"/>
                <a:cs typeface="Corbel"/>
              </a:rPr>
              <a:t>4) Genese der inneren Arbeitsmodelle in den Bindungsrepräsentationen der Eltern, </a:t>
            </a:r>
          </a:p>
          <a:p>
            <a:pPr>
              <a:defRPr/>
            </a:pPr>
            <a:r>
              <a:rPr lang="de-DE" sz="2000" dirty="0">
                <a:latin typeface="Corbel"/>
                <a:ea typeface="ＭＳ Ｐゴシック" charset="0"/>
                <a:cs typeface="Corbel"/>
              </a:rPr>
              <a:t>5) Realitätsprüfung der „alten</a:t>
            </a:r>
            <a:r>
              <a:rPr lang="ja-JP" altLang="de-DE" sz="2000" dirty="0">
                <a:latin typeface="Corbel"/>
                <a:ea typeface="ＭＳ Ｐゴシック" charset="0"/>
                <a:cs typeface="Corbel"/>
              </a:rPr>
              <a:t>“</a:t>
            </a:r>
            <a:r>
              <a:rPr lang="de-DE" sz="2000" dirty="0">
                <a:latin typeface="Corbel"/>
                <a:ea typeface="ＭＳ Ｐゴシック" charset="0"/>
                <a:cs typeface="Corbel"/>
              </a:rPr>
              <a:t> inneren Arbeitsmodelle auf Angemessenheit.</a:t>
            </a:r>
          </a:p>
          <a:p>
            <a:pPr>
              <a:defRPr/>
            </a:pPr>
            <a:endParaRPr lang="de-DE" sz="2000" dirty="0">
              <a:latin typeface="Corbel"/>
              <a:ea typeface="ＭＳ Ｐゴシック" charset="0"/>
              <a:cs typeface="Corbel"/>
            </a:endParaRPr>
          </a:p>
          <a:p>
            <a:pPr>
              <a:defRPr/>
            </a:pPr>
            <a:r>
              <a:rPr lang="de-DE" sz="2000" dirty="0">
                <a:latin typeface="Corbel"/>
                <a:ea typeface="ＭＳ Ｐゴシック" charset="0"/>
                <a:cs typeface="Corbel"/>
              </a:rPr>
              <a:t>Diese Vorschläge wurden von vielen Psychotherapeuten aufgegriffen (z. B. Holmes 2001, </a:t>
            </a:r>
            <a:r>
              <a:rPr lang="de-DE" sz="2000" dirty="0" err="1">
                <a:latin typeface="Corbel"/>
                <a:ea typeface="ＭＳ Ｐゴシック" charset="0"/>
                <a:cs typeface="Corbel"/>
              </a:rPr>
              <a:t>Bateman</a:t>
            </a:r>
            <a:r>
              <a:rPr lang="de-DE" sz="2000" dirty="0">
                <a:latin typeface="Corbel"/>
                <a:ea typeface="ＭＳ Ｐゴシック" charset="0"/>
                <a:cs typeface="Corbel"/>
              </a:rPr>
              <a:t> &amp; </a:t>
            </a:r>
            <a:r>
              <a:rPr lang="de-DE" sz="2000" dirty="0" err="1">
                <a:latin typeface="Corbel"/>
                <a:ea typeface="ＭＳ Ｐゴシック" charset="0"/>
                <a:cs typeface="Corbel"/>
              </a:rPr>
              <a:t>Fonagy</a:t>
            </a:r>
            <a:r>
              <a:rPr lang="de-DE" sz="2000" dirty="0">
                <a:latin typeface="Corbel"/>
                <a:ea typeface="ＭＳ Ｐゴシック" charset="0"/>
                <a:cs typeface="Corbel"/>
              </a:rPr>
              <a:t> 2006, Muller 2013).</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82724" y="25896"/>
            <a:ext cx="9055100" cy="4203700"/>
          </a:xfrm>
          <a:prstGeom prst="rect">
            <a:avLst/>
          </a:prstGeom>
        </p:spPr>
      </p:pic>
      <p:pic>
        <p:nvPicPr>
          <p:cNvPr id="5" name="Bild 4"/>
          <p:cNvPicPr>
            <a:picLocks noChangeAspect="1"/>
          </p:cNvPicPr>
          <p:nvPr/>
        </p:nvPicPr>
        <p:blipFill>
          <a:blip r:embed="rId3"/>
          <a:stretch>
            <a:fillRect/>
          </a:stretch>
        </p:blipFill>
        <p:spPr>
          <a:xfrm>
            <a:off x="3923928" y="3475875"/>
            <a:ext cx="4673724" cy="3382125"/>
          </a:xfrm>
          <a:prstGeom prst="rect">
            <a:avLst/>
          </a:prstGeom>
        </p:spPr>
      </p:pic>
      <p:sp>
        <p:nvSpPr>
          <p:cNvPr id="6" name="Textfeld 5"/>
          <p:cNvSpPr txBox="1"/>
          <p:nvPr/>
        </p:nvSpPr>
        <p:spPr>
          <a:xfrm>
            <a:off x="323529" y="4365104"/>
            <a:ext cx="3240360" cy="646331"/>
          </a:xfrm>
          <a:prstGeom prst="rect">
            <a:avLst/>
          </a:prstGeom>
          <a:noFill/>
        </p:spPr>
        <p:txBody>
          <a:bodyPr wrap="square" rtlCol="0">
            <a:spAutoFit/>
          </a:bodyPr>
          <a:lstStyle/>
          <a:p>
            <a:r>
              <a:rPr lang="en-US" sz="1200" baseline="0" dirty="0">
                <a:latin typeface="Corbel"/>
                <a:cs typeface="Corbel"/>
              </a:rPr>
              <a:t>Greater improvement in attachment security </a:t>
            </a:r>
          </a:p>
          <a:p>
            <a:r>
              <a:rPr lang="en-US" sz="1200" baseline="0" dirty="0">
                <a:latin typeface="Corbel"/>
                <a:cs typeface="Corbel"/>
              </a:rPr>
              <a:t>predicted greater improvement in outcome </a:t>
            </a:r>
          </a:p>
          <a:p>
            <a:r>
              <a:rPr lang="en-US" sz="1200" baseline="0" dirty="0">
                <a:latin typeface="Corbel"/>
                <a:cs typeface="Corbel"/>
              </a:rPr>
              <a:t>(Change‐to‐Change) (r = 0.16, d = 0.32, p &lt; 0.001.</a:t>
            </a:r>
            <a:endParaRPr lang="en-US" sz="1200" dirty="0">
              <a:latin typeface="Corbel"/>
              <a:cs typeface="Corbel"/>
            </a:endParaRPr>
          </a:p>
        </p:txBody>
      </p:sp>
      <p:sp>
        <p:nvSpPr>
          <p:cNvPr id="7" name="Rechteck 6"/>
          <p:cNvSpPr/>
          <p:nvPr/>
        </p:nvSpPr>
        <p:spPr>
          <a:xfrm>
            <a:off x="251520" y="5428381"/>
            <a:ext cx="4572000" cy="830997"/>
          </a:xfrm>
          <a:prstGeom prst="rect">
            <a:avLst/>
          </a:prstGeom>
        </p:spPr>
        <p:txBody>
          <a:bodyPr>
            <a:spAutoFit/>
          </a:bodyPr>
          <a:lstStyle/>
          <a:p>
            <a:r>
              <a:rPr lang="en-US" sz="1200" baseline="0" dirty="0">
                <a:latin typeface="Corbel"/>
                <a:cs typeface="Corbel"/>
              </a:rPr>
              <a:t>improvements in attachment security during treatment were positively correlated with improvements in symptoms with a small–medium significant effect (r = 0.19, d = 0.39), but not with improvements in personality or functioning (Change‐to‐Change).</a:t>
            </a:r>
            <a:endParaRPr lang="en-US" sz="1200" dirty="0">
              <a:latin typeface="Corbel"/>
              <a:cs typeface="Corbel"/>
            </a:endParaRPr>
          </a:p>
        </p:txBody>
      </p:sp>
    </p:spTree>
    <p:extLst>
      <p:ext uri="{BB962C8B-B14F-4D97-AF65-F5344CB8AC3E}">
        <p14:creationId xmlns:p14="http://schemas.microsoft.com/office/powerpoint/2010/main" val="3060966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el 1"/>
          <p:cNvSpPr>
            <a:spLocks noGrp="1"/>
          </p:cNvSpPr>
          <p:nvPr>
            <p:ph type="title"/>
          </p:nvPr>
        </p:nvSpPr>
        <p:spPr/>
        <p:txBody>
          <a:bodyPr/>
          <a:lstStyle/>
          <a:p>
            <a:r>
              <a:rPr lang="de-DE" sz="3200" dirty="0">
                <a:latin typeface="Corbel"/>
                <a:ea typeface="ＭＳ Ｐゴシック" charset="0"/>
                <a:cs typeface="Corbel"/>
              </a:rPr>
              <a:t>Ziele einer Psychotherapie aus bindungstheoretischer Sicht</a:t>
            </a:r>
          </a:p>
        </p:txBody>
      </p:sp>
      <p:sp>
        <p:nvSpPr>
          <p:cNvPr id="95235" name="Inhaltsplatzhalter 2"/>
          <p:cNvSpPr>
            <a:spLocks noGrp="1"/>
          </p:cNvSpPr>
          <p:nvPr>
            <p:ph sz="half" idx="2"/>
          </p:nvPr>
        </p:nvSpPr>
        <p:spPr>
          <a:xfrm>
            <a:off x="457200" y="1997075"/>
            <a:ext cx="5029200" cy="4200525"/>
          </a:xfrm>
        </p:spPr>
        <p:txBody>
          <a:bodyPr>
            <a:normAutofit/>
          </a:bodyPr>
          <a:lstStyle/>
          <a:p>
            <a:pPr>
              <a:defRPr/>
            </a:pPr>
            <a:r>
              <a:rPr lang="de-DE" sz="2000" dirty="0">
                <a:latin typeface="Corbel"/>
                <a:ea typeface="ＭＳ Ｐゴシック" charset="0"/>
                <a:cs typeface="Corbel"/>
              </a:rPr>
              <a:t>Verbesserung von mentaler Exploration </a:t>
            </a:r>
          </a:p>
          <a:p>
            <a:pPr>
              <a:defRPr/>
            </a:pPr>
            <a:endParaRPr lang="de-DE" sz="2000" dirty="0">
              <a:latin typeface="Corbel"/>
              <a:ea typeface="ＭＳ Ｐゴシック" charset="0"/>
              <a:cs typeface="Corbel"/>
            </a:endParaRPr>
          </a:p>
          <a:p>
            <a:pPr>
              <a:defRPr/>
            </a:pPr>
            <a:r>
              <a:rPr lang="de-DE" sz="2000" dirty="0">
                <a:latin typeface="Corbel"/>
                <a:ea typeface="ＭＳ Ｐゴシック" charset="0"/>
                <a:cs typeface="Corbel"/>
              </a:rPr>
              <a:t>Modulation oder Verbesserung von dysfunktionalen inneren Arbeitsmodellen in Richtung eines organisierten Arbeitsmodells von Bindung </a:t>
            </a:r>
          </a:p>
          <a:p>
            <a:pPr eaLnBrk="1" hangingPunct="1">
              <a:defRPr/>
            </a:pPr>
            <a:endParaRPr lang="de-DE" sz="2000" dirty="0">
              <a:latin typeface="Corbel"/>
              <a:ea typeface="ＭＳ Ｐゴシック" charset="0"/>
              <a:cs typeface="Corbel"/>
            </a:endParaRPr>
          </a:p>
          <a:p>
            <a:pPr eaLnBrk="1" hangingPunct="1">
              <a:defRPr/>
            </a:pPr>
            <a:r>
              <a:rPr lang="de-DE" sz="2000" dirty="0">
                <a:latin typeface="Corbel"/>
                <a:ea typeface="ＭＳ Ｐゴシック" charset="0"/>
                <a:cs typeface="Corbel"/>
              </a:rPr>
              <a:t>Erhöhung der Reaktionsbreite auf Belastung durch Schutz- und Hilfesuchen sowie durch Exploration neuer Bewältigungsstrategien</a:t>
            </a:r>
            <a:endParaRPr lang="de-DE" sz="4000" dirty="0">
              <a:latin typeface="Corbel"/>
              <a:ea typeface="ＭＳ Ｐゴシック" charset="0"/>
              <a:cs typeface="Corbel"/>
            </a:endParaRPr>
          </a:p>
          <a:p>
            <a:pPr>
              <a:defRPr/>
            </a:pPr>
            <a:endParaRPr lang="de-DE" sz="2000" dirty="0">
              <a:latin typeface="Corbel"/>
              <a:ea typeface="ＭＳ Ｐゴシック" charset="0"/>
              <a:cs typeface="Corbel"/>
            </a:endParaRPr>
          </a:p>
        </p:txBody>
      </p:sp>
      <p:pic>
        <p:nvPicPr>
          <p:cNvPr id="21504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133600"/>
            <a:ext cx="16383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4" name="Bild 5" descr="97835254061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2060575"/>
            <a:ext cx="1677988"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6471060"/>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49250" y="1125538"/>
            <a:ext cx="8615363" cy="5746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2400" dirty="0">
              <a:latin typeface="Corbel Regular"/>
              <a:ea typeface="Osaka" charset="0"/>
              <a:cs typeface="Osaka"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23890016"/>
              </p:ext>
            </p:extLst>
          </p:nvPr>
        </p:nvGraphicFramePr>
        <p:xfrm>
          <a:off x="215900" y="2249488"/>
          <a:ext cx="8374063" cy="4326513"/>
        </p:xfrm>
        <a:graphic>
          <a:graphicData uri="http://schemas.openxmlformats.org/drawingml/2006/table">
            <a:tbl>
              <a:tblPr/>
              <a:tblGrid>
                <a:gridCol w="1727200">
                  <a:extLst>
                    <a:ext uri="{9D8B030D-6E8A-4147-A177-3AD203B41FA5}">
                      <a16:colId xmlns:a16="http://schemas.microsoft.com/office/drawing/2014/main" val="20000"/>
                    </a:ext>
                  </a:extLst>
                </a:gridCol>
                <a:gridCol w="2012595">
                  <a:extLst>
                    <a:ext uri="{9D8B030D-6E8A-4147-A177-3AD203B41FA5}">
                      <a16:colId xmlns:a16="http://schemas.microsoft.com/office/drawing/2014/main" val="20001"/>
                    </a:ext>
                  </a:extLst>
                </a:gridCol>
                <a:gridCol w="2317134">
                  <a:extLst>
                    <a:ext uri="{9D8B030D-6E8A-4147-A177-3AD203B41FA5}">
                      <a16:colId xmlns:a16="http://schemas.microsoft.com/office/drawing/2014/main" val="20002"/>
                    </a:ext>
                  </a:extLst>
                </a:gridCol>
                <a:gridCol w="2317134">
                  <a:extLst>
                    <a:ext uri="{9D8B030D-6E8A-4147-A177-3AD203B41FA5}">
                      <a16:colId xmlns:a16="http://schemas.microsoft.com/office/drawing/2014/main" val="20003"/>
                    </a:ext>
                  </a:extLst>
                </a:gridCol>
              </a:tblGrid>
              <a:tr h="60796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FFFFFF"/>
                          </a:solidFill>
                          <a:effectLst/>
                          <a:latin typeface="Corbel Regular"/>
                          <a:ea typeface="ＭＳ Ｐゴシック" charset="0"/>
                          <a:cs typeface="ＭＳ Ｐゴシック" charset="0"/>
                        </a:rPr>
                        <a:t>Fragebogen</a:t>
                      </a:r>
                      <a:endParaRPr kumimoji="0" lang="en-US" sz="1800" b="0" i="0" u="none" strike="noStrike" cap="none" normalizeH="0" baseline="0" dirty="0">
                        <a:ln>
                          <a:noFill/>
                        </a:ln>
                        <a:solidFill>
                          <a:srgbClr val="FFFFFF"/>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FFFFFF"/>
                          </a:solidFill>
                          <a:effectLst/>
                          <a:latin typeface="Corbel Regular"/>
                          <a:ea typeface="ＭＳ Ｐゴシック" charset="0"/>
                          <a:cs typeface="ＭＳ Ｐゴシック" charset="0"/>
                        </a:rPr>
                        <a:t>EBPR</a:t>
                      </a:r>
                      <a:endParaRPr kumimoji="0" lang="en-US" sz="1800" b="0" i="0" u="none" strike="noStrike" cap="none" normalizeH="0" baseline="0" dirty="0">
                        <a:ln>
                          <a:noFill/>
                        </a:ln>
                        <a:solidFill>
                          <a:srgbClr val="FFFFFF"/>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FFFFFF"/>
                          </a:solidFill>
                          <a:effectLst/>
                          <a:latin typeface="Corbel Regular"/>
                          <a:ea typeface="ＭＳ Ｐゴシック" charset="0"/>
                          <a:cs typeface="ＭＳ Ｐゴシック" charset="0"/>
                        </a:rPr>
                        <a:t>AAI</a:t>
                      </a:r>
                      <a:endParaRPr kumimoji="0" lang="en-US" sz="1800" b="0" i="0" u="none" strike="noStrike" cap="none" normalizeH="0" baseline="0" dirty="0">
                        <a:ln>
                          <a:noFill/>
                        </a:ln>
                        <a:solidFill>
                          <a:srgbClr val="FFFFFF"/>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FFFFFF"/>
                          </a:solidFill>
                          <a:effectLst/>
                          <a:latin typeface="Corbel Regular"/>
                          <a:ea typeface="ＭＳ Ｐゴシック" charset="0"/>
                          <a:cs typeface="ＭＳ Ｐゴシック" charset="0"/>
                        </a:rPr>
                        <a:t>AAP</a:t>
                      </a:r>
                      <a:endParaRPr kumimoji="0" lang="en-US" sz="1800" b="0" i="0" u="none" strike="noStrike" cap="none" normalizeH="0" baseline="0" dirty="0">
                        <a:ln>
                          <a:noFill/>
                        </a:ln>
                        <a:solidFill>
                          <a:srgbClr val="FFFFFF"/>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10000"/>
                  </a:ext>
                </a:extLst>
              </a:tr>
              <a:tr h="307821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ECR</a:t>
                      </a: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RSQ</a:t>
                      </a: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AAS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18 Studien</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err="1">
                          <a:ln>
                            <a:noFill/>
                          </a:ln>
                          <a:solidFill>
                            <a:srgbClr val="000000"/>
                          </a:solidFill>
                          <a:effectLst/>
                          <a:latin typeface="Corbel Regular"/>
                          <a:ea typeface="ＭＳ Ｐゴシック" charset="0"/>
                          <a:cs typeface="ＭＳ Ｐゴシック" charset="0"/>
                        </a:rPr>
                        <a:t>Strauss</a:t>
                      </a: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 et al. (2018) (SOPHO-Net, </a:t>
                      </a:r>
                      <a:r>
                        <a:rPr kumimoji="0" lang="de-DE" sz="1400" b="0" i="0" u="none" strike="noStrike" cap="none" normalizeH="0" baseline="0" dirty="0" err="1">
                          <a:ln>
                            <a:noFill/>
                          </a:ln>
                          <a:solidFill>
                            <a:srgbClr val="000000"/>
                          </a:solidFill>
                          <a:effectLst/>
                          <a:latin typeface="Corbel Regular"/>
                          <a:ea typeface="ＭＳ Ｐゴシック" charset="0"/>
                          <a:cs typeface="ＭＳ Ｐゴシック" charset="0"/>
                        </a:rPr>
                        <a:t>PlosOne</a:t>
                      </a: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err="1">
                          <a:ln>
                            <a:noFill/>
                          </a:ln>
                          <a:solidFill>
                            <a:srgbClr val="000000"/>
                          </a:solidFill>
                          <a:effectLst/>
                          <a:latin typeface="Corbel Regular"/>
                          <a:ea typeface="ＭＳ Ｐゴシック" charset="0"/>
                          <a:cs typeface="ＭＳ Ｐゴシック" charset="0"/>
                        </a:rPr>
                        <a:t>Strauss</a:t>
                      </a: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 et al. (2011) (stationäre Patienten BPD und AVPD, Gruppentherapie)</a:t>
                      </a:r>
                      <a:endParaRPr kumimoji="0" lang="en-US" sz="1400" b="0" i="0" u="none" strike="noStrike" cap="none" normalizeH="0" baseline="0" dirty="0">
                        <a:ln>
                          <a:noFill/>
                        </a:ln>
                        <a:solidFill>
                          <a:srgbClr val="000000"/>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400" b="0" i="0" u="none" strike="noStrike" cap="none" normalizeH="0" baseline="0" dirty="0" err="1">
                          <a:ln>
                            <a:noFill/>
                          </a:ln>
                          <a:solidFill>
                            <a:srgbClr val="000000"/>
                          </a:solidFill>
                          <a:effectLst/>
                          <a:latin typeface="Corbel Regular"/>
                          <a:ea typeface="ＭＳ Ｐゴシック" charset="0"/>
                          <a:cs typeface="ＭＳ Ｐゴシック" charset="0"/>
                        </a:rPr>
                        <a:t>Korfmacher</a:t>
                      </a: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 er al. (1997) (Mütter, Gruppe/Einzel)</a:t>
                      </a:r>
                      <a:endParaRPr kumimoji="0" lang="en-US"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400" b="0" i="0" u="none" strike="noStrike" cap="none" normalizeH="0" baseline="0" dirty="0" err="1">
                          <a:ln>
                            <a:noFill/>
                          </a:ln>
                          <a:solidFill>
                            <a:srgbClr val="000000"/>
                          </a:solidFill>
                          <a:effectLst/>
                          <a:latin typeface="Corbel Regular"/>
                          <a:ea typeface="ＭＳ Ｐゴシック" charset="0"/>
                          <a:cs typeface="ＭＳ Ｐゴシック" charset="0"/>
                        </a:rPr>
                        <a:t>Stovall-McClough</a:t>
                      </a: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 et al. (2003)  (PTSD, Einzel)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rPr>
                        <a:t>Levy et al. (2006) (BPD, TFP, Einzel)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FF0000"/>
                          </a:solidFill>
                          <a:effectLst/>
                          <a:latin typeface="Corbel Regular"/>
                          <a:ea typeface="ＭＳ Ｐゴシック" charset="0"/>
                          <a:cs typeface="ＭＳ Ｐゴシック" charset="0"/>
                        </a:rPr>
                        <a:t>Buchheim, Döring ...Fischer-Kern (2017) (BPD, TFP, Einzel)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FF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400" b="0" i="0" u="none" strike="noStrike" cap="none" normalizeH="0" baseline="0" dirty="0">
                          <a:ln>
                            <a:noFill/>
                          </a:ln>
                          <a:solidFill>
                            <a:srgbClr val="FF0000"/>
                          </a:solidFill>
                          <a:effectLst/>
                          <a:latin typeface="Corbel Regular"/>
                          <a:ea typeface="ＭＳ Ｐゴシック" charset="0"/>
                          <a:cs typeface="ＭＳ Ｐゴシック" charset="0"/>
                        </a:rPr>
                        <a:t>Fischer-Kern et al. (2015) </a:t>
                      </a:r>
                      <a:r>
                        <a:rPr kumimoji="0" lang="de-DE" sz="1400" b="0" i="0" u="none" strike="noStrike" cap="none" normalizeH="0" baseline="0" dirty="0" err="1">
                          <a:ln>
                            <a:noFill/>
                          </a:ln>
                          <a:solidFill>
                            <a:srgbClr val="FF0000"/>
                          </a:solidFill>
                          <a:effectLst/>
                          <a:latin typeface="Corbel Regular"/>
                          <a:ea typeface="ＭＳ Ｐゴシック" charset="0"/>
                          <a:cs typeface="ＭＳ Ｐゴシック" charset="0"/>
                        </a:rPr>
                        <a:t>Tmej</a:t>
                      </a:r>
                      <a:r>
                        <a:rPr kumimoji="0" lang="de-DE" sz="1400" b="0" i="0" u="none" strike="noStrike" cap="none" normalizeH="0" baseline="0" dirty="0">
                          <a:ln>
                            <a:noFill/>
                          </a:ln>
                          <a:solidFill>
                            <a:srgbClr val="FF0000"/>
                          </a:solidFill>
                          <a:effectLst/>
                          <a:latin typeface="Corbel Regular"/>
                          <a:ea typeface="ＭＳ Ｐゴシック" charset="0"/>
                          <a:cs typeface="ＭＳ Ｐゴシック" charset="0"/>
                        </a:rPr>
                        <a:t> et al. (2018)</a:t>
                      </a: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FF0000"/>
                          </a:solidFill>
                          <a:effectLst/>
                          <a:latin typeface="Corbel Regular"/>
                          <a:ea typeface="ＭＳ Ｐゴシック" charset="0"/>
                          <a:cs typeface="ＭＳ Ｐゴシック" charset="0"/>
                        </a:rPr>
                        <a:t>(RF, TFP)</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FF0000"/>
                          </a:solidFill>
                          <a:effectLst/>
                          <a:latin typeface="Corbel Regular"/>
                          <a:ea typeface="ＭＳ Ｐゴシック" charset="0"/>
                          <a:cs typeface="ＭＳ Ｐゴシック" charset="0"/>
                        </a:rPr>
                        <a:t>Buchheim et al. (2012) (Depression, Psychoanalyse, Einzel)</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err="1">
                          <a:ln>
                            <a:noFill/>
                          </a:ln>
                          <a:solidFill>
                            <a:schemeClr val="tx1"/>
                          </a:solidFill>
                          <a:effectLst/>
                          <a:latin typeface="Corbel Regular"/>
                          <a:ea typeface="ＭＳ Ｐゴシック" charset="0"/>
                          <a:cs typeface="ＭＳ Ｐゴシック" charset="0"/>
                        </a:rPr>
                        <a:t>Bernheim</a:t>
                      </a:r>
                      <a:r>
                        <a:rPr kumimoji="0" lang="de-DE" sz="1400" b="0" i="0" u="none" strike="noStrike" cap="none" normalizeH="0" baseline="0" dirty="0">
                          <a:ln>
                            <a:noFill/>
                          </a:ln>
                          <a:solidFill>
                            <a:schemeClr val="tx1"/>
                          </a:solidFill>
                          <a:effectLst/>
                          <a:latin typeface="Corbel Regular"/>
                          <a:ea typeface="ＭＳ Ｐゴシック" charset="0"/>
                          <a:cs typeface="ＭＳ Ｐゴシック" charset="0"/>
                        </a:rPr>
                        <a:t>, </a:t>
                      </a:r>
                      <a:r>
                        <a:rPr kumimoji="0" lang="de-DE" sz="1400" b="0" i="0" u="none" strike="noStrike" cap="none" normalizeH="0" baseline="0" dirty="0" err="1">
                          <a:ln>
                            <a:noFill/>
                          </a:ln>
                          <a:solidFill>
                            <a:schemeClr val="tx1"/>
                          </a:solidFill>
                          <a:effectLst/>
                          <a:latin typeface="Corbel Regular"/>
                          <a:ea typeface="ＭＳ Ｐゴシック" charset="0"/>
                          <a:cs typeface="ＭＳ Ｐゴシック" charset="0"/>
                        </a:rPr>
                        <a:t>Freyberger</a:t>
                      </a:r>
                      <a:r>
                        <a:rPr kumimoji="0" lang="de-DE" sz="1400" b="0" i="0" u="none" strike="noStrike" cap="none" normalizeH="0" baseline="0" dirty="0">
                          <a:ln>
                            <a:noFill/>
                          </a:ln>
                          <a:solidFill>
                            <a:schemeClr val="tx1"/>
                          </a:solidFill>
                          <a:effectLst/>
                          <a:latin typeface="Corbel Regular"/>
                          <a:ea typeface="ＭＳ Ｐゴシック" charset="0"/>
                          <a:cs typeface="ＭＳ Ｐゴシック" charset="0"/>
                        </a:rPr>
                        <a:t>...Buchheim (2018) (BPD, DBT, ambulant, Einzel, Gruppe)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Corbel Regular"/>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err="1">
                          <a:ln>
                            <a:noFill/>
                          </a:ln>
                          <a:solidFill>
                            <a:schemeClr val="tx1"/>
                          </a:solidFill>
                          <a:effectLst/>
                          <a:latin typeface="Corbel Regular"/>
                          <a:ea typeface="ＭＳ Ｐゴシック" charset="0"/>
                          <a:cs typeface="ＭＳ Ｐゴシック" charset="0"/>
                        </a:rPr>
                        <a:t>Masla</a:t>
                      </a:r>
                      <a:r>
                        <a:rPr kumimoji="0" lang="de-DE" sz="1400" b="0" i="0" u="none" strike="noStrike" cap="none" normalizeH="0" baseline="0" dirty="0">
                          <a:ln>
                            <a:noFill/>
                          </a:ln>
                          <a:solidFill>
                            <a:schemeClr val="tx1"/>
                          </a:solidFill>
                          <a:effectLst/>
                          <a:latin typeface="Corbel Regular"/>
                          <a:ea typeface="ＭＳ Ｐゴシック" charset="0"/>
                          <a:cs typeface="ＭＳ Ｐゴシック" charset="0"/>
                        </a:rPr>
                        <a:t>, </a:t>
                      </a:r>
                      <a:r>
                        <a:rPr kumimoji="0" lang="de-DE" sz="1400" b="0" i="0" u="none" strike="noStrike" cap="none" normalizeH="0" baseline="0" dirty="0" err="1">
                          <a:ln>
                            <a:noFill/>
                          </a:ln>
                          <a:solidFill>
                            <a:schemeClr val="tx1"/>
                          </a:solidFill>
                          <a:effectLst/>
                          <a:latin typeface="Corbel Regular"/>
                          <a:ea typeface="ＭＳ Ｐゴシック" charset="0"/>
                          <a:cs typeface="ＭＳ Ｐゴシック" charset="0"/>
                        </a:rPr>
                        <a:t>Janta</a:t>
                      </a:r>
                      <a:r>
                        <a:rPr kumimoji="0" lang="de-DE" sz="1400" b="0" i="0" u="none" strike="noStrike" cap="none" normalizeH="0" baseline="0" dirty="0">
                          <a:ln>
                            <a:noFill/>
                          </a:ln>
                          <a:solidFill>
                            <a:schemeClr val="tx1"/>
                          </a:solidFill>
                          <a:effectLst/>
                          <a:latin typeface="Corbel Regular"/>
                          <a:ea typeface="ＭＳ Ｐゴシック" charset="0"/>
                          <a:cs typeface="ＭＳ Ｐゴシック" charset="0"/>
                        </a:rPr>
                        <a:t>, Pokorny, Buchheim (in press) (KIP, stationär, Einzel)</a:t>
                      </a:r>
                      <a:endParaRPr kumimoji="0" lang="en-US" sz="1400" b="0" i="0" u="none" strike="noStrike" cap="none" normalizeH="0" baseline="0" dirty="0">
                        <a:ln>
                          <a:noFill/>
                        </a:ln>
                        <a:solidFill>
                          <a:schemeClr val="tx1"/>
                        </a:solidFill>
                        <a:effectLst/>
                        <a:latin typeface="Corbel Regular"/>
                        <a:ea typeface="ＭＳ Ｐゴシック" charset="0"/>
                        <a:cs typeface="ＭＳ Ｐゴシック"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1"/>
                  </a:ext>
                </a:extLst>
              </a:tr>
            </a:tbl>
          </a:graphicData>
        </a:graphic>
      </p:graphicFrame>
      <p:sp>
        <p:nvSpPr>
          <p:cNvPr id="184339" name="TextBox 5"/>
          <p:cNvSpPr txBox="1">
            <a:spLocks noChangeArrowheads="1"/>
          </p:cNvSpPr>
          <p:nvPr/>
        </p:nvSpPr>
        <p:spPr bwMode="auto">
          <a:xfrm>
            <a:off x="3175" y="522288"/>
            <a:ext cx="9140825" cy="74892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algn="ctr" eaLnBrk="1" hangingPunct="1"/>
            <a:r>
              <a:rPr lang="de-DE" sz="3200" dirty="0">
                <a:latin typeface="Corbel Regular"/>
                <a:ea typeface="ＭＳ Ｐゴシック" charset="0"/>
                <a:cs typeface="ＭＳ Ｐゴシック" charset="0"/>
              </a:rPr>
              <a:t>Studien zur Veränderung des Bindungsstils </a:t>
            </a:r>
          </a:p>
          <a:p>
            <a:pPr algn="ctr" eaLnBrk="1" hangingPunct="1"/>
            <a:r>
              <a:rPr lang="de-DE" sz="3200" dirty="0">
                <a:latin typeface="Corbel Regular"/>
                <a:ea typeface="ＭＳ Ｐゴシック" charset="0"/>
                <a:cs typeface="ＭＳ Ｐゴシック" charset="0"/>
              </a:rPr>
              <a:t>und der Bindungsrepräsentationen</a:t>
            </a:r>
            <a:endParaRPr lang="en-US" sz="3200" dirty="0">
              <a:latin typeface="Corbel Regular"/>
              <a:ea typeface="ＭＳ Ｐゴシック" charset="0"/>
              <a:cs typeface="ＭＳ Ｐゴシック" charset="0"/>
            </a:endParaRP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685800" y="1905000"/>
            <a:ext cx="7772400" cy="1219200"/>
          </a:xfrm>
        </p:spPr>
        <p:txBody>
          <a:bodyPr>
            <a:normAutofit fontScale="70000" lnSpcReduction="20000"/>
          </a:bodyPr>
          <a:lstStyle/>
          <a:p>
            <a:r>
              <a:rPr lang="de-DE" sz="2000" dirty="0">
                <a:latin typeface="Corbel" panose="020B0503020204020204" pitchFamily="34" charset="0"/>
                <a:ea typeface="Osaka" charset="0"/>
                <a:cs typeface="Osaka" charset="0"/>
              </a:rPr>
              <a:t>Herausforderung für den psychoanalytischen Forschungsansatz: „unbewusste Prozesse</a:t>
            </a:r>
            <a:r>
              <a:rPr lang="ja-JP" altLang="de-DE" sz="2000">
                <a:latin typeface="Corbel" panose="020B0503020204020204" pitchFamily="34" charset="0"/>
                <a:ea typeface="Osaka" charset="0"/>
                <a:cs typeface="Osaka" charset="0"/>
              </a:rPr>
              <a:t>“</a:t>
            </a:r>
            <a:endParaRPr lang="de-DE" altLang="ja-JP" sz="2000" dirty="0">
              <a:latin typeface="Corbel" panose="020B0503020204020204" pitchFamily="34" charset="0"/>
              <a:ea typeface="Osaka" charset="0"/>
              <a:cs typeface="Osaka" charset="0"/>
            </a:endParaRPr>
          </a:p>
          <a:p>
            <a:endParaRPr lang="de-DE" sz="1800" dirty="0">
              <a:latin typeface="Corbel" panose="020B0503020204020204" pitchFamily="34" charset="0"/>
              <a:ea typeface="Osaka" charset="0"/>
              <a:cs typeface="Osaka" charset="0"/>
            </a:endParaRPr>
          </a:p>
          <a:p>
            <a:r>
              <a:rPr lang="de-DE" sz="1800" dirty="0">
                <a:latin typeface="Corbel" panose="020B0503020204020204" pitchFamily="34" charset="0"/>
                <a:ea typeface="Osaka" charset="0"/>
                <a:cs typeface="Osaka" charset="0"/>
              </a:rPr>
              <a:t>Individuelle Stimuli – Personalisierter Forschungsansatz</a:t>
            </a:r>
          </a:p>
          <a:p>
            <a:r>
              <a:rPr lang="de-DE" sz="1800" dirty="0">
                <a:latin typeface="Corbel" panose="020B0503020204020204" pitchFamily="34" charset="0"/>
                <a:ea typeface="Osaka" charset="0"/>
                <a:cs typeface="Osaka" charset="0"/>
              </a:rPr>
              <a:t>Repräsentanzen von zentralen Beziehungskonflikten und Bindungsmustern</a:t>
            </a:r>
          </a:p>
          <a:p>
            <a:r>
              <a:rPr lang="de-DE" sz="1800" b="1" dirty="0" err="1">
                <a:ea typeface="Osaka" charset="0"/>
                <a:cs typeface="Osaka" charset="0"/>
              </a:rPr>
              <a:t>n</a:t>
            </a:r>
            <a:r>
              <a:rPr lang="de-DE" sz="1800" b="1" dirty="0">
                <a:ea typeface="Osaka" charset="0"/>
                <a:cs typeface="Osaka" charset="0"/>
              </a:rPr>
              <a:t> = 20 </a:t>
            </a:r>
            <a:r>
              <a:rPr lang="de-DE" sz="1800" b="1" dirty="0" err="1">
                <a:ea typeface="Osaka" charset="0"/>
                <a:cs typeface="Osaka" charset="0"/>
              </a:rPr>
              <a:t>Patient:innen</a:t>
            </a:r>
            <a:r>
              <a:rPr lang="de-DE" sz="1800" b="1" dirty="0">
                <a:ea typeface="Osaka" charset="0"/>
                <a:cs typeface="Osaka" charset="0"/>
              </a:rPr>
              <a:t> und </a:t>
            </a:r>
            <a:r>
              <a:rPr lang="de-DE" sz="1800" b="1" dirty="0" err="1">
                <a:ea typeface="Osaka" charset="0"/>
                <a:cs typeface="Osaka" charset="0"/>
              </a:rPr>
              <a:t>n</a:t>
            </a:r>
            <a:r>
              <a:rPr lang="de-DE" sz="1800" b="1" dirty="0">
                <a:ea typeface="Osaka" charset="0"/>
                <a:cs typeface="Osaka" charset="0"/>
              </a:rPr>
              <a:t> = 20 Gesunde</a:t>
            </a:r>
            <a:endParaRPr lang="de-DE" sz="1800" b="1" dirty="0">
              <a:latin typeface="Corbel" panose="020B0503020204020204" pitchFamily="34" charset="0"/>
              <a:ea typeface="Osaka" charset="0"/>
              <a:cs typeface="Osaka" charset="0"/>
            </a:endParaRPr>
          </a:p>
          <a:p>
            <a:pPr lvl="4"/>
            <a:endParaRPr lang="de-DE" sz="1400" dirty="0">
              <a:latin typeface="Corbel" panose="020B0503020204020204" pitchFamily="34" charset="0"/>
              <a:ea typeface="Osaka" charset="0"/>
              <a:cs typeface="Osaka" charset="0"/>
            </a:endParaRPr>
          </a:p>
        </p:txBody>
      </p:sp>
      <p:pic>
        <p:nvPicPr>
          <p:cNvPr id="93187" name="Bild 7" descr="HNPS@HWK-Febr2010-17.JPG"/>
          <p:cNvPicPr>
            <a:picLocks noChangeAspect="1"/>
          </p:cNvPicPr>
          <p:nvPr/>
        </p:nvPicPr>
        <p:blipFill>
          <a:blip r:embed="rId3">
            <a:lum bright="16000" contrast="32000"/>
            <a:alphaModFix amt="83000"/>
            <a:extLst>
              <a:ext uri="{28A0092B-C50C-407E-A947-70E740481C1C}">
                <a14:useLocalDpi xmlns:a14="http://schemas.microsoft.com/office/drawing/2010/main" val="0"/>
              </a:ext>
            </a:extLst>
          </a:blip>
          <a:srcRect/>
          <a:stretch>
            <a:fillRect/>
          </a:stretch>
        </p:blipFill>
        <p:spPr bwMode="auto">
          <a:xfrm>
            <a:off x="990600" y="3941763"/>
            <a:ext cx="4305300" cy="2871787"/>
          </a:xfrm>
          <a:prstGeom prst="rect">
            <a:avLst/>
          </a:prstGeom>
          <a:noFill/>
          <a:ln>
            <a:noFill/>
          </a:ln>
          <a:extLst>
            <a:ext uri="{909E8E84-426E-40dd-AFC4-6F175D3DCCD1}">
              <a14:hiddenFill xmlns:a14="http://schemas.microsoft.com/office/drawing/2010/main" xmlns="">
                <a:solidFill>
                  <a:srgbClr val="FFFFFF">
                    <a:alpha val="83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feld 7"/>
          <p:cNvSpPr txBox="1">
            <a:spLocks noChangeArrowheads="1"/>
          </p:cNvSpPr>
          <p:nvPr/>
        </p:nvSpPr>
        <p:spPr bwMode="auto">
          <a:xfrm>
            <a:off x="5791200" y="5526088"/>
            <a:ext cx="199240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baseline="-25000" dirty="0">
                <a:latin typeface="Corbel" panose="020B0503020204020204" pitchFamily="34" charset="0"/>
                <a:ea typeface="Osaka" charset="0"/>
                <a:cs typeface="Osaka" charset="0"/>
              </a:rPr>
              <a:t>Hanse-Wissenschafts-Kolleg</a:t>
            </a:r>
          </a:p>
          <a:p>
            <a:pPr eaLnBrk="1" hangingPunct="1"/>
            <a:r>
              <a:rPr lang="de-DE" sz="1800" baseline="-25000" dirty="0">
                <a:latin typeface="Corbel" panose="020B0503020204020204" pitchFamily="34" charset="0"/>
                <a:ea typeface="Osaka" charset="0"/>
                <a:cs typeface="Osaka" charset="0"/>
              </a:rPr>
              <a:t>Delmenhorst 2007:</a:t>
            </a:r>
          </a:p>
          <a:p>
            <a:pPr eaLnBrk="1" hangingPunct="1"/>
            <a:endParaRPr lang="de-DE" sz="1800" baseline="-25000" dirty="0">
              <a:latin typeface="Corbel" panose="020B0503020204020204" pitchFamily="34" charset="0"/>
              <a:ea typeface="Osaka" charset="0"/>
              <a:cs typeface="Osaka" charset="0"/>
            </a:endParaRPr>
          </a:p>
        </p:txBody>
      </p:sp>
      <p:sp>
        <p:nvSpPr>
          <p:cNvPr id="93189" name="Textfeld 8"/>
          <p:cNvSpPr txBox="1">
            <a:spLocks noChangeArrowheads="1"/>
          </p:cNvSpPr>
          <p:nvPr/>
        </p:nvSpPr>
        <p:spPr bwMode="auto">
          <a:xfrm>
            <a:off x="-723900" y="863600"/>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de-DE" sz="1800" baseline="-25000" dirty="0">
              <a:latin typeface="Corbel" panose="020B0503020204020204" pitchFamily="34" charset="0"/>
              <a:ea typeface="Osaka" charset="0"/>
              <a:cs typeface="Osaka" charset="0"/>
            </a:endParaRPr>
          </a:p>
        </p:txBody>
      </p:sp>
      <p:pic>
        <p:nvPicPr>
          <p:cNvPr id="93190"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450"/>
            <a:ext cx="59436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5044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9144000" cy="31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0" name="Inhaltsplatzhalter 3" descr="AAP_T1_Bilder.tif"/>
          <p:cNvPicPr>
            <a:picLocks noGrp="1" noChangeAspect="1"/>
          </p:cNvPicPr>
          <p:nvPr>
            <p:ph idx="1"/>
          </p:nvPr>
        </p:nvPicPr>
        <p:blipFill>
          <a:blip r:embed="rId4">
            <a:extLst>
              <a:ext uri="{28A0092B-C50C-407E-A947-70E740481C1C}">
                <a14:useLocalDpi xmlns:a14="http://schemas.microsoft.com/office/drawing/2010/main" val="0"/>
              </a:ext>
            </a:extLst>
          </a:blip>
          <a:srcRect l="-7997" r="-7997"/>
          <a:stretch>
            <a:fillRect/>
          </a:stretch>
        </p:blipFill>
        <p:spPr>
          <a:xfrm>
            <a:off x="323850" y="3860800"/>
            <a:ext cx="4679950" cy="2689225"/>
          </a:xfrm>
        </p:spPr>
      </p:pic>
      <p:pic>
        <p:nvPicPr>
          <p:cNvPr id="99331" name="Bild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429000"/>
            <a:ext cx="3744913"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Bild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925" y="5157788"/>
            <a:ext cx="3379788"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Textfeld 1"/>
          <p:cNvSpPr txBox="1">
            <a:spLocks noChangeArrowheads="1"/>
          </p:cNvSpPr>
          <p:nvPr/>
        </p:nvSpPr>
        <p:spPr bwMode="auto">
          <a:xfrm>
            <a:off x="3491880" y="188640"/>
            <a:ext cx="2592288" cy="297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eaLnBrk="1" hangingPunct="1"/>
            <a:r>
              <a:rPr lang="de-DE" sz="2000" dirty="0">
                <a:solidFill>
                  <a:srgbClr val="FF0000"/>
                </a:solidFill>
                <a:latin typeface="Corbel" panose="020B0503020204020204" pitchFamily="34" charset="0"/>
              </a:rPr>
              <a:t>Buchheim et al. 2012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333375" y="185738"/>
            <a:ext cx="9729788" cy="1371600"/>
          </a:xfrm>
        </p:spPr>
        <p:txBody>
          <a:bodyPr/>
          <a:lstStyle/>
          <a:p>
            <a:pPr eaLnBrk="1" hangingPunct="1"/>
            <a:r>
              <a:rPr lang="de-CH" sz="2800" dirty="0">
                <a:solidFill>
                  <a:schemeClr val="tx1"/>
                </a:solidFill>
                <a:ea typeface="ＭＳ Ｐゴシック" charset="0"/>
                <a:cs typeface="ＭＳ Ｐゴシック" charset="0"/>
              </a:rPr>
              <a:t>Bindung im transgenerationalen Modell</a:t>
            </a:r>
            <a:br>
              <a:rPr lang="de-CH" sz="2800" b="1" dirty="0">
                <a:solidFill>
                  <a:srgbClr val="FF0000"/>
                </a:solidFill>
                <a:ea typeface="ＭＳ Ｐゴシック" charset="0"/>
                <a:cs typeface="ＭＳ Ｐゴシック" charset="0"/>
              </a:rPr>
            </a:br>
            <a:br>
              <a:rPr lang="de-CH" sz="2400" b="1" dirty="0">
                <a:solidFill>
                  <a:srgbClr val="FF0000"/>
                </a:solidFill>
                <a:ea typeface="ＭＳ Ｐゴシック" charset="0"/>
                <a:cs typeface="ＭＳ Ｐゴシック" charset="0"/>
              </a:rPr>
            </a:br>
            <a:endParaRPr lang="de-CH" sz="1800" b="1" dirty="0">
              <a:solidFill>
                <a:srgbClr val="FF0000"/>
              </a:solidFill>
              <a:ea typeface="ＭＳ Ｐゴシック" charset="0"/>
              <a:cs typeface="ＭＳ Ｐゴシック" charset="0"/>
            </a:endParaRPr>
          </a:p>
        </p:txBody>
      </p:sp>
      <p:sp>
        <p:nvSpPr>
          <p:cNvPr id="191490" name="Rectangle 3"/>
          <p:cNvSpPr>
            <a:spLocks noGrp="1" noChangeArrowheads="1"/>
          </p:cNvSpPr>
          <p:nvPr>
            <p:ph type="body" idx="1"/>
          </p:nvPr>
        </p:nvSpPr>
        <p:spPr>
          <a:xfrm>
            <a:off x="98425" y="990600"/>
            <a:ext cx="8937625" cy="4454525"/>
          </a:xfrm>
        </p:spPr>
        <p:txBody>
          <a:bodyPr/>
          <a:lstStyle/>
          <a:p>
            <a:pPr eaLnBrk="1" hangingPunct="1"/>
            <a:r>
              <a:rPr lang="de-DE" sz="2000" b="1" dirty="0">
                <a:ea typeface="ＭＳ Ｐゴシック" charset="0"/>
                <a:cs typeface="ＭＳ Ｐゴシック" charset="0"/>
              </a:rPr>
              <a:t>Bindungserfahrungen</a:t>
            </a:r>
            <a:r>
              <a:rPr lang="de-DE" sz="2000" dirty="0">
                <a:ea typeface="ＭＳ Ｐゴシック" charset="0"/>
                <a:cs typeface="ＭＳ Ｐゴシック" charset="0"/>
              </a:rPr>
              <a:t> werden als </a:t>
            </a:r>
            <a:r>
              <a:rPr lang="ja-JP" altLang="de-DE" sz="2000" dirty="0">
                <a:ea typeface="ＭＳ Ｐゴシック" charset="0"/>
                <a:cs typeface="ＭＳ Ｐゴシック" charset="0"/>
              </a:rPr>
              <a:t>“</a:t>
            </a:r>
            <a:r>
              <a:rPr lang="de-DE" altLang="ja-JP" sz="2000" b="1" dirty="0">
                <a:ea typeface="ＭＳ Ｐゴシック" charset="0"/>
                <a:cs typeface="ＭＳ Ｐゴシック" charset="0"/>
              </a:rPr>
              <a:t>innere Arbeitsmodelle</a:t>
            </a:r>
            <a:r>
              <a:rPr lang="ja-JP" altLang="de-DE" sz="2000" b="1" dirty="0">
                <a:ea typeface="ＭＳ Ｐゴシック" charset="0"/>
                <a:cs typeface="ＭＳ Ｐゴシック" charset="0"/>
              </a:rPr>
              <a:t>”</a:t>
            </a:r>
            <a:r>
              <a:rPr lang="de-DE" altLang="ja-JP" sz="2000" b="1" dirty="0">
                <a:ea typeface="ＭＳ Ｐゴシック" charset="0"/>
                <a:cs typeface="ＭＳ Ｐゴシック" charset="0"/>
              </a:rPr>
              <a:t> </a:t>
            </a:r>
            <a:r>
              <a:rPr lang="de-DE" altLang="ja-JP" sz="2000" dirty="0">
                <a:ea typeface="ＭＳ Ｐゴシック" charset="0"/>
                <a:cs typeface="ＭＳ Ｐゴシック" charset="0"/>
              </a:rPr>
              <a:t> gespeichert</a:t>
            </a:r>
          </a:p>
          <a:p>
            <a:pPr lvl="1" eaLnBrk="1" hangingPunct="1"/>
            <a:r>
              <a:rPr lang="de-DE" sz="2000" dirty="0">
                <a:ea typeface="ＭＳ Ｐゴシック" charset="0"/>
              </a:rPr>
              <a:t>basieren auf realen Interaktionserfahrungen </a:t>
            </a:r>
          </a:p>
          <a:p>
            <a:pPr lvl="1" eaLnBrk="1" hangingPunct="1"/>
            <a:r>
              <a:rPr lang="de-DE" sz="2000" dirty="0">
                <a:ea typeface="ＭＳ Ｐゴシック" charset="0"/>
              </a:rPr>
              <a:t>im Kindes- Jugend und Erwachsenenalter </a:t>
            </a:r>
            <a:r>
              <a:rPr lang="de-DE" sz="2000" dirty="0" err="1">
                <a:ea typeface="ＭＳ Ｐゴシック" charset="0"/>
              </a:rPr>
              <a:t>reliabel</a:t>
            </a:r>
            <a:r>
              <a:rPr lang="de-DE" sz="2000" dirty="0">
                <a:ea typeface="ＭＳ Ｐゴシック" charset="0"/>
              </a:rPr>
              <a:t> und valide messbar</a:t>
            </a:r>
          </a:p>
          <a:p>
            <a:pPr lvl="1" eaLnBrk="1" hangingPunct="1">
              <a:buFont typeface="Wingdings" charset="0"/>
              <a:buNone/>
            </a:pPr>
            <a:endParaRPr lang="de-DE" sz="2000" dirty="0">
              <a:ea typeface="ＭＳ Ｐゴシック" charset="0"/>
            </a:endParaRPr>
          </a:p>
          <a:p>
            <a:pPr eaLnBrk="1" hangingPunct="1"/>
            <a:r>
              <a:rPr lang="de-DE" sz="2000" dirty="0">
                <a:ea typeface="ＭＳ Ｐゴシック" charset="0"/>
                <a:cs typeface="ＭＳ Ｐゴシック" charset="0"/>
              </a:rPr>
              <a:t>Menschen verfügen </a:t>
            </a:r>
            <a:r>
              <a:rPr lang="de-DE" sz="2000" b="1" dirty="0">
                <a:ea typeface="ＭＳ Ｐゴシック" charset="0"/>
                <a:cs typeface="ＭＳ Ｐゴシック" charset="0"/>
              </a:rPr>
              <a:t>lebenslang</a:t>
            </a:r>
            <a:r>
              <a:rPr lang="de-DE" sz="2000" dirty="0">
                <a:ea typeface="ＭＳ Ｐゴシック" charset="0"/>
                <a:cs typeface="ＭＳ Ｐゴシック" charset="0"/>
              </a:rPr>
              <a:t> über ein „</a:t>
            </a:r>
            <a:r>
              <a:rPr lang="de-DE" sz="2000" b="1" dirty="0">
                <a:ea typeface="ＭＳ Ｐゴシック" charset="0"/>
                <a:cs typeface="ＭＳ Ｐゴシック" charset="0"/>
              </a:rPr>
              <a:t>Bindungsverhaltenssystem</a:t>
            </a:r>
            <a:r>
              <a:rPr lang="ja-JP" altLang="de-DE" sz="2000" dirty="0">
                <a:ea typeface="ＭＳ Ｐゴシック" charset="0"/>
                <a:cs typeface="ＭＳ Ｐゴシック" charset="0"/>
              </a:rPr>
              <a:t>“</a:t>
            </a:r>
            <a:r>
              <a:rPr lang="de-DE" altLang="ja-JP" sz="2000" dirty="0">
                <a:ea typeface="ＭＳ Ｐゴシック" charset="0"/>
                <a:cs typeface="ＭＳ Ｐゴシック" charset="0"/>
              </a:rPr>
              <a:t>, das in Belastungs-, Trennungs- und Gefahrensituationen aktiviert wird</a:t>
            </a:r>
          </a:p>
          <a:p>
            <a:pPr eaLnBrk="1" hangingPunct="1">
              <a:buFont typeface="Wingdings" charset="0"/>
              <a:buNone/>
            </a:pPr>
            <a:endParaRPr lang="de-DE" sz="2400" dirty="0">
              <a:ea typeface="ＭＳ Ｐゴシック" charset="0"/>
              <a:cs typeface="ＭＳ Ｐゴシック" charset="0"/>
            </a:endParaRPr>
          </a:p>
          <a:p>
            <a:pPr eaLnBrk="1" hangingPunct="1"/>
            <a:r>
              <a:rPr lang="de-DE" sz="2000" b="1" dirty="0">
                <a:ea typeface="ＭＳ Ｐゴシック" charset="0"/>
                <a:cs typeface="ＭＳ Ｐゴシック" charset="0"/>
              </a:rPr>
              <a:t>Prädiktion des kindlichen Bindungsmusters </a:t>
            </a:r>
            <a:r>
              <a:rPr lang="de-DE" sz="2000" dirty="0">
                <a:ea typeface="ＭＳ Ｐゴシック" charset="0"/>
                <a:cs typeface="ＭＳ Ｐゴシック" charset="0"/>
              </a:rPr>
              <a:t>durch die </a:t>
            </a:r>
            <a:r>
              <a:rPr lang="de-DE" sz="2000" i="1" dirty="0">
                <a:ea typeface="ＭＳ Ｐゴシック" charset="0"/>
                <a:cs typeface="ＭＳ Ｐゴシック" charset="0"/>
              </a:rPr>
              <a:t>Bindungsrepräsentation</a:t>
            </a:r>
            <a:r>
              <a:rPr lang="de-DE" sz="2000" dirty="0">
                <a:ea typeface="ＭＳ Ｐゴシック" charset="0"/>
                <a:cs typeface="ＭＳ Ｐゴシック" charset="0"/>
              </a:rPr>
              <a:t> der Mutter (</a:t>
            </a:r>
            <a:r>
              <a:rPr lang="de-DE" sz="2000" dirty="0" err="1">
                <a:ea typeface="ＭＳ Ｐゴシック" charset="0"/>
                <a:cs typeface="ＭＳ Ｐゴシック" charset="0"/>
              </a:rPr>
              <a:t>längsschnittliche</a:t>
            </a:r>
            <a:r>
              <a:rPr lang="de-DE" sz="2000" dirty="0">
                <a:ea typeface="ＭＳ Ｐゴシック" charset="0"/>
                <a:cs typeface="ＭＳ Ｐゴシック" charset="0"/>
              </a:rPr>
              <a:t> Befunde) </a:t>
            </a:r>
          </a:p>
          <a:p>
            <a:pPr lvl="1" eaLnBrk="1" hangingPunct="1"/>
            <a:r>
              <a:rPr lang="de-DE" sz="1400" i="1" dirty="0">
                <a:solidFill>
                  <a:schemeClr val="tx2"/>
                </a:solidFill>
                <a:ea typeface="ＭＳ Ｐゴシック" charset="0"/>
              </a:rPr>
              <a:t>(</a:t>
            </a:r>
            <a:r>
              <a:rPr lang="de-DE" sz="1400" i="1" dirty="0" err="1">
                <a:solidFill>
                  <a:schemeClr val="tx2"/>
                </a:solidFill>
                <a:ea typeface="ＭＳ Ｐゴシック" charset="0"/>
              </a:rPr>
              <a:t>Fonagy</a:t>
            </a:r>
            <a:r>
              <a:rPr lang="de-DE" sz="1400" i="1" dirty="0">
                <a:solidFill>
                  <a:schemeClr val="tx2"/>
                </a:solidFill>
                <a:ea typeface="ＭＳ Ｐゴシック" charset="0"/>
              </a:rPr>
              <a:t> et al. 1991, Benoit &amp; Parker 1996, Ward et al. 2001, Grossmann &amp; Grossmann 2004,   van </a:t>
            </a:r>
            <a:r>
              <a:rPr lang="de-DE" sz="1400" i="1" dirty="0" err="1">
                <a:solidFill>
                  <a:schemeClr val="tx2"/>
                </a:solidFill>
                <a:ea typeface="ＭＳ Ｐゴシック" charset="0"/>
              </a:rPr>
              <a:t>IJzendoorn</a:t>
            </a:r>
            <a:r>
              <a:rPr lang="de-DE" sz="1400" i="1" dirty="0">
                <a:solidFill>
                  <a:schemeClr val="tx2"/>
                </a:solidFill>
                <a:ea typeface="ＭＳ Ｐゴシック" charset="0"/>
              </a:rPr>
              <a:t> &amp; </a:t>
            </a:r>
            <a:r>
              <a:rPr lang="de-DE" sz="1400" i="1" dirty="0" err="1">
                <a:solidFill>
                  <a:schemeClr val="tx2"/>
                </a:solidFill>
                <a:ea typeface="ＭＳ Ｐゴシック" charset="0"/>
              </a:rPr>
              <a:t>Bakermans-Kranenburg</a:t>
            </a:r>
            <a:r>
              <a:rPr lang="de-DE" sz="1400" i="1" dirty="0">
                <a:solidFill>
                  <a:schemeClr val="tx2"/>
                </a:solidFill>
                <a:ea typeface="ＭＳ Ｐゴシック" charset="0"/>
              </a:rPr>
              <a:t> 2018, Buchheim et al. </a:t>
            </a:r>
            <a:r>
              <a:rPr lang="de-DE" sz="1400" i="1" dirty="0" err="1">
                <a:solidFill>
                  <a:schemeClr val="tx2"/>
                </a:solidFill>
                <a:ea typeface="ＭＳ Ｐゴシック" charset="0"/>
              </a:rPr>
              <a:t>submitted</a:t>
            </a:r>
            <a:r>
              <a:rPr lang="de-DE" sz="1400" i="1" dirty="0">
                <a:solidFill>
                  <a:schemeClr val="tx2"/>
                </a:solidFill>
                <a:ea typeface="ＭＳ Ｐゴシック" charset="0"/>
              </a:rPr>
              <a:t>)</a:t>
            </a:r>
          </a:p>
        </p:txBody>
      </p:sp>
      <p:pic>
        <p:nvPicPr>
          <p:cNvPr id="191491"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5013325"/>
            <a:ext cx="7069137"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2302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el 1"/>
          <p:cNvSpPr>
            <a:spLocks noGrp="1"/>
          </p:cNvSpPr>
          <p:nvPr>
            <p:ph type="title"/>
          </p:nvPr>
        </p:nvSpPr>
        <p:spPr/>
        <p:txBody>
          <a:bodyPr/>
          <a:lstStyle/>
          <a:p>
            <a:pPr eaLnBrk="1" hangingPunct="1"/>
            <a:r>
              <a:rPr lang="de-DE" sz="3600" dirty="0">
                <a:latin typeface="Corbel" panose="020B0503020204020204" pitchFamily="34" charset="0"/>
                <a:ea typeface="Osaka" charset="0"/>
                <a:cs typeface="Osaka" charset="0"/>
              </a:rPr>
              <a:t>Narrativ T1</a:t>
            </a:r>
          </a:p>
        </p:txBody>
      </p:sp>
      <p:sp>
        <p:nvSpPr>
          <p:cNvPr id="133123" name="Inhaltsplatzhalter 2"/>
          <p:cNvSpPr>
            <a:spLocks noGrp="1"/>
          </p:cNvSpPr>
          <p:nvPr>
            <p:ph idx="1"/>
          </p:nvPr>
        </p:nvSpPr>
        <p:spPr>
          <a:xfrm>
            <a:off x="591015" y="2285869"/>
            <a:ext cx="8229600" cy="4525963"/>
          </a:xfrm>
        </p:spPr>
        <p:txBody>
          <a:bodyPr/>
          <a:lstStyle/>
          <a:p>
            <a:pPr eaLnBrk="1" hangingPunct="1">
              <a:lnSpc>
                <a:spcPct val="80000"/>
              </a:lnSpc>
            </a:pPr>
            <a:r>
              <a:rPr lang="de-DE" sz="2700" dirty="0">
                <a:latin typeface="Corbel"/>
                <a:ea typeface="Osaka" charset="0"/>
                <a:cs typeface="Corbel"/>
              </a:rPr>
              <a:t>Also hier ist eine wichtige Person verstorben und der Mann vor dem Grab </a:t>
            </a:r>
            <a:r>
              <a:rPr lang="de-DE" sz="2700" b="1" dirty="0">
                <a:solidFill>
                  <a:srgbClr val="FF0000"/>
                </a:solidFill>
                <a:latin typeface="Corbel"/>
                <a:ea typeface="Osaka" charset="0"/>
                <a:cs typeface="Corbel"/>
              </a:rPr>
              <a:t>ist halt sehr traurig und fühlt sich total hilflos</a:t>
            </a:r>
            <a:r>
              <a:rPr lang="de-DE" sz="2700" dirty="0">
                <a:latin typeface="Corbel"/>
                <a:ea typeface="Osaka" charset="0"/>
                <a:cs typeface="Corbel"/>
              </a:rPr>
              <a:t>, weiß halt nicht was er machen kann oder ob er überhaupt irgendwas machen kann. Also weiß halt auch nicht, also ist eigentlich für ihn </a:t>
            </a:r>
            <a:r>
              <a:rPr lang="de-DE" sz="2700" b="1" dirty="0">
                <a:solidFill>
                  <a:srgbClr val="FF0000"/>
                </a:solidFill>
                <a:latin typeface="Corbel"/>
                <a:ea typeface="Osaka" charset="0"/>
                <a:cs typeface="Corbel"/>
              </a:rPr>
              <a:t>ziemlich unerträglich, dass diese Person nicht mehr da ist</a:t>
            </a:r>
            <a:r>
              <a:rPr lang="de-DE" sz="2700" dirty="0">
                <a:latin typeface="Corbel"/>
                <a:ea typeface="Osaka" charset="0"/>
                <a:cs typeface="Corbel"/>
              </a:rPr>
              <a:t>. Und, ja, ist ratlos. Hat die Person sehr geliebt. </a:t>
            </a:r>
            <a:r>
              <a:rPr lang="de-DE" sz="2800" b="1" dirty="0">
                <a:solidFill>
                  <a:srgbClr val="FF0000"/>
                </a:solidFill>
                <a:latin typeface="Corbel"/>
                <a:ea typeface="Osaka" charset="0"/>
                <a:cs typeface="Corbel"/>
              </a:rPr>
              <a:t>Er</a:t>
            </a:r>
            <a:r>
              <a:rPr lang="de-DE" sz="2800" dirty="0">
                <a:latin typeface="Corbel"/>
                <a:ea typeface="Osaka" charset="0"/>
                <a:cs typeface="Corbel"/>
              </a:rPr>
              <a:t> </a:t>
            </a:r>
            <a:r>
              <a:rPr lang="de-DE" sz="2800" b="1" dirty="0">
                <a:solidFill>
                  <a:srgbClr val="FF0000"/>
                </a:solidFill>
                <a:latin typeface="Corbel"/>
                <a:ea typeface="Osaka" charset="0"/>
                <a:cs typeface="Corbel"/>
              </a:rPr>
              <a:t>fühlt sich dem Toten noch sehr nahe, klammert sich an diesen.</a:t>
            </a:r>
            <a:endParaRPr lang="de-DE" sz="2700" dirty="0">
              <a:latin typeface="Corbel"/>
              <a:ea typeface="Osaka" charset="0"/>
              <a:cs typeface="Corbel"/>
            </a:endParaRPr>
          </a:p>
          <a:p>
            <a:pPr eaLnBrk="1" hangingPunct="1">
              <a:lnSpc>
                <a:spcPct val="80000"/>
              </a:lnSpc>
              <a:buFontTx/>
              <a:buNone/>
            </a:pPr>
            <a:endParaRPr lang="de-DE" sz="2700" dirty="0">
              <a:latin typeface="Corbel" panose="020B0503020204020204" pitchFamily="34" charset="0"/>
              <a:ea typeface="Osaka" charset="0"/>
              <a:cs typeface="Osaka" charset="0"/>
            </a:endParaRPr>
          </a:p>
          <a:p>
            <a:pPr eaLnBrk="1" hangingPunct="1">
              <a:lnSpc>
                <a:spcPct val="80000"/>
              </a:lnSpc>
              <a:buFontTx/>
              <a:buNone/>
            </a:pPr>
            <a:endParaRPr lang="de-DE" sz="2700" dirty="0">
              <a:latin typeface="Corbel" panose="020B0503020204020204" pitchFamily="34" charset="0"/>
              <a:ea typeface="Osaka" charset="0"/>
              <a:cs typeface="Osaka" charset="0"/>
            </a:endParaRPr>
          </a:p>
        </p:txBody>
      </p:sp>
      <p:pic>
        <p:nvPicPr>
          <p:cNvPr id="133124" name="Picture 9" descr="Bild7"/>
          <p:cNvPicPr>
            <a:picLocks noChangeAspect="1" noChangeArrowheads="1"/>
          </p:cNvPicPr>
          <p:nvPr/>
        </p:nvPicPr>
        <p:blipFill>
          <a:blip r:embed="rId3">
            <a:lum bright="-62000" contrast="86000"/>
            <a:extLst>
              <a:ext uri="{28A0092B-C50C-407E-A947-70E740481C1C}">
                <a14:useLocalDpi xmlns:a14="http://schemas.microsoft.com/office/drawing/2010/main" val="0"/>
              </a:ext>
            </a:extLst>
          </a:blip>
          <a:srcRect/>
          <a:stretch>
            <a:fillRect/>
          </a:stretch>
        </p:blipFill>
        <p:spPr bwMode="auto">
          <a:xfrm>
            <a:off x="6386513" y="188008"/>
            <a:ext cx="1919287" cy="1371600"/>
          </a:xfrm>
          <a:prstGeom prst="rect">
            <a:avLst/>
          </a:prstGeom>
          <a:noFill/>
          <a:ln w="222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025374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el 3"/>
          <p:cNvSpPr>
            <a:spLocks noGrp="1"/>
          </p:cNvSpPr>
          <p:nvPr>
            <p:ph type="title"/>
          </p:nvPr>
        </p:nvSpPr>
        <p:spPr>
          <a:xfrm>
            <a:off x="685800" y="0"/>
            <a:ext cx="7772400" cy="990600"/>
          </a:xfrm>
        </p:spPr>
        <p:txBody>
          <a:bodyPr/>
          <a:lstStyle/>
          <a:p>
            <a:r>
              <a:rPr lang="de-DE" sz="3200" dirty="0">
                <a:solidFill>
                  <a:schemeClr val="tx1"/>
                </a:solidFill>
                <a:latin typeface="Corbel" panose="020B0503020204020204" pitchFamily="34" charset="0"/>
                <a:ea typeface="Osaka" charset="0"/>
                <a:cs typeface="Osaka" charset="0"/>
              </a:rPr>
              <a:t>AAP-Bindungs-Paradigma</a:t>
            </a:r>
            <a:endParaRPr lang="de-DE" sz="3200" dirty="0">
              <a:latin typeface="Corbel" panose="020B0503020204020204" pitchFamily="34" charset="0"/>
              <a:ea typeface="Osaka" charset="0"/>
              <a:cs typeface="Osaka" charset="0"/>
            </a:endParaRPr>
          </a:p>
        </p:txBody>
      </p:sp>
      <p:sp>
        <p:nvSpPr>
          <p:cNvPr id="119811" name="Inhaltsplatzhalter 4"/>
          <p:cNvSpPr>
            <a:spLocks noGrp="1"/>
          </p:cNvSpPr>
          <p:nvPr>
            <p:ph sz="half" idx="1"/>
          </p:nvPr>
        </p:nvSpPr>
        <p:spPr>
          <a:xfrm>
            <a:off x="685800" y="1143000"/>
            <a:ext cx="3810000" cy="4114800"/>
          </a:xfrm>
        </p:spPr>
        <p:txBody>
          <a:bodyPr/>
          <a:lstStyle/>
          <a:p>
            <a:pPr marL="342900" lvl="1" indent="-342900">
              <a:buFontTx/>
              <a:buChar char="•"/>
            </a:pPr>
            <a:r>
              <a:rPr lang="de-DE" dirty="0">
                <a:latin typeface="Corbel" panose="020B0503020204020204" pitchFamily="34" charset="0"/>
                <a:ea typeface="Osaka" charset="0"/>
                <a:cs typeface="Osaka" charset="0"/>
                <a:sym typeface="Wingdings" charset="0"/>
              </a:rPr>
              <a:t>Präsentation von relevanten Kernsätzen mit bindungsrelevanten „Markern</a:t>
            </a:r>
            <a:r>
              <a:rPr lang="ja-JP" altLang="de-DE">
                <a:latin typeface="Corbel" panose="020B0503020204020204" pitchFamily="34" charset="0"/>
                <a:ea typeface="Osaka" charset="0"/>
                <a:cs typeface="Osaka" charset="0"/>
                <a:sym typeface="Wingdings" charset="0"/>
              </a:rPr>
              <a:t>“</a:t>
            </a:r>
            <a:r>
              <a:rPr lang="de-DE" altLang="ja-JP" dirty="0">
                <a:latin typeface="Corbel" panose="020B0503020204020204" pitchFamily="34" charset="0"/>
                <a:ea typeface="Osaka" charset="0"/>
                <a:cs typeface="Osaka" charset="0"/>
                <a:sym typeface="Wingdings" charset="0"/>
              </a:rPr>
              <a:t> aus dem eigenen Narrativ</a:t>
            </a:r>
          </a:p>
          <a:p>
            <a:pPr marL="342900" lvl="1" indent="-342900">
              <a:buFontTx/>
              <a:buChar char="•"/>
            </a:pPr>
            <a:endParaRPr lang="de-DE" dirty="0">
              <a:latin typeface="Corbel" panose="020B0503020204020204" pitchFamily="34" charset="0"/>
              <a:ea typeface="Osaka" charset="0"/>
              <a:cs typeface="Osaka" charset="0"/>
              <a:sym typeface="Wingdings" charset="0"/>
            </a:endParaRPr>
          </a:p>
          <a:p>
            <a:pPr marL="342900" lvl="1" indent="-342900">
              <a:buFontTx/>
              <a:buChar char="•"/>
            </a:pPr>
            <a:r>
              <a:rPr lang="de-DE" dirty="0">
                <a:latin typeface="Corbel" panose="020B0503020204020204" pitchFamily="34" charset="0"/>
                <a:ea typeface="Osaka" charset="0"/>
                <a:cs typeface="Osaka" charset="0"/>
                <a:sym typeface="Wingdings" charset="0"/>
              </a:rPr>
              <a:t>Kontrast: </a:t>
            </a:r>
          </a:p>
          <a:p>
            <a:pPr marL="342900" lvl="1" indent="-342900">
              <a:buFontTx/>
              <a:buNone/>
            </a:pPr>
            <a:r>
              <a:rPr lang="de-DE" dirty="0">
                <a:latin typeface="Corbel" panose="020B0503020204020204" pitchFamily="34" charset="0"/>
                <a:ea typeface="Osaka" charset="0"/>
                <a:cs typeface="Osaka" charset="0"/>
                <a:sym typeface="Wingdings" charset="0"/>
              </a:rPr>
              <a:t>	nicht-relevante, die Umgebung beschreibende Sätze</a:t>
            </a:r>
          </a:p>
          <a:p>
            <a:endParaRPr lang="de-DE" dirty="0">
              <a:latin typeface="Corbel" panose="020B0503020204020204" pitchFamily="34" charset="0"/>
              <a:ea typeface="Osaka" charset="0"/>
              <a:cs typeface="Osaka" charset="0"/>
            </a:endParaRPr>
          </a:p>
        </p:txBody>
      </p:sp>
      <p:sp>
        <p:nvSpPr>
          <p:cNvPr id="119812" name="Inhaltsplatzhalter 5"/>
          <p:cNvSpPr>
            <a:spLocks noGrp="1"/>
          </p:cNvSpPr>
          <p:nvPr>
            <p:ph sz="half" idx="2"/>
          </p:nvPr>
        </p:nvSpPr>
        <p:spPr>
          <a:xfrm>
            <a:off x="4648200" y="1219200"/>
            <a:ext cx="3810000" cy="4114800"/>
          </a:xfrm>
        </p:spPr>
        <p:txBody>
          <a:bodyPr/>
          <a:lstStyle/>
          <a:p>
            <a:r>
              <a:rPr lang="de-DE" sz="1800" dirty="0">
                <a:latin typeface="Corbel" panose="020B0503020204020204" pitchFamily="34" charset="0"/>
                <a:ea typeface="Osaka" charset="0"/>
                <a:cs typeface="Osaka" charset="0"/>
              </a:rPr>
              <a:t>Hier ist eine wichtige Person verstorben. </a:t>
            </a:r>
            <a:r>
              <a:rPr lang="de-DE" sz="1800" b="1" dirty="0">
                <a:solidFill>
                  <a:srgbClr val="FF0000"/>
                </a:solidFill>
                <a:latin typeface="Corbel"/>
                <a:ea typeface="Osaka" charset="0"/>
                <a:cs typeface="Corbel"/>
              </a:rPr>
              <a:t>Er</a:t>
            </a:r>
            <a:r>
              <a:rPr lang="de-DE" sz="1800" dirty="0">
                <a:latin typeface="Corbel"/>
                <a:ea typeface="Osaka" charset="0"/>
                <a:cs typeface="Corbel"/>
              </a:rPr>
              <a:t> </a:t>
            </a:r>
            <a:r>
              <a:rPr lang="de-DE" sz="1800" b="1" dirty="0">
                <a:solidFill>
                  <a:srgbClr val="FF0000"/>
                </a:solidFill>
                <a:latin typeface="Corbel"/>
                <a:ea typeface="Osaka" charset="0"/>
                <a:cs typeface="Corbel"/>
              </a:rPr>
              <a:t>fühlt sich dem Toten noch sehr nahe, klammert sich an diesen</a:t>
            </a:r>
            <a:endParaRPr lang="de-DE" sz="1800" dirty="0">
              <a:solidFill>
                <a:srgbClr val="FF0000"/>
              </a:solidFill>
              <a:latin typeface="Corbel" panose="020B0503020204020204" pitchFamily="34" charset="0"/>
              <a:ea typeface="Osaka" charset="0"/>
              <a:cs typeface="Osaka" charset="0"/>
            </a:endParaRPr>
          </a:p>
          <a:p>
            <a:endParaRPr lang="de-DE" sz="1800" dirty="0">
              <a:latin typeface="Corbel" panose="020B0503020204020204" pitchFamily="34" charset="0"/>
              <a:ea typeface="Osaka" charset="0"/>
              <a:cs typeface="Osaka" charset="0"/>
            </a:endParaRPr>
          </a:p>
          <a:p>
            <a:endParaRPr lang="de-DE" sz="1800" dirty="0">
              <a:latin typeface="Corbel" panose="020B0503020204020204" pitchFamily="34" charset="0"/>
              <a:ea typeface="Osaka" charset="0"/>
              <a:cs typeface="Osaka" charset="0"/>
            </a:endParaRPr>
          </a:p>
          <a:p>
            <a:endParaRPr lang="de-DE" sz="1800" dirty="0">
              <a:latin typeface="Corbel" panose="020B0503020204020204" pitchFamily="34" charset="0"/>
              <a:ea typeface="Osaka" charset="0"/>
              <a:cs typeface="Osaka" charset="0"/>
            </a:endParaRPr>
          </a:p>
          <a:p>
            <a:pPr>
              <a:buFontTx/>
              <a:buNone/>
            </a:pPr>
            <a:endParaRPr lang="de-DE" sz="1800" dirty="0">
              <a:latin typeface="Corbel" panose="020B0503020204020204" pitchFamily="34" charset="0"/>
              <a:ea typeface="Osaka" charset="0"/>
              <a:cs typeface="Osaka" charset="0"/>
            </a:endParaRPr>
          </a:p>
          <a:p>
            <a:endParaRPr lang="de-DE" sz="1800" dirty="0">
              <a:latin typeface="Corbel" panose="020B0503020204020204" pitchFamily="34" charset="0"/>
              <a:ea typeface="Osaka" charset="0"/>
              <a:cs typeface="Osaka" charset="0"/>
            </a:endParaRPr>
          </a:p>
          <a:p>
            <a:endParaRPr lang="de-DE" sz="1800" dirty="0">
              <a:latin typeface="Corbel" panose="020B0503020204020204" pitchFamily="34" charset="0"/>
              <a:ea typeface="Osaka" charset="0"/>
              <a:cs typeface="Osaka" charset="0"/>
            </a:endParaRPr>
          </a:p>
          <a:p>
            <a:r>
              <a:rPr lang="de-DE" sz="1800" dirty="0">
                <a:latin typeface="Corbel" panose="020B0503020204020204" pitchFamily="34" charset="0"/>
                <a:ea typeface="Osaka" charset="0"/>
                <a:cs typeface="Osaka" charset="0"/>
              </a:rPr>
              <a:t>Ein alter Grabstein, dort wächst Gras rechts und links</a:t>
            </a:r>
          </a:p>
          <a:p>
            <a:endParaRPr lang="de-DE" dirty="0">
              <a:latin typeface="Corbel" panose="020B0503020204020204" pitchFamily="34" charset="0"/>
              <a:ea typeface="Osaka" charset="0"/>
              <a:cs typeface="Osaka" charset="0"/>
            </a:endParaRPr>
          </a:p>
        </p:txBody>
      </p:sp>
      <p:pic>
        <p:nvPicPr>
          <p:cNvPr id="119813" name="Picture 9" descr="Bild7"/>
          <p:cNvPicPr>
            <a:picLocks noChangeAspect="1" noChangeArrowheads="1"/>
          </p:cNvPicPr>
          <p:nvPr/>
        </p:nvPicPr>
        <p:blipFill>
          <a:blip r:embed="rId3">
            <a:lum bright="-62000" contrast="86000"/>
            <a:extLst>
              <a:ext uri="{28A0092B-C50C-407E-A947-70E740481C1C}">
                <a14:useLocalDpi xmlns:a14="http://schemas.microsoft.com/office/drawing/2010/main" val="0"/>
              </a:ext>
            </a:extLst>
          </a:blip>
          <a:srcRect/>
          <a:stretch>
            <a:fillRect/>
          </a:stretch>
        </p:blipFill>
        <p:spPr bwMode="auto">
          <a:xfrm>
            <a:off x="5472113" y="2754594"/>
            <a:ext cx="1919287" cy="1371600"/>
          </a:xfrm>
          <a:prstGeom prst="rect">
            <a:avLst/>
          </a:prstGeom>
          <a:noFill/>
          <a:ln w="222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46384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228600"/>
            <a:ext cx="7772400" cy="609600"/>
          </a:xfrm>
        </p:spPr>
        <p:txBody>
          <a:bodyPr/>
          <a:lstStyle/>
          <a:p>
            <a:pPr eaLnBrk="1" hangingPunct="1"/>
            <a:r>
              <a:rPr lang="de-DE" sz="3200" dirty="0">
                <a:latin typeface="Corbel" panose="020B0503020204020204" pitchFamily="34" charset="0"/>
                <a:ea typeface="Osaka" charset="0"/>
                <a:cs typeface="Osaka" charset="0"/>
              </a:rPr>
              <a:t>Bindungs-Paradigma</a:t>
            </a:r>
          </a:p>
        </p:txBody>
      </p:sp>
      <p:pic>
        <p:nvPicPr>
          <p:cNvPr id="111622" name="Picture 6" descr="AAP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056" y="1133946"/>
            <a:ext cx="7010400" cy="495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Table 8"/>
          <p:cNvGraphicFramePr>
            <a:graphicFrameLocks noGrp="1"/>
          </p:cNvGraphicFramePr>
          <p:nvPr/>
        </p:nvGraphicFramePr>
        <p:xfrm>
          <a:off x="0" y="6387305"/>
          <a:ext cx="9144000" cy="518160"/>
        </p:xfrm>
        <a:graphic>
          <a:graphicData uri="http://schemas.openxmlformats.org/drawingml/2006/table">
            <a:tbl>
              <a:tblPr firstRow="1" bandRow="1">
                <a:tableStyleId>{5C22544A-7EE6-4342-B048-85BDC9FD1C3A}</a:tableStyleId>
              </a:tblPr>
              <a:tblGrid>
                <a:gridCol w="8964488">
                  <a:extLst>
                    <a:ext uri="{9D8B030D-6E8A-4147-A177-3AD203B41FA5}">
                      <a16:colId xmlns:a16="http://schemas.microsoft.com/office/drawing/2014/main" val="20000"/>
                    </a:ext>
                  </a:extLst>
                </a:gridCol>
                <a:gridCol w="179512">
                  <a:extLst>
                    <a:ext uri="{9D8B030D-6E8A-4147-A177-3AD203B41FA5}">
                      <a16:colId xmlns:a16="http://schemas.microsoft.com/office/drawing/2014/main" val="20001"/>
                    </a:ext>
                  </a:extLst>
                </a:gridCol>
              </a:tblGrid>
              <a:tr h="228600">
                <a:tc>
                  <a:txBody>
                    <a:bodyPr/>
                    <a:lstStyle/>
                    <a:p>
                      <a:r>
                        <a:rPr lang="de-DE" sz="1400" b="0" i="0" kern="1200" dirty="0">
                          <a:solidFill>
                            <a:srgbClr val="000000"/>
                          </a:solidFill>
                          <a:effectLst/>
                          <a:latin typeface="Corbel" panose="020B0503020204020204" pitchFamily="34" charset="0"/>
                          <a:ea typeface="+mn-ea"/>
                          <a:cs typeface="+mn-cs"/>
                        </a:rPr>
                        <a:t>Buchheim A</a:t>
                      </a:r>
                      <a:r>
                        <a:rPr lang="de-DE" sz="1400" b="0" i="0" kern="1200" baseline="0" dirty="0">
                          <a:solidFill>
                            <a:srgbClr val="000000"/>
                          </a:solidFill>
                          <a:effectLst/>
                          <a:latin typeface="Corbel" panose="020B0503020204020204" pitchFamily="34" charset="0"/>
                          <a:ea typeface="+mn-ea"/>
                          <a:cs typeface="+mn-cs"/>
                        </a:rPr>
                        <a:t> et al. </a:t>
                      </a:r>
                      <a:r>
                        <a:rPr lang="de-DE" sz="1400" b="0" i="0" kern="1200" dirty="0">
                          <a:solidFill>
                            <a:srgbClr val="000000"/>
                          </a:solidFill>
                          <a:effectLst/>
                          <a:latin typeface="Corbel" panose="020B0503020204020204" pitchFamily="34" charset="0"/>
                          <a:ea typeface="+mn-ea"/>
                          <a:cs typeface="+mn-cs"/>
                        </a:rPr>
                        <a:t> (2012) </a:t>
                      </a:r>
                      <a:r>
                        <a:rPr lang="de-DE" sz="1400" b="0" i="1" dirty="0" err="1">
                          <a:solidFill>
                            <a:srgbClr val="000000"/>
                          </a:solidFill>
                          <a:ea typeface="ＭＳ Ｐゴシック" charset="0"/>
                          <a:cs typeface="ＭＳ Ｐゴシック" charset="0"/>
                        </a:rPr>
                        <a:t>PLoS</a:t>
                      </a:r>
                      <a:r>
                        <a:rPr lang="de-DE" sz="1400" b="0" i="1" dirty="0">
                          <a:solidFill>
                            <a:srgbClr val="000000"/>
                          </a:solidFill>
                          <a:ea typeface="ＭＳ Ｐゴシック" charset="0"/>
                          <a:cs typeface="ＭＳ Ｐゴシック" charset="0"/>
                        </a:rPr>
                        <a:t> ONE 7(3): e33745</a:t>
                      </a:r>
                      <a:r>
                        <a:rPr lang="en-US" sz="1400" b="0" dirty="0">
                          <a:solidFill>
                            <a:srgbClr val="000000"/>
                          </a:solidFill>
                        </a:rPr>
                        <a:t> </a:t>
                      </a:r>
                      <a:endParaRPr lang="de-DE" sz="1100" b="0" i="0" kern="1200" dirty="0">
                        <a:solidFill>
                          <a:srgbClr val="000000"/>
                        </a:solidFill>
                        <a:effectLst/>
                        <a:latin typeface="Corbel" panose="020B0503020204020204" pitchFamily="34" charset="0"/>
                        <a:ea typeface="+mn-ea"/>
                        <a:cs typeface="+mn-cs"/>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b="0" i="0" dirty="0">
                        <a:solidFill>
                          <a:schemeClr val="tx1"/>
                        </a:solidFill>
                        <a:latin typeface="Corbel" panose="020B050302020402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28600">
                <a:tc>
                  <a:txBody>
                    <a:bodyPr/>
                    <a:lstStyle/>
                    <a:p>
                      <a:endParaRPr lang="en-US" sz="1100" b="0" i="0" dirty="0">
                        <a:solidFill>
                          <a:srgbClr val="000000"/>
                        </a:solidFill>
                        <a:latin typeface="Corbel" panose="020B0503020204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b="0" i="0" dirty="0">
                        <a:solidFill>
                          <a:schemeClr val="tx1"/>
                        </a:solidFill>
                        <a:latin typeface="Corbel" panose="020B050302020402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 name="Foliennummernplatzhalter 1"/>
          <p:cNvSpPr>
            <a:spLocks noGrp="1"/>
          </p:cNvSpPr>
          <p:nvPr>
            <p:ph type="sldNum" sz="quarter" idx="12"/>
          </p:nvPr>
        </p:nvSpPr>
        <p:spPr/>
        <p:txBody>
          <a:bodyPr/>
          <a:lstStyle/>
          <a:p>
            <a:fld id="{0402EDEF-5EA8-124F-8EB4-6D4F23F4AACB}" type="slidenum">
              <a:rPr lang="de-DE" smtClean="0"/>
              <a:pPr/>
              <a:t>82</a:t>
            </a:fld>
            <a:endParaRPr lang="de-DE"/>
          </a:p>
        </p:txBody>
      </p:sp>
      <p:pic>
        <p:nvPicPr>
          <p:cNvPr id="4" name="Bild 3"/>
          <p:cNvPicPr>
            <a:picLocks noChangeAspect="1"/>
          </p:cNvPicPr>
          <p:nvPr/>
        </p:nvPicPr>
        <p:blipFill>
          <a:blip r:embed="rId4"/>
          <a:stretch>
            <a:fillRect/>
          </a:stretch>
        </p:blipFill>
        <p:spPr>
          <a:xfrm>
            <a:off x="41300" y="1113780"/>
            <a:ext cx="2536169" cy="2819276"/>
          </a:xfrm>
          <a:prstGeom prst="rect">
            <a:avLst/>
          </a:prstGeom>
        </p:spPr>
      </p:pic>
    </p:spTree>
    <p:extLst>
      <p:ext uri="{BB962C8B-B14F-4D97-AF65-F5344CB8AC3E}">
        <p14:creationId xmlns:p14="http://schemas.microsoft.com/office/powerpoint/2010/main" val="129193275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3"/>
          <p:cNvSpPr>
            <a:spLocks noGrp="1"/>
          </p:cNvSpPr>
          <p:nvPr>
            <p:ph type="title"/>
          </p:nvPr>
        </p:nvSpPr>
        <p:spPr>
          <a:xfrm>
            <a:off x="0" y="144463"/>
            <a:ext cx="9144000" cy="620712"/>
          </a:xfrm>
        </p:spPr>
        <p:txBody>
          <a:bodyPr/>
          <a:lstStyle/>
          <a:p>
            <a:r>
              <a:rPr lang="de-DE" sz="3200" dirty="0">
                <a:latin typeface="Corbel" panose="020B0503020204020204" pitchFamily="34" charset="0"/>
                <a:ea typeface="Osaka" charset="0"/>
                <a:cs typeface="Osaka" charset="0"/>
              </a:rPr>
              <a:t>Veränderung der Symptomatologie und Struktur</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8550"/>
            <a:ext cx="4191000" cy="277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hteck 6"/>
          <p:cNvSpPr>
            <a:spLocks noChangeArrowheads="1"/>
          </p:cNvSpPr>
          <p:nvPr/>
        </p:nvSpPr>
        <p:spPr bwMode="auto">
          <a:xfrm>
            <a:off x="1905000" y="1195388"/>
            <a:ext cx="22098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spcBef>
                <a:spcPct val="20000"/>
              </a:spcBef>
              <a:buFontTx/>
              <a:buChar char="•"/>
            </a:pPr>
            <a:r>
              <a:rPr lang="de-DE" sz="1100" dirty="0">
                <a:latin typeface="Corbel" panose="020B0503020204020204" pitchFamily="34" charset="0"/>
              </a:rPr>
              <a:t>Time X GSI, p=.001, </a:t>
            </a:r>
            <a:r>
              <a:rPr lang="de-DE" sz="1100" dirty="0" err="1">
                <a:latin typeface="Corbel" panose="020B0503020204020204" pitchFamily="34" charset="0"/>
              </a:rPr>
              <a:t>df</a:t>
            </a:r>
            <a:r>
              <a:rPr lang="de-DE" sz="1100" dirty="0">
                <a:latin typeface="Corbel" panose="020B0503020204020204" pitchFamily="34" charset="0"/>
              </a:rPr>
              <a:t>=1, F=23,8 </a:t>
            </a:r>
          </a:p>
          <a:p>
            <a:pPr marL="342900" indent="-342900">
              <a:spcBef>
                <a:spcPct val="20000"/>
              </a:spcBef>
              <a:buFontTx/>
              <a:buChar char="•"/>
            </a:pPr>
            <a:r>
              <a:rPr lang="de-DE" sz="1100" dirty="0">
                <a:latin typeface="Corbel" panose="020B0503020204020204" pitchFamily="34" charset="0"/>
              </a:rPr>
              <a:t>d=1.32</a:t>
            </a:r>
            <a:endParaRPr lang="de-DE" sz="1200" dirty="0">
              <a:latin typeface="Corbel" panose="020B0503020204020204" pitchFamily="34" charset="0"/>
            </a:endParaRPr>
          </a:p>
        </p:txBody>
      </p:sp>
      <p:pic>
        <p:nvPicPr>
          <p:cNvPr id="12595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267200" y="1066800"/>
            <a:ext cx="4267200" cy="2771775"/>
          </a:xfrm>
        </p:spPr>
      </p:pic>
      <p:sp>
        <p:nvSpPr>
          <p:cNvPr id="9" name="Rechteck 8"/>
          <p:cNvSpPr/>
          <p:nvPr/>
        </p:nvSpPr>
        <p:spPr>
          <a:xfrm>
            <a:off x="6172200" y="1103313"/>
            <a:ext cx="2286000" cy="649287"/>
          </a:xfrm>
          <a:prstGeom prst="rect">
            <a:avLst/>
          </a:prstGeom>
        </p:spPr>
        <p:txBody>
          <a:bodyPr>
            <a:spAutoFit/>
          </a:bodyPr>
          <a:lstStyle/>
          <a:p>
            <a:pPr marL="342900" indent="-342900">
              <a:spcBef>
                <a:spcPct val="20000"/>
              </a:spcBef>
              <a:buFont typeface="Arial" pitchFamily="34" charset="0"/>
              <a:buChar char="•"/>
              <a:defRPr/>
            </a:pPr>
            <a:r>
              <a:rPr lang="de-DE" sz="1200" kern="0" dirty="0">
                <a:latin typeface="Corbel" panose="020B0503020204020204" pitchFamily="34" charset="0"/>
                <a:ea typeface="+mn-ea"/>
                <a:cs typeface="+mn-cs"/>
              </a:rPr>
              <a:t>T</a:t>
            </a:r>
            <a:r>
              <a:rPr lang="de-DE" sz="1100" kern="0" dirty="0">
                <a:latin typeface="Corbel" panose="020B0503020204020204" pitchFamily="34" charset="0"/>
                <a:ea typeface="+mn-ea"/>
                <a:cs typeface="+mn-cs"/>
              </a:rPr>
              <a:t>ime X BDI, p=.001, df=1, F=26,7 </a:t>
            </a:r>
          </a:p>
          <a:p>
            <a:pPr marL="342900" indent="-342900">
              <a:spcBef>
                <a:spcPct val="20000"/>
              </a:spcBef>
              <a:buFont typeface="Arial" pitchFamily="34" charset="0"/>
              <a:buChar char="•"/>
              <a:defRPr/>
            </a:pPr>
            <a:r>
              <a:rPr lang="de-DE" sz="1100" kern="0" dirty="0">
                <a:latin typeface="Corbel" panose="020B0503020204020204" pitchFamily="34" charset="0"/>
                <a:ea typeface="+mn-ea"/>
                <a:cs typeface="+mn-cs"/>
              </a:rPr>
              <a:t>d=1.74</a:t>
            </a:r>
          </a:p>
        </p:txBody>
      </p:sp>
      <p:pic>
        <p:nvPicPr>
          <p:cNvPr id="125959" name="Picture 6"/>
          <p:cNvPicPr>
            <a:picLocks noChangeAspect="1" noChangeArrowheads="1"/>
          </p:cNvPicPr>
          <p:nvPr/>
        </p:nvPicPr>
        <p:blipFill>
          <a:blip r:embed="rId5">
            <a:lum bright="-100000" contrast="92000"/>
            <a:grayscl/>
            <a:extLst>
              <a:ext uri="{28A0092B-C50C-407E-A947-70E740481C1C}">
                <a14:useLocalDpi xmlns:a14="http://schemas.microsoft.com/office/drawing/2010/main" val="0"/>
              </a:ext>
            </a:extLst>
          </a:blip>
          <a:srcRect/>
          <a:stretch>
            <a:fillRect/>
          </a:stretch>
        </p:blipFill>
        <p:spPr bwMode="auto">
          <a:xfrm>
            <a:off x="152400" y="3500438"/>
            <a:ext cx="3352800" cy="328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60" name="Rechteck 10"/>
          <p:cNvSpPr>
            <a:spLocks noChangeArrowheads="1"/>
          </p:cNvSpPr>
          <p:nvPr/>
        </p:nvSpPr>
        <p:spPr bwMode="auto">
          <a:xfrm>
            <a:off x="838200" y="6550025"/>
            <a:ext cx="21162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de-DE" sz="1200" dirty="0">
                <a:latin typeface="Corbel" panose="020B0503020204020204" pitchFamily="34" charset="0"/>
              </a:rPr>
              <a:t>T1</a:t>
            </a:r>
            <a:r>
              <a:rPr lang="de-DE" sz="1200" dirty="0">
                <a:latin typeface="Corbel" panose="020B0503020204020204" pitchFamily="34" charset="0"/>
                <a:sym typeface="Wingdings" charset="0"/>
              </a:rPr>
              <a:t>T2: p&lt;.001; T2T3: p&lt;.01</a:t>
            </a:r>
            <a:endParaRPr lang="de-DE" sz="1200" dirty="0">
              <a:latin typeface="Corbel" panose="020B0503020204020204" pitchFamily="34" charset="0"/>
            </a:endParaRPr>
          </a:p>
        </p:txBody>
      </p:sp>
      <p:sp>
        <p:nvSpPr>
          <p:cNvPr id="125961" name="Textfeld 12"/>
          <p:cNvSpPr txBox="1">
            <a:spLocks noChangeArrowheads="1"/>
          </p:cNvSpPr>
          <p:nvPr/>
        </p:nvSpPr>
        <p:spPr bwMode="auto">
          <a:xfrm>
            <a:off x="4267200" y="6172200"/>
            <a:ext cx="50292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100" dirty="0" err="1">
                <a:latin typeface="Corbel" panose="020B0503020204020204" pitchFamily="34" charset="0"/>
                <a:ea typeface="Osaka" charset="0"/>
                <a:cs typeface="Osaka" charset="0"/>
              </a:rPr>
              <a:t>Taubner</a:t>
            </a:r>
            <a:r>
              <a:rPr lang="de-DE" sz="1100" dirty="0">
                <a:latin typeface="Corbel" panose="020B0503020204020204" pitchFamily="34" charset="0"/>
                <a:ea typeface="Osaka" charset="0"/>
                <a:cs typeface="Osaka" charset="0"/>
              </a:rPr>
              <a:t> S, Kessler H, Buchheim A, Kächele H, Staun L (2011).</a:t>
            </a:r>
          </a:p>
          <a:p>
            <a:pPr eaLnBrk="1" hangingPunct="1"/>
            <a:r>
              <a:rPr lang="de-DE" sz="1100" dirty="0" err="1">
                <a:latin typeface="Corbel" panose="020B0503020204020204" pitchFamily="34" charset="0"/>
                <a:ea typeface="Osaka" charset="0"/>
                <a:cs typeface="Osaka" charset="0"/>
              </a:rPr>
              <a:t>Psychiatry</a:t>
            </a:r>
            <a:r>
              <a:rPr lang="de-DE" sz="1100" dirty="0">
                <a:latin typeface="Corbel" panose="020B0503020204020204" pitchFamily="34" charset="0"/>
                <a:ea typeface="Osaka" charset="0"/>
                <a:cs typeface="Osaka" charset="0"/>
              </a:rPr>
              <a:t> 74 (1): 51-59</a:t>
            </a:r>
            <a:endParaRPr lang="en-US" sz="1100" dirty="0">
              <a:latin typeface="Corbel" panose="020B0503020204020204" pitchFamily="34" charset="0"/>
              <a:ea typeface="Osaka" charset="0"/>
              <a:cs typeface="Osaka" charset="0"/>
            </a:endParaRPr>
          </a:p>
        </p:txBody>
      </p:sp>
      <p:sp>
        <p:nvSpPr>
          <p:cNvPr id="125962" name="Textfeld 11"/>
          <p:cNvSpPr txBox="1">
            <a:spLocks noChangeArrowheads="1"/>
          </p:cNvSpPr>
          <p:nvPr/>
        </p:nvSpPr>
        <p:spPr bwMode="auto">
          <a:xfrm>
            <a:off x="3810000" y="4038600"/>
            <a:ext cx="5334000" cy="122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baseline="-25000" dirty="0">
                <a:latin typeface="Corbel" panose="020B0503020204020204" pitchFamily="34" charset="0"/>
                <a:ea typeface="Osaka" charset="0"/>
                <a:cs typeface="Osaka" charset="0"/>
              </a:rPr>
              <a:t>Signifikante Verbesserung</a:t>
            </a:r>
            <a:r>
              <a:rPr lang="de-DE" sz="2000" dirty="0">
                <a:latin typeface="Corbel" panose="020B0503020204020204" pitchFamily="34" charset="0"/>
                <a:ea typeface="Osaka" charset="0"/>
                <a:cs typeface="Osaka" charset="0"/>
              </a:rPr>
              <a:t> </a:t>
            </a:r>
            <a:r>
              <a:rPr lang="de-DE" sz="2000" baseline="-25000" dirty="0">
                <a:latin typeface="Corbel" panose="020B0503020204020204" pitchFamily="34" charset="0"/>
                <a:ea typeface="Osaka" charset="0"/>
                <a:cs typeface="Osaka" charset="0"/>
              </a:rPr>
              <a:t>im GSI und BDI</a:t>
            </a:r>
          </a:p>
          <a:p>
            <a:pPr eaLnBrk="1" hangingPunct="1"/>
            <a:endParaRPr lang="de-DE" sz="2000" baseline="-25000" dirty="0">
              <a:latin typeface="Corbel" panose="020B0503020204020204" pitchFamily="34" charset="0"/>
              <a:ea typeface="Osaka" charset="0"/>
              <a:cs typeface="Osaka" charset="0"/>
            </a:endParaRPr>
          </a:p>
          <a:p>
            <a:pPr eaLnBrk="1" hangingPunct="1"/>
            <a:r>
              <a:rPr lang="de-DE" sz="2000" baseline="-25000" dirty="0">
                <a:latin typeface="Corbel" panose="020B0503020204020204" pitchFamily="34" charset="0"/>
                <a:ea typeface="Osaka" charset="0"/>
                <a:cs typeface="Osaka" charset="0"/>
              </a:rPr>
              <a:t>Signifikante Verbesserung in der Heidelberger Umstrukturierungs-skala (Rudolf et al. 2000) in den Bereichen</a:t>
            </a:r>
          </a:p>
          <a:p>
            <a:pPr eaLnBrk="1" hangingPunct="1"/>
            <a:r>
              <a:rPr lang="de-DE" sz="2000" baseline="-25000" dirty="0">
                <a:latin typeface="Corbel" panose="020B0503020204020204" pitchFamily="34" charset="0"/>
                <a:ea typeface="Osaka" charset="0"/>
                <a:cs typeface="Osaka" charset="0"/>
              </a:rPr>
              <a:t>„Problemverstehen</a:t>
            </a:r>
            <a:r>
              <a:rPr lang="ja-JP" altLang="de-DE" sz="2000" baseline="-25000">
                <a:latin typeface="Corbel" panose="020B0503020204020204" pitchFamily="34" charset="0"/>
                <a:ea typeface="Osaka" charset="0"/>
                <a:cs typeface="Osaka" charset="0"/>
              </a:rPr>
              <a:t>“</a:t>
            </a:r>
            <a:r>
              <a:rPr lang="de-DE" altLang="ja-JP" sz="2000" baseline="-25000" dirty="0">
                <a:latin typeface="Corbel" panose="020B0503020204020204" pitchFamily="34" charset="0"/>
                <a:ea typeface="Osaka" charset="0"/>
                <a:cs typeface="Osaka" charset="0"/>
              </a:rPr>
              <a:t>, Arbeitsbeziehung, Handeln, Bewältigung</a:t>
            </a:r>
            <a:endParaRPr lang="de-DE" sz="2000" baseline="-25000" dirty="0">
              <a:latin typeface="Corbel" panose="020B0503020204020204" pitchFamily="34" charset="0"/>
              <a:ea typeface="Osaka" charset="0"/>
              <a:cs typeface="Osaka" charset="0"/>
            </a:endParaRPr>
          </a:p>
        </p:txBody>
      </p:sp>
    </p:spTree>
    <p:extLst>
      <p:ext uri="{BB962C8B-B14F-4D97-AF65-F5344CB8AC3E}">
        <p14:creationId xmlns:p14="http://schemas.microsoft.com/office/powerpoint/2010/main" val="4025051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el 1"/>
          <p:cNvSpPr>
            <a:spLocks noGrp="1"/>
          </p:cNvSpPr>
          <p:nvPr>
            <p:ph type="title"/>
          </p:nvPr>
        </p:nvSpPr>
        <p:spPr>
          <a:xfrm>
            <a:off x="685800" y="304800"/>
            <a:ext cx="7772400" cy="914400"/>
          </a:xfrm>
        </p:spPr>
        <p:txBody>
          <a:bodyPr/>
          <a:lstStyle/>
          <a:p>
            <a:r>
              <a:rPr lang="de-DE" dirty="0">
                <a:latin typeface="Corbel" panose="020B0503020204020204" pitchFamily="34" charset="0"/>
                <a:ea typeface="Osaka" charset="0"/>
                <a:cs typeface="Osaka" charset="0"/>
              </a:rPr>
              <a:t>Trauer und Verlust</a:t>
            </a:r>
          </a:p>
        </p:txBody>
      </p:sp>
      <p:sp>
        <p:nvSpPr>
          <p:cNvPr id="130051" name="Inhaltsplatzhalter 2"/>
          <p:cNvSpPr>
            <a:spLocks noGrp="1"/>
          </p:cNvSpPr>
          <p:nvPr>
            <p:ph idx="1"/>
          </p:nvPr>
        </p:nvSpPr>
        <p:spPr>
          <a:xfrm>
            <a:off x="685800" y="1447800"/>
            <a:ext cx="8001000" cy="5410200"/>
          </a:xfrm>
        </p:spPr>
        <p:txBody>
          <a:bodyPr/>
          <a:lstStyle/>
          <a:p>
            <a:r>
              <a:rPr lang="de-DE" sz="2400" dirty="0">
                <a:latin typeface="Corbel" panose="020B0503020204020204" pitchFamily="34" charset="0"/>
                <a:ea typeface="Osaka" charset="0"/>
                <a:cs typeface="Osaka" charset="0"/>
              </a:rPr>
              <a:t>Die Hälfte der bindungsdesorganisierten Patienten mit der Klassifikation „Unverarbeitetes Trauma</a:t>
            </a:r>
            <a:r>
              <a:rPr lang="ja-JP" altLang="de-DE" sz="2400">
                <a:latin typeface="Corbel" panose="020B0503020204020204" pitchFamily="34" charset="0"/>
                <a:ea typeface="Osaka" charset="0"/>
                <a:cs typeface="Osaka" charset="0"/>
              </a:rPr>
              <a:t>“</a:t>
            </a:r>
            <a:r>
              <a:rPr lang="de-DE" altLang="ja-JP" sz="2400" dirty="0">
                <a:latin typeface="Corbel" panose="020B0503020204020204" pitchFamily="34" charset="0"/>
                <a:ea typeface="Osaka" charset="0"/>
                <a:cs typeface="Osaka" charset="0"/>
              </a:rPr>
              <a:t> zeigten eine Bindungsdesorganisation in ihren Narrativen zu dem Bild „</a:t>
            </a:r>
            <a:r>
              <a:rPr lang="de-DE" altLang="ja-JP" sz="2400" b="1" dirty="0">
                <a:latin typeface="Corbel" panose="020B0503020204020204" pitchFamily="34" charset="0"/>
                <a:ea typeface="Osaka" charset="0"/>
                <a:cs typeface="Osaka" charset="0"/>
              </a:rPr>
              <a:t>Friedhof</a:t>
            </a:r>
            <a:r>
              <a:rPr lang="ja-JP" altLang="de-DE" sz="2400">
                <a:latin typeface="Corbel" panose="020B0503020204020204" pitchFamily="34" charset="0"/>
                <a:ea typeface="Osaka" charset="0"/>
                <a:cs typeface="Osaka" charset="0"/>
              </a:rPr>
              <a:t>“</a:t>
            </a:r>
            <a:r>
              <a:rPr lang="de-DE" altLang="ja-JP" sz="2400" dirty="0">
                <a:latin typeface="Corbel" panose="020B0503020204020204" pitchFamily="34" charset="0"/>
                <a:ea typeface="Osaka" charset="0"/>
                <a:cs typeface="Osaka" charset="0"/>
              </a:rPr>
              <a:t>, das eine </a:t>
            </a:r>
            <a:r>
              <a:rPr lang="de-DE" altLang="ja-JP" sz="2400" b="1" dirty="0">
                <a:latin typeface="Corbel" panose="020B0503020204020204" pitchFamily="34" charset="0"/>
                <a:ea typeface="Osaka" charset="0"/>
                <a:cs typeface="Osaka" charset="0"/>
              </a:rPr>
              <a:t>potentielle Verlusterfahrung </a:t>
            </a:r>
            <a:r>
              <a:rPr lang="de-DE" altLang="ja-JP" sz="2400" dirty="0">
                <a:latin typeface="Corbel" panose="020B0503020204020204" pitchFamily="34" charset="0"/>
                <a:ea typeface="Osaka" charset="0"/>
                <a:cs typeface="Osaka" charset="0"/>
              </a:rPr>
              <a:t>suggeriert</a:t>
            </a:r>
          </a:p>
          <a:p>
            <a:endParaRPr lang="de-DE" sz="2400" dirty="0">
              <a:latin typeface="Corbel" panose="020B0503020204020204" pitchFamily="34" charset="0"/>
              <a:ea typeface="Osaka" charset="0"/>
              <a:cs typeface="Osaka" charset="0"/>
            </a:endParaRPr>
          </a:p>
          <a:p>
            <a:r>
              <a:rPr lang="de-DE" sz="2400" dirty="0">
                <a:latin typeface="Corbel" panose="020B0503020204020204" pitchFamily="34" charset="0"/>
                <a:ea typeface="Osaka" charset="0"/>
                <a:cs typeface="Osaka" charset="0"/>
              </a:rPr>
              <a:t>Weiterhin konnten wir anhand des Adult Attachment Interviews und der </a:t>
            </a:r>
            <a:r>
              <a:rPr lang="de-DE" sz="2400" dirty="0" err="1">
                <a:latin typeface="Corbel" panose="020B0503020204020204" pitchFamily="34" charset="0"/>
                <a:ea typeface="Osaka" charset="0"/>
                <a:cs typeface="Osaka" charset="0"/>
              </a:rPr>
              <a:t>Reflective</a:t>
            </a:r>
            <a:r>
              <a:rPr lang="de-DE" sz="2400" dirty="0">
                <a:latin typeface="Corbel" panose="020B0503020204020204" pitchFamily="34" charset="0"/>
                <a:ea typeface="Osaka" charset="0"/>
                <a:cs typeface="Osaka" charset="0"/>
              </a:rPr>
              <a:t> </a:t>
            </a:r>
            <a:r>
              <a:rPr lang="de-DE" sz="2400" dirty="0" err="1">
                <a:latin typeface="Corbel" panose="020B0503020204020204" pitchFamily="34" charset="0"/>
                <a:ea typeface="Osaka" charset="0"/>
                <a:cs typeface="Osaka" charset="0"/>
              </a:rPr>
              <a:t>Functioning</a:t>
            </a:r>
            <a:r>
              <a:rPr lang="de-DE" sz="2400" dirty="0">
                <a:latin typeface="Corbel" panose="020B0503020204020204" pitchFamily="34" charset="0"/>
                <a:ea typeface="Osaka" charset="0"/>
                <a:cs typeface="Osaka" charset="0"/>
              </a:rPr>
              <a:t> (</a:t>
            </a:r>
            <a:r>
              <a:rPr lang="de-DE" sz="2400" dirty="0" err="1">
                <a:latin typeface="Corbel" panose="020B0503020204020204" pitchFamily="34" charset="0"/>
                <a:ea typeface="Osaka" charset="0"/>
                <a:cs typeface="Osaka" charset="0"/>
              </a:rPr>
              <a:t>Mentalisierungsfähigkeit</a:t>
            </a:r>
            <a:r>
              <a:rPr lang="de-DE" sz="2400" dirty="0">
                <a:latin typeface="Corbel" panose="020B0503020204020204" pitchFamily="34" charset="0"/>
                <a:ea typeface="Osaka" charset="0"/>
                <a:cs typeface="Osaka" charset="0"/>
              </a:rPr>
              <a:t>) zeigen, dass die </a:t>
            </a:r>
            <a:r>
              <a:rPr lang="de-DE" sz="2400" b="1" dirty="0">
                <a:latin typeface="Corbel" panose="020B0503020204020204" pitchFamily="34" charset="0"/>
                <a:ea typeface="Osaka" charset="0"/>
                <a:cs typeface="Osaka" charset="0"/>
              </a:rPr>
              <a:t>reflexiven Fähigkeiten der </a:t>
            </a:r>
            <a:r>
              <a:rPr lang="de-DE" sz="2400" b="1" dirty="0" err="1">
                <a:latin typeface="Corbel" panose="020B0503020204020204" pitchFamily="34" charset="0"/>
                <a:ea typeface="Osaka" charset="0"/>
                <a:cs typeface="Osaka" charset="0"/>
              </a:rPr>
              <a:t>Patient:innen</a:t>
            </a:r>
            <a:r>
              <a:rPr lang="de-DE" sz="2400" b="1" dirty="0">
                <a:latin typeface="Corbel" panose="020B0503020204020204" pitchFamily="34" charset="0"/>
                <a:ea typeface="Osaka" charset="0"/>
                <a:cs typeface="Osaka" charset="0"/>
              </a:rPr>
              <a:t> in Bezug auf Verlusterfahrungen deutlich niedriger waren </a:t>
            </a:r>
            <a:r>
              <a:rPr lang="de-DE" sz="2400" dirty="0">
                <a:latin typeface="Corbel" panose="020B0503020204020204" pitchFamily="34" charset="0"/>
                <a:ea typeface="Osaka" charset="0"/>
                <a:cs typeface="Osaka" charset="0"/>
              </a:rPr>
              <a:t>als die generellen reflexiven Fähigkeiten (vgl. Staun et al. 2011). </a:t>
            </a:r>
          </a:p>
          <a:p>
            <a:endParaRPr lang="de-DE" dirty="0">
              <a:latin typeface="Corbel" panose="020B0503020204020204" pitchFamily="34" charset="0"/>
              <a:ea typeface="Osaka" charset="0"/>
              <a:cs typeface="Osaka" charset="0"/>
            </a:endParaRPr>
          </a:p>
        </p:txBody>
      </p:sp>
    </p:spTree>
    <p:extLst>
      <p:ext uri="{BB962C8B-B14F-4D97-AF65-F5344CB8AC3E}">
        <p14:creationId xmlns:p14="http://schemas.microsoft.com/office/powerpoint/2010/main" val="40340595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el 1"/>
          <p:cNvSpPr>
            <a:spLocks noGrp="1"/>
          </p:cNvSpPr>
          <p:nvPr>
            <p:ph type="title"/>
          </p:nvPr>
        </p:nvSpPr>
        <p:spPr>
          <a:xfrm>
            <a:off x="323850" y="609600"/>
            <a:ext cx="8496300" cy="1307232"/>
          </a:xfrm>
        </p:spPr>
        <p:txBody>
          <a:bodyPr/>
          <a:lstStyle/>
          <a:p>
            <a:r>
              <a:rPr lang="de-DE" sz="2400" dirty="0">
                <a:latin typeface="Corbel"/>
                <a:ea typeface="Osaka" charset="0"/>
                <a:cs typeface="Corbel"/>
              </a:rPr>
              <a:t>Veränderung von Bindungsrepräsentationen </a:t>
            </a:r>
            <a:br>
              <a:rPr lang="de-DE" sz="2400" dirty="0">
                <a:latin typeface="Corbel"/>
                <a:ea typeface="Osaka" charset="0"/>
                <a:cs typeface="Corbel"/>
              </a:rPr>
            </a:br>
            <a:r>
              <a:rPr lang="de-DE" sz="2400" dirty="0">
                <a:latin typeface="Corbel"/>
                <a:ea typeface="Osaka" charset="0"/>
                <a:cs typeface="Corbel"/>
              </a:rPr>
              <a:t>(im AAI und AAP) </a:t>
            </a:r>
            <a:br>
              <a:rPr lang="de-DE" sz="2400" dirty="0">
                <a:latin typeface="Corbel"/>
                <a:ea typeface="Osaka" charset="0"/>
                <a:cs typeface="Corbel"/>
              </a:rPr>
            </a:br>
            <a:r>
              <a:rPr lang="de-DE" sz="2400" dirty="0">
                <a:latin typeface="Corbel"/>
                <a:ea typeface="Osaka" charset="0"/>
                <a:cs typeface="Corbel"/>
              </a:rPr>
              <a:t>nach 1 Jahr psychoanalytischer Behandlung</a:t>
            </a:r>
          </a:p>
        </p:txBody>
      </p:sp>
      <p:sp>
        <p:nvSpPr>
          <p:cNvPr id="45058" name="Inhaltsplatzhalter 2"/>
          <p:cNvSpPr>
            <a:spLocks noGrp="1"/>
          </p:cNvSpPr>
          <p:nvPr>
            <p:ph idx="1"/>
          </p:nvPr>
        </p:nvSpPr>
        <p:spPr>
          <a:xfrm>
            <a:off x="685800" y="1981200"/>
            <a:ext cx="7772400" cy="2168525"/>
          </a:xfrm>
        </p:spPr>
        <p:txBody>
          <a:bodyPr/>
          <a:lstStyle/>
          <a:p>
            <a:r>
              <a:rPr lang="de-DE" sz="2000" dirty="0">
                <a:latin typeface="Corbel"/>
                <a:ea typeface="Osaka" charset="0"/>
                <a:cs typeface="Corbel"/>
              </a:rPr>
              <a:t>Konvergente Validität AAI und AAP: </a:t>
            </a:r>
          </a:p>
          <a:p>
            <a:r>
              <a:rPr lang="de-DE" sz="2000" dirty="0">
                <a:latin typeface="Corbel"/>
                <a:ea typeface="Osaka" charset="0"/>
                <a:cs typeface="Corbel"/>
              </a:rPr>
              <a:t>N = 34, </a:t>
            </a:r>
            <a:r>
              <a:rPr lang="en-US" sz="2000" dirty="0">
                <a:latin typeface="Corbel"/>
                <a:ea typeface="Osaka" charset="0"/>
                <a:cs typeface="Corbel"/>
              </a:rPr>
              <a:t>kappa = 0.818 (ASE=0.085), p&lt;.001, simple agreement 88%. </a:t>
            </a:r>
            <a:r>
              <a:rPr lang="de-DE" sz="2000" dirty="0">
                <a:latin typeface="Corbel"/>
                <a:ea typeface="Osaka" charset="0"/>
                <a:cs typeface="Corbel"/>
              </a:rPr>
              <a:t> </a:t>
            </a:r>
          </a:p>
        </p:txBody>
      </p:sp>
      <p:sp>
        <p:nvSpPr>
          <p:cNvPr id="45059" name="Textfeld 3"/>
          <p:cNvSpPr txBox="1">
            <a:spLocks noChangeArrowheads="1"/>
          </p:cNvSpPr>
          <p:nvPr/>
        </p:nvSpPr>
        <p:spPr bwMode="auto">
          <a:xfrm>
            <a:off x="4254151" y="6371843"/>
            <a:ext cx="4485395" cy="297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Osaka" charset="0"/>
                <a:cs typeface="Osaka" charset="0"/>
              </a:defRPr>
            </a:lvl1pPr>
            <a:lvl2pPr marL="742950" indent="-285750" eaLnBrk="0" hangingPunct="0">
              <a:defRPr sz="2400" baseline="-25000">
                <a:solidFill>
                  <a:schemeClr val="tx1"/>
                </a:solidFill>
                <a:latin typeface="Arial" charset="0"/>
                <a:ea typeface="Osaka" charset="0"/>
                <a:cs typeface="Osaka" charset="0"/>
              </a:defRPr>
            </a:lvl2pPr>
            <a:lvl3pPr marL="1143000" indent="-228600" eaLnBrk="0" hangingPunct="0">
              <a:defRPr sz="2400" baseline="-25000">
                <a:solidFill>
                  <a:schemeClr val="tx1"/>
                </a:solidFill>
                <a:latin typeface="Arial" charset="0"/>
                <a:ea typeface="Osaka" charset="0"/>
                <a:cs typeface="Osaka" charset="0"/>
              </a:defRPr>
            </a:lvl3pPr>
            <a:lvl4pPr marL="1600200" indent="-228600" eaLnBrk="0" hangingPunct="0">
              <a:defRPr sz="2400" baseline="-25000">
                <a:solidFill>
                  <a:schemeClr val="tx1"/>
                </a:solidFill>
                <a:latin typeface="Arial" charset="0"/>
                <a:ea typeface="Osaka" charset="0"/>
                <a:cs typeface="Osaka" charset="0"/>
              </a:defRPr>
            </a:lvl4pPr>
            <a:lvl5pPr marL="2057400" indent="-228600" eaLnBrk="0" hangingPunct="0">
              <a:defRPr sz="2400" baseline="-250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baseline="-250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baseline="-250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baseline="-250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baseline="-25000">
                <a:solidFill>
                  <a:schemeClr val="tx1"/>
                </a:solidFill>
                <a:latin typeface="Arial" charset="0"/>
                <a:ea typeface="Osaka" charset="0"/>
                <a:cs typeface="Osaka" charset="0"/>
              </a:defRPr>
            </a:lvl9pPr>
          </a:lstStyle>
          <a:p>
            <a:pPr algn="just" eaLnBrk="1" hangingPunct="1"/>
            <a:r>
              <a:rPr lang="en-US" sz="2000" dirty="0" err="1">
                <a:latin typeface="Corbel" panose="020B0503020204020204" pitchFamily="34" charset="0"/>
              </a:rPr>
              <a:t>Buchheim</a:t>
            </a:r>
            <a:r>
              <a:rPr lang="en-US" sz="2000" dirty="0">
                <a:latin typeface="Corbel" panose="020B0503020204020204" pitchFamily="34" charset="0"/>
              </a:rPr>
              <a:t> et al. (2018) Psychotherapy and Psychosomatics </a:t>
            </a:r>
          </a:p>
        </p:txBody>
      </p:sp>
      <p:pic>
        <p:nvPicPr>
          <p:cNvPr id="45060" name="Bil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429000"/>
            <a:ext cx="3214688"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Bild 1"/>
          <p:cNvPicPr>
            <a:picLocks noChangeAspect="1"/>
          </p:cNvPicPr>
          <p:nvPr/>
        </p:nvPicPr>
        <p:blipFill>
          <a:blip r:embed="rId3"/>
          <a:stretch>
            <a:fillRect/>
          </a:stretch>
        </p:blipFill>
        <p:spPr>
          <a:xfrm>
            <a:off x="5508104" y="3717032"/>
            <a:ext cx="2430389" cy="2520280"/>
          </a:xfrm>
          <a:prstGeom prst="rect">
            <a:avLst/>
          </a:prstGeom>
        </p:spPr>
      </p:pic>
    </p:spTree>
    <p:extLst>
      <p:ext uri="{BB962C8B-B14F-4D97-AF65-F5344CB8AC3E}">
        <p14:creationId xmlns:p14="http://schemas.microsoft.com/office/powerpoint/2010/main" val="253133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el 1"/>
          <p:cNvSpPr>
            <a:spLocks noGrp="1"/>
          </p:cNvSpPr>
          <p:nvPr>
            <p:ph type="title"/>
          </p:nvPr>
        </p:nvSpPr>
        <p:spPr/>
        <p:txBody>
          <a:bodyPr/>
          <a:lstStyle/>
          <a:p>
            <a:pPr eaLnBrk="1" hangingPunct="1"/>
            <a:r>
              <a:rPr lang="de-DE" sz="3600" dirty="0">
                <a:latin typeface="Corbel"/>
                <a:ea typeface="Osaka" charset="0"/>
                <a:cs typeface="Corbel"/>
              </a:rPr>
              <a:t>Narrativ nach 15 Monaten Behandlung</a:t>
            </a:r>
          </a:p>
        </p:txBody>
      </p:sp>
      <p:sp>
        <p:nvSpPr>
          <p:cNvPr id="105474" name="Inhaltsplatzhalter 2"/>
          <p:cNvSpPr>
            <a:spLocks noGrp="1"/>
          </p:cNvSpPr>
          <p:nvPr>
            <p:ph idx="1"/>
          </p:nvPr>
        </p:nvSpPr>
        <p:spPr/>
        <p:txBody>
          <a:bodyPr/>
          <a:lstStyle/>
          <a:p>
            <a:pPr eaLnBrk="1" hangingPunct="1">
              <a:lnSpc>
                <a:spcPct val="80000"/>
              </a:lnSpc>
            </a:pPr>
            <a:r>
              <a:rPr lang="de-AT" sz="2000" dirty="0">
                <a:latin typeface="Corbel"/>
                <a:ea typeface="Osaka" charset="0"/>
                <a:cs typeface="Corbel"/>
              </a:rPr>
              <a:t>Also das ist ein Mann der steht vor einem Grab und der Grabstein ist schief und ahm. Der guckt sich das ziemlich genau an, und es könnte auch ein ganz altes Grab sein. Vielleicht ist es einfach so, dass er, auf der, also, zum Beispiel einen alten jüdischen Friedhof besucht oder so und interessiert ist an der Situation oder an dem, was er da sieht. Und, kann auch persönliche Befangenheit dabei sein. Und er scheint alleine da zu sein, was dann eigentlich, also vielleicht ist es auch ein Familienmitglied das er da besucht, oder dessen Grab er aufsucht und auf jeden Fall ist er Gedanken versunken und ahm, auch ernst, ja. </a:t>
            </a:r>
            <a:r>
              <a:rPr lang="de-AT" sz="2000" b="1" dirty="0">
                <a:solidFill>
                  <a:srgbClr val="009100"/>
                </a:solidFill>
                <a:latin typeface="Corbel"/>
                <a:ea typeface="Osaka" charset="0"/>
                <a:cs typeface="Corbel"/>
              </a:rPr>
              <a:t>Er wird vielleicht da noch ein Weilchen dort verweilen und es anschauen und dann irgendwann geht er weiter und dann denkt er noch über die Situation nach und an Zeit mit dem Verstorbenen. Und dann, ja, passieren wieder neue Dinge und er ist wieder in neuen Situationen, also jetzt in der Zukunft.</a:t>
            </a:r>
            <a:r>
              <a:rPr lang="de-DE" sz="2000" b="1" dirty="0">
                <a:solidFill>
                  <a:srgbClr val="009100"/>
                </a:solidFill>
                <a:latin typeface="Corbel"/>
                <a:ea typeface="Osaka" charset="0"/>
                <a:cs typeface="Corbel"/>
              </a:rPr>
              <a:t> </a:t>
            </a:r>
          </a:p>
          <a:p>
            <a:pPr eaLnBrk="1" hangingPunct="1">
              <a:lnSpc>
                <a:spcPct val="80000"/>
              </a:lnSpc>
              <a:buFontTx/>
              <a:buNone/>
            </a:pPr>
            <a:endParaRPr lang="de-DE" sz="2000" dirty="0">
              <a:solidFill>
                <a:srgbClr val="009100"/>
              </a:solidFill>
              <a:latin typeface="Corbel" panose="020B0503020204020204" pitchFamily="34" charset="0"/>
              <a:ea typeface="Osaka" charset="0"/>
              <a:cs typeface="Osaka" charset="0"/>
            </a:endParaRP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05263"/>
            <a:ext cx="2733675"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268413"/>
            <a:ext cx="6119813"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6" name="Line 4"/>
          <p:cNvSpPr>
            <a:spLocks noChangeShapeType="1"/>
          </p:cNvSpPr>
          <p:nvPr/>
        </p:nvSpPr>
        <p:spPr bwMode="auto">
          <a:xfrm>
            <a:off x="250825" y="1125538"/>
            <a:ext cx="8713788" cy="0"/>
          </a:xfrm>
          <a:prstGeom prst="line">
            <a:avLst/>
          </a:prstGeom>
          <a:noFill/>
          <a:ln w="28575">
            <a:solidFill>
              <a:srgbClr val="3366FF"/>
            </a:solidFill>
            <a:round/>
            <a:headEnd/>
            <a:tailEnd/>
          </a:ln>
          <a:extLst>
            <a:ext uri="{909E8E84-426E-40dd-AFC4-6F175D3DCCD1}">
              <a14:hiddenFill xmlns:a14="http://schemas.microsoft.com/office/drawing/2010/main" xmlns="">
                <a:noFill/>
              </a14:hiddenFill>
            </a:ext>
          </a:extLst>
        </p:spPr>
        <p:txBody>
          <a:bodyPr/>
          <a:lstStyle/>
          <a:p>
            <a:endParaRPr lang="de-DE" dirty="0">
              <a:latin typeface="Corbel" panose="020B0503020204020204" pitchFamily="34" charset="0"/>
            </a:endParaRPr>
          </a:p>
        </p:txBody>
      </p:sp>
      <p:sp>
        <p:nvSpPr>
          <p:cNvPr id="141317" name="Rectangle 7"/>
          <p:cNvSpPr>
            <a:spLocks noChangeArrowheads="1"/>
          </p:cNvSpPr>
          <p:nvPr/>
        </p:nvSpPr>
        <p:spPr bwMode="auto">
          <a:xfrm>
            <a:off x="4356100" y="1196975"/>
            <a:ext cx="3673475" cy="29527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dirty="0">
              <a:latin typeface="Corbel" panose="020B0503020204020204" pitchFamily="34" charset="0"/>
            </a:endParaRPr>
          </a:p>
        </p:txBody>
      </p:sp>
      <p:pic>
        <p:nvPicPr>
          <p:cNvPr id="141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484313"/>
            <a:ext cx="316865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9" name="Oval 8"/>
          <p:cNvSpPr>
            <a:spLocks noChangeArrowheads="1"/>
          </p:cNvSpPr>
          <p:nvPr/>
        </p:nvSpPr>
        <p:spPr bwMode="auto">
          <a:xfrm rot="-756378">
            <a:off x="6227763" y="2924175"/>
            <a:ext cx="496887" cy="288925"/>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dirty="0">
              <a:latin typeface="Corbel" panose="020B0503020204020204" pitchFamily="34" charset="0"/>
            </a:endParaRPr>
          </a:p>
        </p:txBody>
      </p:sp>
      <p:sp>
        <p:nvSpPr>
          <p:cNvPr id="141320" name="Rectangle 9"/>
          <p:cNvSpPr>
            <a:spLocks noChangeArrowheads="1"/>
          </p:cNvSpPr>
          <p:nvPr/>
        </p:nvSpPr>
        <p:spPr bwMode="auto">
          <a:xfrm>
            <a:off x="0" y="-1588"/>
            <a:ext cx="9144000" cy="119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de-DE" sz="3200" dirty="0">
                <a:solidFill>
                  <a:schemeClr val="tx2"/>
                </a:solidFill>
                <a:latin typeface="Corbel" panose="020B0503020204020204" pitchFamily="34" charset="0"/>
              </a:rPr>
              <a:t>Interaktion Zeit x Diagnose </a:t>
            </a:r>
          </a:p>
          <a:p>
            <a:pPr algn="ctr"/>
            <a:r>
              <a:rPr lang="de-DE" sz="2000" dirty="0">
                <a:solidFill>
                  <a:schemeClr val="tx2"/>
                </a:solidFill>
                <a:latin typeface="Corbel" panose="020B0503020204020204" pitchFamily="34" charset="0"/>
              </a:rPr>
              <a:t>beim Kontrast persönliche AAP-Kernsätze versus neutrale Sätze</a:t>
            </a:r>
          </a:p>
        </p:txBody>
      </p:sp>
      <p:sp>
        <p:nvSpPr>
          <p:cNvPr id="141321" name="Textfeld 9"/>
          <p:cNvSpPr txBox="1">
            <a:spLocks noChangeArrowheads="1"/>
          </p:cNvSpPr>
          <p:nvPr/>
        </p:nvSpPr>
        <p:spPr bwMode="auto">
          <a:xfrm>
            <a:off x="533400" y="6434138"/>
            <a:ext cx="25551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dirty="0">
                <a:latin typeface="Corbel" panose="020B0503020204020204" pitchFamily="34" charset="0"/>
                <a:ea typeface="Osaka" charset="0"/>
                <a:cs typeface="Osaka" charset="0"/>
              </a:rPr>
              <a:t>Buchheim et al. (2012) </a:t>
            </a:r>
            <a:r>
              <a:rPr lang="de-DE" sz="1400" dirty="0" err="1">
                <a:latin typeface="Corbel" panose="020B0503020204020204" pitchFamily="34" charset="0"/>
                <a:ea typeface="Osaka" charset="0"/>
                <a:cs typeface="Osaka" charset="0"/>
              </a:rPr>
              <a:t>PlosOne</a:t>
            </a:r>
            <a:endParaRPr lang="de-DE" sz="1400" dirty="0">
              <a:latin typeface="Corbel" panose="020B0503020204020204" pitchFamily="34" charset="0"/>
              <a:ea typeface="Osaka" charset="0"/>
              <a:cs typeface="Osaka" charset="0"/>
            </a:endParaRPr>
          </a:p>
        </p:txBody>
      </p:sp>
      <p:sp>
        <p:nvSpPr>
          <p:cNvPr id="141322" name="Textfeld 11"/>
          <p:cNvSpPr txBox="1">
            <a:spLocks noChangeArrowheads="1"/>
          </p:cNvSpPr>
          <p:nvPr/>
        </p:nvSpPr>
        <p:spPr bwMode="auto">
          <a:xfrm>
            <a:off x="5507038" y="6308725"/>
            <a:ext cx="329705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dirty="0">
                <a:latin typeface="Corbel" panose="020B0503020204020204" pitchFamily="34" charset="0"/>
                <a:ea typeface="Osaka" charset="0"/>
                <a:cs typeface="Osaka" charset="0"/>
              </a:rPr>
              <a:t>Fu et al. (2008) </a:t>
            </a:r>
            <a:r>
              <a:rPr lang="de-DE" sz="1400" dirty="0" err="1">
                <a:latin typeface="Corbel" panose="020B0503020204020204" pitchFamily="34" charset="0"/>
                <a:ea typeface="Osaka" charset="0"/>
                <a:cs typeface="Osaka" charset="0"/>
              </a:rPr>
              <a:t>Biol</a:t>
            </a:r>
            <a:r>
              <a:rPr lang="de-DE" sz="1400" dirty="0">
                <a:latin typeface="Corbel" panose="020B0503020204020204" pitchFamily="34" charset="0"/>
                <a:ea typeface="Osaka" charset="0"/>
                <a:cs typeface="Osaka" charset="0"/>
              </a:rPr>
              <a:t> </a:t>
            </a:r>
            <a:r>
              <a:rPr lang="de-DE" sz="1400" dirty="0" err="1">
                <a:latin typeface="Corbel" panose="020B0503020204020204" pitchFamily="34" charset="0"/>
                <a:ea typeface="Osaka" charset="0"/>
                <a:cs typeface="Osaka" charset="0"/>
              </a:rPr>
              <a:t>Psychiatry</a:t>
            </a:r>
            <a:r>
              <a:rPr lang="de-DE" sz="1400" dirty="0">
                <a:latin typeface="Corbel" panose="020B0503020204020204" pitchFamily="34" charset="0"/>
                <a:ea typeface="Osaka" charset="0"/>
                <a:cs typeface="Osaka" charset="0"/>
              </a:rPr>
              <a:t> 64: 505-512</a:t>
            </a:r>
          </a:p>
        </p:txBody>
      </p:sp>
      <p:sp>
        <p:nvSpPr>
          <p:cNvPr id="141323" name="Textfeld 12"/>
          <p:cNvSpPr txBox="1">
            <a:spLocks noChangeArrowheads="1"/>
          </p:cNvSpPr>
          <p:nvPr/>
        </p:nvSpPr>
        <p:spPr bwMode="auto">
          <a:xfrm>
            <a:off x="7518400" y="5300663"/>
            <a:ext cx="2311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dirty="0">
                <a:latin typeface="Corbel" panose="020B0503020204020204" pitchFamily="34" charset="0"/>
                <a:ea typeface="Osaka" charset="0"/>
                <a:cs typeface="Osaka" charset="0"/>
              </a:rPr>
              <a:t> </a:t>
            </a:r>
          </a:p>
        </p:txBody>
      </p:sp>
      <p:pic>
        <p:nvPicPr>
          <p:cNvPr id="14132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4365625"/>
            <a:ext cx="15716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25" name="Oval 14"/>
          <p:cNvSpPr>
            <a:spLocks noChangeArrowheads="1"/>
          </p:cNvSpPr>
          <p:nvPr/>
        </p:nvSpPr>
        <p:spPr bwMode="auto">
          <a:xfrm>
            <a:off x="7524750" y="5013325"/>
            <a:ext cx="431800" cy="28733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dirty="0">
              <a:latin typeface="Corbel" panose="020B0503020204020204" pitchFamily="34" charset="0"/>
            </a:endParaRPr>
          </a:p>
        </p:txBody>
      </p:sp>
      <p:sp>
        <p:nvSpPr>
          <p:cNvPr id="141326" name="Line 15"/>
          <p:cNvSpPr>
            <a:spLocks noChangeShapeType="1"/>
          </p:cNvSpPr>
          <p:nvPr/>
        </p:nvSpPr>
        <p:spPr bwMode="auto">
          <a:xfrm>
            <a:off x="6516688" y="3213100"/>
            <a:ext cx="1079500" cy="1800225"/>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de-DE" dirty="0">
              <a:latin typeface="Corbel" panose="020B0503020204020204" pitchFamily="34" charset="0"/>
            </a:endParaRPr>
          </a:p>
        </p:txBody>
      </p:sp>
      <p:sp>
        <p:nvSpPr>
          <p:cNvPr id="141327" name="Textfeld 16"/>
          <p:cNvSpPr txBox="1">
            <a:spLocks noChangeArrowheads="1"/>
          </p:cNvSpPr>
          <p:nvPr/>
        </p:nvSpPr>
        <p:spPr bwMode="auto">
          <a:xfrm>
            <a:off x="228600" y="5191125"/>
            <a:ext cx="1524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100" dirty="0">
                <a:latin typeface="Corbel" panose="020B0503020204020204" pitchFamily="34" charset="0"/>
                <a:ea typeface="Osaka" charset="0"/>
                <a:cs typeface="Osaka" charset="0"/>
              </a:rPr>
              <a:t>Interaction, t=3.017, p=0.002</a:t>
            </a:r>
          </a:p>
          <a:p>
            <a:pPr eaLnBrk="1" hangingPunct="1"/>
            <a:r>
              <a:rPr lang="de-DE" sz="1100" dirty="0" err="1">
                <a:latin typeface="Corbel" panose="020B0503020204020204" pitchFamily="34" charset="0"/>
                <a:ea typeface="Osaka" charset="0"/>
                <a:cs typeface="Osaka" charset="0"/>
              </a:rPr>
              <a:t>uncorrected</a:t>
            </a:r>
            <a:endParaRPr lang="de-DE" sz="1100" baseline="-25000" dirty="0">
              <a:latin typeface="Corbel" panose="020B0503020204020204" pitchFamily="34" charset="0"/>
              <a:ea typeface="Osaka" charset="0"/>
              <a:cs typeface="Osaka" charset="0"/>
            </a:endParaRPr>
          </a:p>
        </p:txBody>
      </p:sp>
    </p:spTree>
    <p:extLst>
      <p:ext uri="{BB962C8B-B14F-4D97-AF65-F5344CB8AC3E}">
        <p14:creationId xmlns:p14="http://schemas.microsoft.com/office/powerpoint/2010/main" val="14472104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nvGraphicFramePr>
        <p:xfrm>
          <a:off x="4932363" y="1341438"/>
          <a:ext cx="3025775" cy="2822575"/>
        </p:xfrm>
        <a:graphic>
          <a:graphicData uri="http://schemas.openxmlformats.org/presentationml/2006/ole">
            <mc:AlternateContent xmlns:mc="http://schemas.openxmlformats.org/markup-compatibility/2006">
              <mc:Choice xmlns:v="urn:schemas-microsoft-com:vml" Requires="v">
                <p:oleObj spid="_x0000_s2051" name="Image" r:id="rId4" imgW="5269841" imgH="4914286" progId="Photoshop.Image.55">
                  <p:embed/>
                </p:oleObj>
              </mc:Choice>
              <mc:Fallback>
                <p:oleObj name="Image" r:id="rId4" imgW="5269841" imgH="4914286" progId="Photoshop.Image.55">
                  <p:embed/>
                  <p:pic>
                    <p:nvPicPr>
                      <p:cNvPr id="1433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341438"/>
                        <a:ext cx="3025775" cy="282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3363" name="Line 4"/>
          <p:cNvSpPr>
            <a:spLocks noChangeShapeType="1"/>
          </p:cNvSpPr>
          <p:nvPr/>
        </p:nvSpPr>
        <p:spPr bwMode="auto">
          <a:xfrm>
            <a:off x="250825" y="1125538"/>
            <a:ext cx="8713788" cy="0"/>
          </a:xfrm>
          <a:prstGeom prst="line">
            <a:avLst/>
          </a:prstGeom>
          <a:noFill/>
          <a:ln w="28575">
            <a:solidFill>
              <a:srgbClr val="3366FF"/>
            </a:solidFill>
            <a:round/>
            <a:headEnd/>
            <a:tailEnd/>
          </a:ln>
          <a:extLst>
            <a:ext uri="{909E8E84-426E-40dd-AFC4-6F175D3DCCD1}">
              <a14:hiddenFill xmlns:a14="http://schemas.microsoft.com/office/drawing/2010/main" xmlns="">
                <a:noFill/>
              </a14:hiddenFill>
            </a:ext>
          </a:extLst>
        </p:spPr>
        <p:txBody>
          <a:bodyPr/>
          <a:lstStyle/>
          <a:p>
            <a:endParaRPr lang="de-DE" dirty="0">
              <a:latin typeface="Corbel" panose="020B0503020204020204" pitchFamily="34" charset="0"/>
            </a:endParaRPr>
          </a:p>
        </p:txBody>
      </p:sp>
      <p:pic>
        <p:nvPicPr>
          <p:cNvPr id="14336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447800"/>
            <a:ext cx="3581400"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343400"/>
            <a:ext cx="4602163"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6" name="Bild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86338" y="4191000"/>
            <a:ext cx="2209800"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7" name="Textfeld 8"/>
          <p:cNvSpPr txBox="1">
            <a:spLocks noChangeArrowheads="1"/>
          </p:cNvSpPr>
          <p:nvPr/>
        </p:nvSpPr>
        <p:spPr bwMode="auto">
          <a:xfrm>
            <a:off x="250825" y="6324600"/>
            <a:ext cx="289290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latin typeface="Corbel" panose="020B0503020204020204" pitchFamily="34" charset="0"/>
                <a:ea typeface="Osaka" charset="0"/>
                <a:cs typeface="Osaka" charset="0"/>
              </a:rPr>
              <a:t>Buchheim et al. (2012) </a:t>
            </a:r>
            <a:r>
              <a:rPr lang="de-DE" sz="1600" dirty="0" err="1">
                <a:latin typeface="Corbel" panose="020B0503020204020204" pitchFamily="34" charset="0"/>
                <a:ea typeface="Osaka" charset="0"/>
                <a:cs typeface="Osaka" charset="0"/>
              </a:rPr>
              <a:t>PlosOne</a:t>
            </a:r>
            <a:endParaRPr lang="de-DE" sz="1600" dirty="0">
              <a:latin typeface="Corbel" panose="020B0503020204020204" pitchFamily="34" charset="0"/>
              <a:ea typeface="Osaka" charset="0"/>
              <a:cs typeface="Osaka" charset="0"/>
            </a:endParaRPr>
          </a:p>
        </p:txBody>
      </p:sp>
      <p:sp>
        <p:nvSpPr>
          <p:cNvPr id="143368" name="Rectangle 9"/>
          <p:cNvSpPr>
            <a:spLocks noChangeArrowheads="1"/>
          </p:cNvSpPr>
          <p:nvPr/>
        </p:nvSpPr>
        <p:spPr bwMode="auto">
          <a:xfrm>
            <a:off x="0" y="-1588"/>
            <a:ext cx="9144000" cy="119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de-DE" sz="3200" dirty="0">
                <a:solidFill>
                  <a:schemeClr val="tx2"/>
                </a:solidFill>
                <a:latin typeface="Corbel" panose="020B0503020204020204" pitchFamily="34" charset="0"/>
              </a:rPr>
              <a:t>Interaktion Zeit x Diagnose </a:t>
            </a:r>
          </a:p>
          <a:p>
            <a:pPr algn="ctr"/>
            <a:r>
              <a:rPr lang="de-DE" dirty="0">
                <a:solidFill>
                  <a:schemeClr val="tx2"/>
                </a:solidFill>
                <a:latin typeface="Corbel" panose="020B0503020204020204" pitchFamily="34" charset="0"/>
              </a:rPr>
              <a:t>beim Kontrast persönliche AAP-Kernsätze versus neutrale Sätze</a:t>
            </a:r>
          </a:p>
        </p:txBody>
      </p:sp>
      <p:sp>
        <p:nvSpPr>
          <p:cNvPr id="143369" name="Rechteck 10"/>
          <p:cNvSpPr>
            <a:spLocks noChangeArrowheads="1"/>
          </p:cNvSpPr>
          <p:nvPr/>
        </p:nvSpPr>
        <p:spPr bwMode="auto">
          <a:xfrm>
            <a:off x="7494588" y="5751513"/>
            <a:ext cx="14221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dirty="0">
                <a:latin typeface="Corbel" panose="020B0503020204020204" pitchFamily="34" charset="0"/>
              </a:rPr>
              <a:t>t = 2.19, p = 0.02</a:t>
            </a:r>
          </a:p>
          <a:p>
            <a:r>
              <a:rPr lang="en-US" sz="1400" dirty="0">
                <a:latin typeface="Corbel" panose="020B0503020204020204" pitchFamily="34" charset="0"/>
              </a:rPr>
              <a:t>t = 1.77, p = 0.05  </a:t>
            </a:r>
            <a:endParaRPr lang="de-DE" sz="1400" dirty="0">
              <a:latin typeface="Corbel" panose="020B0503020204020204" pitchFamily="34" charset="0"/>
            </a:endParaRPr>
          </a:p>
        </p:txBody>
      </p:sp>
    </p:spTree>
    <p:extLst>
      <p:ext uri="{BB962C8B-B14F-4D97-AF65-F5344CB8AC3E}">
        <p14:creationId xmlns:p14="http://schemas.microsoft.com/office/powerpoint/2010/main" val="168780934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76200"/>
            <a:ext cx="8686800" cy="1143000"/>
          </a:xfrm>
        </p:spPr>
        <p:txBody>
          <a:bodyPr/>
          <a:lstStyle/>
          <a:p>
            <a:r>
              <a:rPr lang="de-DE" sz="3200" dirty="0">
                <a:latin typeface="Corbel"/>
                <a:ea typeface="Osaka" charset="0"/>
                <a:cs typeface="Corbel"/>
              </a:rPr>
              <a:t>Zusammenfassung der neuronalen Korrelate mit dem Bindungsparadigma</a:t>
            </a:r>
          </a:p>
        </p:txBody>
      </p:sp>
      <p:sp>
        <p:nvSpPr>
          <p:cNvPr id="149507" name="Rectangle 3"/>
          <p:cNvSpPr>
            <a:spLocks noGrp="1" noChangeArrowheads="1"/>
          </p:cNvSpPr>
          <p:nvPr>
            <p:ph type="body" idx="1"/>
          </p:nvPr>
        </p:nvSpPr>
        <p:spPr>
          <a:xfrm>
            <a:off x="685800" y="1371600"/>
            <a:ext cx="8001000" cy="4649688"/>
          </a:xfrm>
        </p:spPr>
        <p:txBody>
          <a:bodyPr/>
          <a:lstStyle/>
          <a:p>
            <a:pPr marL="342900" lvl="1" indent="-342900">
              <a:buFontTx/>
              <a:buChar char="•"/>
            </a:pPr>
            <a:r>
              <a:rPr lang="de-DE" sz="2400" dirty="0">
                <a:latin typeface="Corbel"/>
                <a:ea typeface="Osaka" charset="0"/>
                <a:cs typeface="Corbel"/>
              </a:rPr>
              <a:t>Hoher Anteil an unverarbeiteter Trauer zu Beginn der Behandlung</a:t>
            </a:r>
          </a:p>
          <a:p>
            <a:pPr marL="342900" lvl="1" indent="-342900">
              <a:buFontTx/>
              <a:buChar char="•"/>
            </a:pPr>
            <a:endParaRPr lang="de-DE" sz="2400" dirty="0">
              <a:latin typeface="Corbel"/>
              <a:ea typeface="Osaka" charset="0"/>
              <a:cs typeface="Corbel"/>
            </a:endParaRPr>
          </a:p>
          <a:p>
            <a:pPr marL="342900" lvl="1" indent="-342900">
              <a:buFontTx/>
              <a:buChar char="•"/>
            </a:pPr>
            <a:r>
              <a:rPr lang="de-DE" sz="2400" dirty="0">
                <a:latin typeface="Corbel"/>
                <a:ea typeface="Osaka" charset="0"/>
                <a:cs typeface="Corbel"/>
              </a:rPr>
              <a:t>Verbesserung von Symptomatik, Struktur und Bindungsrepräsentationen im Verlauf der Behandlung</a:t>
            </a:r>
          </a:p>
          <a:p>
            <a:pPr marL="342900" lvl="1" indent="-342900">
              <a:buFontTx/>
              <a:buNone/>
            </a:pPr>
            <a:endParaRPr lang="de-DE" sz="2400" dirty="0">
              <a:latin typeface="Corbel"/>
              <a:ea typeface="Osaka" charset="0"/>
              <a:cs typeface="Corbel"/>
            </a:endParaRPr>
          </a:p>
          <a:p>
            <a:r>
              <a:rPr lang="de-DE" sz="2400" dirty="0">
                <a:latin typeface="Corbel"/>
                <a:ea typeface="Osaka" charset="0"/>
                <a:cs typeface="Corbel"/>
              </a:rPr>
              <a:t>Nach 15 Monaten psychoanalytischer Therapie Veränderung in depressions-relevanten Hirnarealen </a:t>
            </a:r>
          </a:p>
          <a:p>
            <a:pPr marL="742950" lvl="2" indent="-342900"/>
            <a:r>
              <a:rPr lang="de-DE" sz="1800" dirty="0" err="1">
                <a:latin typeface="Corbel"/>
                <a:ea typeface="Osaka" charset="0"/>
                <a:cs typeface="Corbel"/>
              </a:rPr>
              <a:t>anteriorer</a:t>
            </a:r>
            <a:r>
              <a:rPr lang="de-DE" sz="1800" dirty="0">
                <a:latin typeface="Corbel"/>
                <a:ea typeface="Osaka" charset="0"/>
                <a:cs typeface="Corbel"/>
              </a:rPr>
              <a:t> </a:t>
            </a:r>
            <a:r>
              <a:rPr lang="de-DE" sz="1800" dirty="0" err="1">
                <a:latin typeface="Corbel"/>
                <a:ea typeface="Osaka" charset="0"/>
                <a:cs typeface="Corbel"/>
              </a:rPr>
              <a:t>Hippokampus</a:t>
            </a:r>
            <a:r>
              <a:rPr lang="de-DE" sz="1800" dirty="0">
                <a:latin typeface="Corbel"/>
                <a:ea typeface="Osaka" charset="0"/>
                <a:cs typeface="Corbel"/>
              </a:rPr>
              <a:t>-</a:t>
            </a:r>
            <a:r>
              <a:rPr lang="de-DE" sz="1800" dirty="0" err="1">
                <a:latin typeface="Corbel"/>
                <a:ea typeface="Osaka" charset="0"/>
                <a:cs typeface="Corbel"/>
              </a:rPr>
              <a:t>Amygdala</a:t>
            </a:r>
            <a:r>
              <a:rPr lang="de-DE" sz="1800" dirty="0">
                <a:latin typeface="Corbel"/>
                <a:ea typeface="Osaka" charset="0"/>
                <a:cs typeface="Corbel"/>
              </a:rPr>
              <a:t>-Komplex; ventraler </a:t>
            </a:r>
            <a:r>
              <a:rPr lang="de-DE" sz="1800" dirty="0" err="1">
                <a:latin typeface="Corbel"/>
                <a:ea typeface="Osaka" charset="0"/>
                <a:cs typeface="Corbel"/>
              </a:rPr>
              <a:t>anteriorer</a:t>
            </a:r>
            <a:r>
              <a:rPr lang="de-DE" sz="1800" dirty="0">
                <a:latin typeface="Corbel"/>
                <a:ea typeface="Osaka" charset="0"/>
                <a:cs typeface="Corbel"/>
              </a:rPr>
              <a:t> </a:t>
            </a:r>
            <a:r>
              <a:rPr lang="de-DE" sz="1800" dirty="0" err="1">
                <a:latin typeface="Corbel"/>
                <a:ea typeface="Osaka" charset="0"/>
                <a:cs typeface="Corbel"/>
              </a:rPr>
              <a:t>cingulärer</a:t>
            </a:r>
            <a:r>
              <a:rPr lang="de-DE" sz="1800" dirty="0">
                <a:latin typeface="Corbel"/>
                <a:ea typeface="Osaka" charset="0"/>
                <a:cs typeface="Corbel"/>
              </a:rPr>
              <a:t> Cortex (ACC)</a:t>
            </a:r>
          </a:p>
          <a:p>
            <a:pPr marL="742950" lvl="2" indent="-342900"/>
            <a:r>
              <a:rPr lang="de-DE" sz="1800" dirty="0">
                <a:latin typeface="Corbel"/>
                <a:ea typeface="Osaka" charset="0"/>
                <a:cs typeface="Corbel"/>
              </a:rPr>
              <a:t>Signifikante Korrelation zwischen der symptomatischen Verbesserung und dem ventralen ACC sowie dem medialen präfrontalen </a:t>
            </a:r>
            <a:r>
              <a:rPr lang="de-DE" sz="1800" dirty="0" err="1">
                <a:latin typeface="Corbel"/>
                <a:ea typeface="Osaka" charset="0"/>
                <a:cs typeface="Corbel"/>
              </a:rPr>
              <a:t>Kortex</a:t>
            </a:r>
            <a:endParaRPr lang="de-DE" sz="1800" dirty="0">
              <a:latin typeface="Corbel"/>
              <a:ea typeface="Osaka" charset="0"/>
              <a:cs typeface="Corbel"/>
            </a:endParaRPr>
          </a:p>
          <a:p>
            <a:pPr marL="742950" lvl="2" indent="-342900"/>
            <a:endParaRPr lang="de-DE" sz="1800" dirty="0">
              <a:latin typeface="Corbel"/>
              <a:ea typeface="Osaka" charset="0"/>
              <a:cs typeface="Corbel"/>
            </a:endParaRPr>
          </a:p>
          <a:p>
            <a:pPr marL="342900" lvl="1" indent="-342900"/>
            <a:endParaRPr lang="de-DE" sz="2200" dirty="0">
              <a:latin typeface="Corbel"/>
              <a:ea typeface="Osaka" charset="0"/>
              <a:cs typeface="Corbel"/>
            </a:endParaRPr>
          </a:p>
          <a:p>
            <a:pPr marL="400050" lvl="2" indent="0">
              <a:buNone/>
            </a:pPr>
            <a:endParaRPr lang="de-DE" sz="1800" dirty="0">
              <a:latin typeface="Corbel" panose="020B0503020204020204" pitchFamily="34" charset="0"/>
              <a:ea typeface="Osaka" charset="0"/>
              <a:cs typeface="Osaka" charset="0"/>
            </a:endParaRPr>
          </a:p>
          <a:p>
            <a:pPr marL="0" indent="0">
              <a:buNone/>
            </a:pPr>
            <a:endParaRPr lang="de-DE" dirty="0">
              <a:latin typeface="Corbel" panose="020B0503020204020204" pitchFamily="34" charset="0"/>
              <a:ea typeface="Osaka" charset="0"/>
              <a:cs typeface="Osaka" charset="0"/>
            </a:endParaRPr>
          </a:p>
        </p:txBody>
      </p:sp>
    </p:spTree>
    <p:extLst>
      <p:ext uri="{BB962C8B-B14F-4D97-AF65-F5344CB8AC3E}">
        <p14:creationId xmlns:p14="http://schemas.microsoft.com/office/powerpoint/2010/main" val="373466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5888"/>
            <a:ext cx="8229600" cy="720725"/>
          </a:xfrm>
        </p:spPr>
        <p:txBody>
          <a:bodyPr>
            <a:normAutofit/>
          </a:bodyPr>
          <a:lstStyle/>
          <a:p>
            <a:pPr>
              <a:defRPr/>
            </a:pPr>
            <a:r>
              <a:rPr lang="de-DE" sz="2800" b="1" dirty="0">
                <a:solidFill>
                  <a:schemeClr val="tx1"/>
                </a:solidFill>
              </a:rPr>
              <a:t>Valide Messmethoden</a:t>
            </a:r>
          </a:p>
        </p:txBody>
      </p:sp>
      <p:sp>
        <p:nvSpPr>
          <p:cNvPr id="138242" name="Textplatzhalter 2"/>
          <p:cNvSpPr>
            <a:spLocks noGrp="1"/>
          </p:cNvSpPr>
          <p:nvPr>
            <p:ph type="body" idx="1"/>
          </p:nvPr>
        </p:nvSpPr>
        <p:spPr>
          <a:xfrm>
            <a:off x="457200" y="836613"/>
            <a:ext cx="4040188" cy="639762"/>
          </a:xfrm>
        </p:spPr>
        <p:txBody>
          <a:bodyPr>
            <a:normAutofit fontScale="92500"/>
          </a:bodyPr>
          <a:lstStyle/>
          <a:p>
            <a:r>
              <a:rPr lang="de-DE" dirty="0">
                <a:ea typeface="ＭＳ Ｐゴシック" charset="0"/>
                <a:cs typeface="ＭＳ Ｐゴシック" charset="0"/>
              </a:rPr>
              <a:t>Kindesalter (1 Jahr)</a:t>
            </a:r>
          </a:p>
        </p:txBody>
      </p:sp>
      <p:sp>
        <p:nvSpPr>
          <p:cNvPr id="138243" name="Inhaltsplatzhalter 3"/>
          <p:cNvSpPr>
            <a:spLocks noGrp="1"/>
          </p:cNvSpPr>
          <p:nvPr>
            <p:ph sz="half" idx="2"/>
          </p:nvPr>
        </p:nvSpPr>
        <p:spPr>
          <a:xfrm>
            <a:off x="34925" y="1628775"/>
            <a:ext cx="4752975" cy="4176713"/>
          </a:xfrm>
        </p:spPr>
        <p:txBody>
          <a:bodyPr/>
          <a:lstStyle/>
          <a:p>
            <a:r>
              <a:rPr lang="de-DE" sz="2200" i="1" u="sng" dirty="0">
                <a:ea typeface="ＭＳ Ｐゴシック" charset="0"/>
                <a:cs typeface="ＭＳ Ｐゴシック" charset="0"/>
              </a:rPr>
              <a:t>Verhaltensbeobachtung</a:t>
            </a:r>
          </a:p>
          <a:p>
            <a:pPr lvl="1"/>
            <a:r>
              <a:rPr lang="de-DE" sz="1800" i="1" dirty="0">
                <a:solidFill>
                  <a:srgbClr val="FF0000"/>
                </a:solidFill>
                <a:ea typeface="ＭＳ Ｐゴシック" charset="0"/>
              </a:rPr>
              <a:t>Aktivierung des Bindungssystems</a:t>
            </a:r>
          </a:p>
          <a:p>
            <a:pPr lvl="1"/>
            <a:r>
              <a:rPr lang="de-DE" sz="1800" dirty="0">
                <a:ea typeface="ＭＳ Ｐゴシック" charset="0"/>
              </a:rPr>
              <a:t>durch </a:t>
            </a:r>
            <a:r>
              <a:rPr lang="de-DE" sz="1800" b="1" dirty="0">
                <a:ea typeface="ＭＳ Ｐゴシック" charset="0"/>
              </a:rPr>
              <a:t>Trennung</a:t>
            </a:r>
            <a:r>
              <a:rPr lang="de-DE" sz="1800" dirty="0">
                <a:ea typeface="ＭＳ Ｐゴシック" charset="0"/>
              </a:rPr>
              <a:t> von der Bindungsperson und </a:t>
            </a:r>
            <a:r>
              <a:rPr lang="de-DE" sz="1800" b="1" dirty="0">
                <a:ea typeface="ＭＳ Ｐゴシック" charset="0"/>
              </a:rPr>
              <a:t>Wiedervereinigung </a:t>
            </a:r>
          </a:p>
          <a:p>
            <a:pPr lvl="1"/>
            <a:r>
              <a:rPr lang="de-DE" sz="1800" b="1" dirty="0">
                <a:ea typeface="ＭＳ Ｐゴシック" charset="0"/>
              </a:rPr>
              <a:t>Fremde Situation </a:t>
            </a:r>
            <a:r>
              <a:rPr lang="de-DE" sz="1800" dirty="0">
                <a:ea typeface="ＭＳ Ｐゴシック" charset="0"/>
              </a:rPr>
              <a:t>(</a:t>
            </a:r>
            <a:r>
              <a:rPr lang="de-DE" sz="1600" dirty="0" err="1">
                <a:ea typeface="ＭＳ Ｐゴシック" charset="0"/>
              </a:rPr>
              <a:t>Ainsworth</a:t>
            </a:r>
            <a:r>
              <a:rPr lang="de-DE" sz="1600" dirty="0">
                <a:ea typeface="ＭＳ Ｐゴシック" charset="0"/>
              </a:rPr>
              <a:t> et al. 1978)</a:t>
            </a:r>
            <a:endParaRPr lang="de-DE" sz="1800" dirty="0">
              <a:ea typeface="ＭＳ Ｐゴシック" charset="0"/>
            </a:endParaRPr>
          </a:p>
          <a:p>
            <a:pPr lvl="1">
              <a:buFontTx/>
              <a:buNone/>
            </a:pPr>
            <a:endParaRPr lang="de-DE" sz="1800" b="1" dirty="0">
              <a:ea typeface="ＭＳ Ｐゴシック" charset="0"/>
            </a:endParaRPr>
          </a:p>
        </p:txBody>
      </p:sp>
      <p:sp>
        <p:nvSpPr>
          <p:cNvPr id="5" name="Textplatzhalter 4"/>
          <p:cNvSpPr>
            <a:spLocks noGrp="1"/>
          </p:cNvSpPr>
          <p:nvPr>
            <p:ph type="body" sz="quarter" idx="3"/>
          </p:nvPr>
        </p:nvSpPr>
        <p:spPr>
          <a:xfrm>
            <a:off x="4645025" y="836613"/>
            <a:ext cx="4041775" cy="639762"/>
          </a:xfrm>
        </p:spPr>
        <p:txBody>
          <a:bodyPr>
            <a:normAutofit fontScale="92500"/>
          </a:bodyPr>
          <a:lstStyle/>
          <a:p>
            <a:pPr>
              <a:defRPr/>
            </a:pPr>
            <a:r>
              <a:rPr lang="de-DE" dirty="0"/>
              <a:t>Adoleszenz/Erwachsenenalter</a:t>
            </a:r>
          </a:p>
        </p:txBody>
      </p:sp>
      <p:sp>
        <p:nvSpPr>
          <p:cNvPr id="138245" name="Inhaltsplatzhalter 5"/>
          <p:cNvSpPr>
            <a:spLocks noGrp="1"/>
          </p:cNvSpPr>
          <p:nvPr>
            <p:ph sz="quarter" idx="4"/>
          </p:nvPr>
        </p:nvSpPr>
        <p:spPr>
          <a:xfrm>
            <a:off x="4427538" y="1557338"/>
            <a:ext cx="4608512" cy="4032250"/>
          </a:xfrm>
        </p:spPr>
        <p:txBody>
          <a:bodyPr/>
          <a:lstStyle/>
          <a:p>
            <a:r>
              <a:rPr lang="de-DE" sz="2000" dirty="0">
                <a:ea typeface="ＭＳ Ｐゴシック" charset="0"/>
                <a:cs typeface="ＭＳ Ｐゴシック" charset="0"/>
              </a:rPr>
              <a:t>Fragebögen, Selbsteinschätzung</a:t>
            </a:r>
          </a:p>
          <a:p>
            <a:r>
              <a:rPr lang="de-DE" sz="2000" u="sng" dirty="0">
                <a:solidFill>
                  <a:srgbClr val="000000"/>
                </a:solidFill>
                <a:ea typeface="ＭＳ Ｐゴシック" charset="0"/>
                <a:cs typeface="ＭＳ Ｐゴシック" charset="0"/>
              </a:rPr>
              <a:t>Semistrukturierte Interviews</a:t>
            </a:r>
          </a:p>
          <a:p>
            <a:pPr lvl="1"/>
            <a:r>
              <a:rPr lang="de-DE" sz="1800" i="1" dirty="0">
                <a:solidFill>
                  <a:srgbClr val="FF0000"/>
                </a:solidFill>
                <a:ea typeface="ＭＳ Ｐゴシック" charset="0"/>
              </a:rPr>
              <a:t>Aktivierung des Bindungssystems und mentale Verarbeitung (Narrative)</a:t>
            </a:r>
          </a:p>
          <a:p>
            <a:pPr lvl="1"/>
            <a:r>
              <a:rPr lang="de-DE" sz="1700" b="1" dirty="0">
                <a:solidFill>
                  <a:srgbClr val="000000"/>
                </a:solidFill>
                <a:ea typeface="ＭＳ Ｐゴシック" charset="0"/>
              </a:rPr>
              <a:t>Adult Attachment Interview</a:t>
            </a:r>
            <a:r>
              <a:rPr lang="de-DE" sz="1700" dirty="0">
                <a:solidFill>
                  <a:srgbClr val="000000"/>
                </a:solidFill>
                <a:ea typeface="ＭＳ Ｐゴシック" charset="0"/>
              </a:rPr>
              <a:t> </a:t>
            </a:r>
            <a:br>
              <a:rPr lang="de-DE" sz="1700" dirty="0">
                <a:ea typeface="ＭＳ Ｐゴシック" charset="0"/>
              </a:rPr>
            </a:br>
            <a:r>
              <a:rPr lang="de-DE" sz="1300" dirty="0">
                <a:ea typeface="ＭＳ Ｐゴシック" charset="0"/>
              </a:rPr>
              <a:t>(George et al. 1985)</a:t>
            </a:r>
            <a:r>
              <a:rPr lang="de-DE" sz="1800" i="1" dirty="0">
                <a:ea typeface="ＭＳ Ｐゴシック" charset="0"/>
              </a:rPr>
              <a:t> </a:t>
            </a:r>
          </a:p>
          <a:p>
            <a:pPr lvl="2"/>
            <a:r>
              <a:rPr lang="de-DE" sz="1700" dirty="0">
                <a:ea typeface="ＭＳ Ｐゴシック" charset="0"/>
              </a:rPr>
              <a:t>Durch 18 </a:t>
            </a:r>
            <a:r>
              <a:rPr lang="de-DE" sz="1700" b="1" dirty="0">
                <a:ea typeface="ＭＳ Ｐゴシック" charset="0"/>
              </a:rPr>
              <a:t>Fragen</a:t>
            </a:r>
            <a:r>
              <a:rPr lang="de-DE" sz="1700" dirty="0">
                <a:ea typeface="ＭＳ Ｐゴシック" charset="0"/>
              </a:rPr>
              <a:t> zu bindungsrelevanten Themen aus der Biographie</a:t>
            </a:r>
          </a:p>
          <a:p>
            <a:pPr lvl="1"/>
            <a:r>
              <a:rPr lang="de-DE" sz="1700" b="1" dirty="0">
                <a:ea typeface="ＭＳ Ｐゴシック" charset="0"/>
              </a:rPr>
              <a:t>Adult Attachment </a:t>
            </a:r>
            <a:r>
              <a:rPr lang="de-DE" sz="1700" b="1" dirty="0" err="1">
                <a:ea typeface="ＭＳ Ｐゴシック" charset="0"/>
              </a:rPr>
              <a:t>Projective</a:t>
            </a:r>
            <a:r>
              <a:rPr lang="de-DE" sz="1700" b="1" dirty="0">
                <a:ea typeface="ＭＳ Ｐゴシック" charset="0"/>
              </a:rPr>
              <a:t> Picture System</a:t>
            </a:r>
            <a:r>
              <a:rPr lang="de-DE" sz="1900" dirty="0">
                <a:ea typeface="ＭＳ Ｐゴシック" charset="0"/>
              </a:rPr>
              <a:t> </a:t>
            </a:r>
            <a:r>
              <a:rPr lang="de-DE" sz="1300" dirty="0">
                <a:ea typeface="ＭＳ Ｐゴシック" charset="0"/>
              </a:rPr>
              <a:t>(George &amp; West 2012)</a:t>
            </a:r>
            <a:endParaRPr lang="de-DE" sz="1900" dirty="0">
              <a:ea typeface="ＭＳ Ｐゴシック" charset="0"/>
            </a:endParaRPr>
          </a:p>
          <a:p>
            <a:pPr lvl="2"/>
            <a:r>
              <a:rPr lang="de-DE" sz="1700" dirty="0">
                <a:ea typeface="ＭＳ Ｐゴシック" charset="0"/>
              </a:rPr>
              <a:t>Durch 7 bindungsrelevante </a:t>
            </a:r>
            <a:r>
              <a:rPr lang="de-DE" sz="1700" b="1" dirty="0">
                <a:ea typeface="ＭＳ Ｐゴシック" charset="0"/>
              </a:rPr>
              <a:t>Bilder</a:t>
            </a:r>
            <a:endParaRPr lang="de-DE" sz="1700" dirty="0">
              <a:ea typeface="ＭＳ Ｐゴシック" charset="0"/>
            </a:endParaRPr>
          </a:p>
        </p:txBody>
      </p:sp>
      <p:pic>
        <p:nvPicPr>
          <p:cNvPr id="138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27475"/>
            <a:ext cx="2952750"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7" name="Picture 4" descr="Bild2"/>
          <p:cNvPicPr>
            <a:picLocks noChangeAspect="1" noChangeArrowheads="1"/>
          </p:cNvPicPr>
          <p:nvPr/>
        </p:nvPicPr>
        <p:blipFill>
          <a:blip r:embed="rId4">
            <a:lum bright="-62000" contrast="86000"/>
            <a:extLst>
              <a:ext uri="{28A0092B-C50C-407E-A947-70E740481C1C}">
                <a14:useLocalDpi xmlns:a14="http://schemas.microsoft.com/office/drawing/2010/main" val="0"/>
              </a:ext>
            </a:extLst>
          </a:blip>
          <a:srcRect/>
          <a:stretch>
            <a:fillRect/>
          </a:stretch>
        </p:blipFill>
        <p:spPr bwMode="auto">
          <a:xfrm>
            <a:off x="5219700" y="5588000"/>
            <a:ext cx="1008063" cy="720725"/>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8248" name="Picture 7" descr="Bild5"/>
          <p:cNvPicPr>
            <a:picLocks noChangeAspect="1" noChangeArrowheads="1"/>
          </p:cNvPicPr>
          <p:nvPr/>
        </p:nvPicPr>
        <p:blipFill>
          <a:blip r:embed="rId5">
            <a:lum bright="-62000" contrast="86000"/>
            <a:extLst>
              <a:ext uri="{28A0092B-C50C-407E-A947-70E740481C1C}">
                <a14:useLocalDpi xmlns:a14="http://schemas.microsoft.com/office/drawing/2010/main" val="0"/>
              </a:ext>
            </a:extLst>
          </a:blip>
          <a:srcRect/>
          <a:stretch>
            <a:fillRect/>
          </a:stretch>
        </p:blipFill>
        <p:spPr bwMode="auto">
          <a:xfrm>
            <a:off x="6516688" y="5595938"/>
            <a:ext cx="1008062" cy="7127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8249" name="Picture 9" descr="Bild7"/>
          <p:cNvPicPr>
            <a:picLocks noChangeAspect="1" noChangeArrowheads="1"/>
          </p:cNvPicPr>
          <p:nvPr/>
        </p:nvPicPr>
        <p:blipFill>
          <a:blip r:embed="rId6">
            <a:lum bright="-62000" contrast="86000"/>
            <a:extLst>
              <a:ext uri="{28A0092B-C50C-407E-A947-70E740481C1C}">
                <a14:useLocalDpi xmlns:a14="http://schemas.microsoft.com/office/drawing/2010/main" val="0"/>
              </a:ext>
            </a:extLst>
          </a:blip>
          <a:srcRect/>
          <a:stretch>
            <a:fillRect/>
          </a:stretch>
        </p:blipFill>
        <p:spPr bwMode="auto">
          <a:xfrm>
            <a:off x="7812088" y="5588000"/>
            <a:ext cx="1008062" cy="720725"/>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13" name="Table 31"/>
          <p:cNvGraphicFramePr>
            <a:graphicFrameLocks noGrp="1"/>
          </p:cNvGraphicFramePr>
          <p:nvPr/>
        </p:nvGraphicFramePr>
        <p:xfrm>
          <a:off x="107950" y="6453188"/>
          <a:ext cx="9001125" cy="403225"/>
        </p:xfrm>
        <a:graphic>
          <a:graphicData uri="http://schemas.openxmlformats.org/drawingml/2006/table">
            <a:tbl>
              <a:tblPr firstRow="1" bandRow="1">
                <a:tableStyleId>{5C22544A-7EE6-4342-B048-85BDC9FD1C3A}</a:tableStyleId>
              </a:tblPr>
              <a:tblGrid>
                <a:gridCol w="5055934">
                  <a:extLst>
                    <a:ext uri="{9D8B030D-6E8A-4147-A177-3AD203B41FA5}">
                      <a16:colId xmlns:a16="http://schemas.microsoft.com/office/drawing/2014/main" val="20000"/>
                    </a:ext>
                  </a:extLst>
                </a:gridCol>
                <a:gridCol w="3945191">
                  <a:extLst>
                    <a:ext uri="{9D8B030D-6E8A-4147-A177-3AD203B41FA5}">
                      <a16:colId xmlns:a16="http://schemas.microsoft.com/office/drawing/2014/main" val="20001"/>
                    </a:ext>
                  </a:extLst>
                </a:gridCol>
              </a:tblGrid>
              <a:tr h="40322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100" b="0" kern="1200" dirty="0">
                          <a:solidFill>
                            <a:srgbClr val="000000"/>
                          </a:solidFill>
                          <a:effectLst/>
                          <a:latin typeface="Corbel"/>
                          <a:ea typeface="+mn-ea"/>
                          <a:cs typeface="+mn-cs"/>
                        </a:rPr>
                        <a:t>Cassidy  &amp;  Shaver (</a:t>
                      </a:r>
                      <a:r>
                        <a:rPr lang="en-GB" sz="1100" b="0" kern="1200" dirty="0" err="1">
                          <a:solidFill>
                            <a:srgbClr val="000000"/>
                          </a:solidFill>
                          <a:effectLst/>
                          <a:latin typeface="Corbel"/>
                          <a:ea typeface="+mn-ea"/>
                          <a:cs typeface="+mn-cs"/>
                        </a:rPr>
                        <a:t>ed</a:t>
                      </a:r>
                      <a:r>
                        <a:rPr lang="en-GB" sz="1100" b="0" kern="1200" dirty="0">
                          <a:solidFill>
                            <a:srgbClr val="000000"/>
                          </a:solidFill>
                          <a:effectLst/>
                          <a:latin typeface="Corbel"/>
                          <a:ea typeface="+mn-ea"/>
                          <a:cs typeface="+mn-cs"/>
                        </a:rPr>
                        <a:t>)</a:t>
                      </a:r>
                      <a:r>
                        <a:rPr lang="en-GB" sz="1100" b="0" kern="1200" baseline="0" dirty="0">
                          <a:solidFill>
                            <a:srgbClr val="000000"/>
                          </a:solidFill>
                          <a:effectLst/>
                          <a:latin typeface="Corbel"/>
                          <a:ea typeface="+mn-ea"/>
                          <a:cs typeface="+mn-cs"/>
                        </a:rPr>
                        <a:t> (2008) </a:t>
                      </a:r>
                      <a:r>
                        <a:rPr lang="en-GB" sz="1100" b="0" kern="1200" dirty="0">
                          <a:solidFill>
                            <a:srgbClr val="000000"/>
                          </a:solidFill>
                          <a:effectLst/>
                          <a:latin typeface="Corbel"/>
                          <a:ea typeface="+mn-ea"/>
                          <a:cs typeface="+mn-cs"/>
                        </a:rPr>
                        <a:t> </a:t>
                      </a:r>
                      <a:r>
                        <a:rPr lang="en-GB" sz="1100" b="0" i="1" kern="1200" dirty="0">
                          <a:solidFill>
                            <a:srgbClr val="000000"/>
                          </a:solidFill>
                          <a:effectLst/>
                          <a:latin typeface="Corbel"/>
                          <a:ea typeface="+mn-ea"/>
                          <a:cs typeface="+mn-cs"/>
                        </a:rPr>
                        <a:t>Handbook of Attachment </a:t>
                      </a:r>
                      <a:r>
                        <a:rPr lang="en-GB" sz="1100" b="0" kern="1200" dirty="0">
                          <a:solidFill>
                            <a:srgbClr val="000000"/>
                          </a:solidFill>
                          <a:effectLst/>
                          <a:latin typeface="Corbel"/>
                          <a:ea typeface="+mn-ea"/>
                          <a:cs typeface="+mn-cs"/>
                        </a:rPr>
                        <a:t>(2nd ed.).  New York: Guilford</a:t>
                      </a:r>
                      <a:r>
                        <a:rPr lang="de-DE" sz="700" b="0" dirty="0">
                          <a:solidFill>
                            <a:srgbClr val="000000"/>
                          </a:solidFill>
                          <a:effectLst/>
                          <a:latin typeface="Corbel"/>
                        </a:rPr>
                        <a:t> </a:t>
                      </a:r>
                      <a:endParaRPr lang="de-DE" sz="700" b="0" dirty="0">
                        <a:solidFill>
                          <a:srgbClr val="000000"/>
                        </a:solidFill>
                        <a:latin typeface="Corbel"/>
                      </a:endParaRPr>
                    </a:p>
                  </a:txBody>
                  <a:tcPr marL="68581" marR="68581" marT="34032" marB="34032">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b="0" dirty="0">
                        <a:solidFill>
                          <a:schemeClr val="tx1"/>
                        </a:solidFill>
                        <a:latin typeface="Corbel"/>
                      </a:endParaRPr>
                    </a:p>
                  </a:txBody>
                  <a:tcPr marL="68581" marR="68581" marT="34032" marB="34032">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65477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23849"/>
            <a:ext cx="8229600" cy="617983"/>
          </a:xfrm>
        </p:spPr>
        <p:txBody>
          <a:bodyPr/>
          <a:lstStyle/>
          <a:p>
            <a:r>
              <a:rPr lang="de-DE" sz="3200" dirty="0">
                <a:latin typeface="Corbel"/>
                <a:cs typeface="Corbel"/>
              </a:rPr>
              <a:t>Zusammenfassung</a:t>
            </a:r>
            <a:endParaRPr lang="de-DE" dirty="0">
              <a:latin typeface="Corbel"/>
              <a:cs typeface="Corbel"/>
            </a:endParaRPr>
          </a:p>
        </p:txBody>
      </p:sp>
      <p:sp>
        <p:nvSpPr>
          <p:cNvPr id="3" name="Inhaltsplatzhalter 2"/>
          <p:cNvSpPr>
            <a:spLocks noGrp="1"/>
          </p:cNvSpPr>
          <p:nvPr>
            <p:ph idx="1"/>
          </p:nvPr>
        </p:nvSpPr>
        <p:spPr>
          <a:xfrm>
            <a:off x="666749" y="1122361"/>
            <a:ext cx="7846315" cy="5141279"/>
          </a:xfrm>
        </p:spPr>
        <p:txBody>
          <a:bodyPr>
            <a:normAutofit lnSpcReduction="10000"/>
          </a:bodyPr>
          <a:lstStyle/>
          <a:p>
            <a:r>
              <a:rPr lang="de-DE" sz="1600" b="1" dirty="0">
                <a:latin typeface="Corbel"/>
                <a:cs typeface="Corbel"/>
              </a:rPr>
              <a:t>Auswirkungen von Verlust  und Trauer auf die weitere Entwicklung</a:t>
            </a:r>
          </a:p>
          <a:p>
            <a:pPr lvl="1"/>
            <a:r>
              <a:rPr lang="de-DE" sz="1400" dirty="0">
                <a:latin typeface="Corbel"/>
                <a:cs typeface="Corbel"/>
              </a:rPr>
              <a:t>Befunde aus den 50er/60er Jahren</a:t>
            </a:r>
          </a:p>
          <a:p>
            <a:pPr lvl="1"/>
            <a:r>
              <a:rPr lang="de-DE" sz="1400" dirty="0">
                <a:latin typeface="Corbel"/>
                <a:cs typeface="Corbel"/>
              </a:rPr>
              <a:t>Bowlbys Trilogie: Bindung, Trennung, Verlust</a:t>
            </a:r>
          </a:p>
          <a:p>
            <a:pPr lvl="1"/>
            <a:r>
              <a:rPr lang="de-DE" sz="1400" dirty="0">
                <a:latin typeface="Corbel"/>
                <a:cs typeface="Corbel"/>
              </a:rPr>
              <a:t>Desorganisierte Bindung als Risikofaktor bei Eltern mit unverarbeiteten Trauerprozessen</a:t>
            </a:r>
          </a:p>
          <a:p>
            <a:pPr lvl="1"/>
            <a:r>
              <a:rPr lang="de-DE" sz="1400" dirty="0">
                <a:latin typeface="Corbel"/>
                <a:cs typeface="Corbel"/>
              </a:rPr>
              <a:t>Eingeschränkte Synchronisierungsprozesse bei Müttern mit unverarbeiteten Traumata</a:t>
            </a:r>
          </a:p>
          <a:p>
            <a:pPr lvl="1"/>
            <a:r>
              <a:rPr lang="de-DE" sz="1400" dirty="0"/>
              <a:t>Sichere Bindung als Schutzfaktor in Krisen (</a:t>
            </a:r>
            <a:r>
              <a:rPr lang="de-DE" sz="1400" dirty="0">
                <a:sym typeface="Wingdings" pitchFamily="2" charset="2"/>
              </a:rPr>
              <a:t> </a:t>
            </a:r>
            <a:r>
              <a:rPr lang="de-DE" sz="1400" dirty="0"/>
              <a:t>Prävention)</a:t>
            </a:r>
          </a:p>
          <a:p>
            <a:pPr marL="457200" lvl="1" indent="0">
              <a:buNone/>
            </a:pPr>
            <a:endParaRPr lang="de-DE" sz="1600" dirty="0">
              <a:latin typeface="Corbel"/>
              <a:cs typeface="Corbel"/>
            </a:endParaRPr>
          </a:p>
          <a:p>
            <a:r>
              <a:rPr lang="de-DE" sz="1600" b="1" dirty="0">
                <a:latin typeface="Corbel"/>
                <a:cs typeface="Corbel"/>
              </a:rPr>
              <a:t>Unverarbeitete Trauer bei Erwachsenen ist messbar anhand von Bindungsinterviews</a:t>
            </a:r>
          </a:p>
          <a:p>
            <a:pPr lvl="1"/>
            <a:r>
              <a:rPr lang="de-DE" sz="1400" dirty="0">
                <a:latin typeface="Corbel"/>
                <a:cs typeface="Corbel"/>
              </a:rPr>
              <a:t>Inkohärenz, Gedankliche Fehler, Verleugnung, magisches Denken (AAI) </a:t>
            </a:r>
          </a:p>
          <a:p>
            <a:pPr lvl="1"/>
            <a:r>
              <a:rPr lang="de-DE" sz="1400" dirty="0">
                <a:latin typeface="Corbel"/>
                <a:cs typeface="Corbel"/>
              </a:rPr>
              <a:t>Trauer und Hilflosigkeit kann nicht konstruktiv aufgelöst werden durch Selbstwirksamkeit, Handlungsfähigkeit oder  Nachdenken (AAP)</a:t>
            </a:r>
          </a:p>
          <a:p>
            <a:pPr lvl="1"/>
            <a:endParaRPr lang="de-DE" sz="1400" dirty="0">
              <a:latin typeface="Corbel"/>
              <a:cs typeface="Corbel"/>
            </a:endParaRPr>
          </a:p>
          <a:p>
            <a:r>
              <a:rPr lang="de-DE" sz="1600" b="1" dirty="0">
                <a:latin typeface="Corbel"/>
                <a:cs typeface="Corbel"/>
              </a:rPr>
              <a:t>Unverarbeitete traumatische Erfahrungen und Psychopathologie</a:t>
            </a:r>
          </a:p>
          <a:p>
            <a:pPr lvl="1"/>
            <a:r>
              <a:rPr lang="de-DE" sz="1400" dirty="0">
                <a:latin typeface="Corbel"/>
                <a:cs typeface="Corbel"/>
              </a:rPr>
              <a:t>Assoziationen mit psychischen Störungsbildern und Eingang der Bedeutung der Bindungsforschung in aktuelle Ätiologie-Modelle (z.B. Depression, Angststörungen)</a:t>
            </a:r>
          </a:p>
          <a:p>
            <a:endParaRPr lang="de-DE" sz="1600" dirty="0">
              <a:latin typeface="Corbel"/>
              <a:cs typeface="Corbel"/>
            </a:endParaRPr>
          </a:p>
          <a:p>
            <a:r>
              <a:rPr lang="de-DE" sz="1600" b="1" dirty="0">
                <a:latin typeface="Corbel"/>
                <a:cs typeface="Corbel"/>
              </a:rPr>
              <a:t>Veränderung durch Psychotherapie</a:t>
            </a:r>
          </a:p>
          <a:p>
            <a:pPr lvl="1"/>
            <a:r>
              <a:rPr lang="de-DE" sz="1400" dirty="0"/>
              <a:t>Unverarbeitete Bindungstraumata durch Psychotherapie veränderbar</a:t>
            </a:r>
          </a:p>
          <a:p>
            <a:pPr lvl="1"/>
            <a:r>
              <a:rPr lang="de-DE" sz="1400" dirty="0"/>
              <a:t>Neuronale Korrelate</a:t>
            </a:r>
          </a:p>
        </p:txBody>
      </p:sp>
    </p:spTree>
    <p:extLst>
      <p:ext uri="{BB962C8B-B14F-4D97-AF65-F5344CB8AC3E}">
        <p14:creationId xmlns:p14="http://schemas.microsoft.com/office/powerpoint/2010/main" val="13682087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9C03019E-FD4A-2B45-B0CF-8B73589A8C7A}" type="slidenum">
              <a:rPr lang="de-DE" smtClean="0"/>
              <a:pPr/>
              <a:t>91</a:t>
            </a:fld>
            <a:endParaRPr lang="de-DE"/>
          </a:p>
        </p:txBody>
      </p:sp>
      <p:pic>
        <p:nvPicPr>
          <p:cNvPr id="9" name="Bild 8"/>
          <p:cNvPicPr>
            <a:picLocks noChangeAspect="1"/>
          </p:cNvPicPr>
          <p:nvPr/>
        </p:nvPicPr>
        <p:blipFill>
          <a:blip r:embed="rId2"/>
          <a:stretch>
            <a:fillRect/>
          </a:stretch>
        </p:blipFill>
        <p:spPr>
          <a:xfrm>
            <a:off x="1434790" y="3506449"/>
            <a:ext cx="1182020" cy="1250462"/>
          </a:xfrm>
          <a:prstGeom prst="rect">
            <a:avLst/>
          </a:prstGeom>
        </p:spPr>
      </p:pic>
      <p:pic>
        <p:nvPicPr>
          <p:cNvPr id="10" name="Bild 9"/>
          <p:cNvPicPr>
            <a:picLocks noChangeAspect="1"/>
          </p:cNvPicPr>
          <p:nvPr/>
        </p:nvPicPr>
        <p:blipFill>
          <a:blip r:embed="rId3"/>
          <a:stretch>
            <a:fillRect/>
          </a:stretch>
        </p:blipFill>
        <p:spPr>
          <a:xfrm>
            <a:off x="263378" y="3452421"/>
            <a:ext cx="1126114" cy="1304490"/>
          </a:xfrm>
          <a:prstGeom prst="rect">
            <a:avLst/>
          </a:prstGeom>
        </p:spPr>
      </p:pic>
      <p:pic>
        <p:nvPicPr>
          <p:cNvPr id="18" name="Inhaltsplatzhalter 3"/>
          <p:cNvPicPr>
            <a:picLocks noChangeAspect="1"/>
          </p:cNvPicPr>
          <p:nvPr/>
        </p:nvPicPr>
        <p:blipFill>
          <a:blip r:embed="rId4">
            <a:extLst>
              <a:ext uri="{28A0092B-C50C-407E-A947-70E740481C1C}">
                <a14:useLocalDpi xmlns:a14="http://schemas.microsoft.com/office/drawing/2010/main" val="0"/>
              </a:ext>
            </a:extLst>
          </a:blip>
          <a:srcRect t="24892" b="5948"/>
          <a:stretch>
            <a:fillRect/>
          </a:stretch>
        </p:blipFill>
        <p:spPr bwMode="auto">
          <a:xfrm>
            <a:off x="351694" y="545126"/>
            <a:ext cx="4280388" cy="182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Bild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831" y="2425218"/>
            <a:ext cx="2184246" cy="703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Bild 20"/>
          <p:cNvPicPr>
            <a:picLocks noChangeAspect="1"/>
          </p:cNvPicPr>
          <p:nvPr/>
        </p:nvPicPr>
        <p:blipFill>
          <a:blip r:embed="rId6"/>
          <a:stretch>
            <a:fillRect/>
          </a:stretch>
        </p:blipFill>
        <p:spPr>
          <a:xfrm>
            <a:off x="491151" y="5976204"/>
            <a:ext cx="3109073" cy="437214"/>
          </a:xfrm>
          <a:prstGeom prst="rect">
            <a:avLst/>
          </a:prstGeom>
        </p:spPr>
      </p:pic>
      <p:pic>
        <p:nvPicPr>
          <p:cNvPr id="22" name="Bild 21"/>
          <p:cNvPicPr>
            <a:picLocks noChangeAspect="1"/>
          </p:cNvPicPr>
          <p:nvPr/>
        </p:nvPicPr>
        <p:blipFill>
          <a:blip r:embed="rId7"/>
          <a:stretch>
            <a:fillRect/>
          </a:stretch>
        </p:blipFill>
        <p:spPr>
          <a:xfrm>
            <a:off x="351694" y="4973401"/>
            <a:ext cx="1513682" cy="596061"/>
          </a:xfrm>
          <a:prstGeom prst="rect">
            <a:avLst/>
          </a:prstGeom>
        </p:spPr>
      </p:pic>
      <p:pic>
        <p:nvPicPr>
          <p:cNvPr id="23" name="Bild 14">
            <a:extLst>
              <a:ext uri="{FF2B5EF4-FFF2-40B4-BE49-F238E27FC236}">
                <a16:creationId xmlns:a16="http://schemas.microsoft.com/office/drawing/2014/main" id="{D79C92D1-F8AD-9945-A33A-14F89A09496F}"/>
              </a:ext>
            </a:extLst>
          </p:cNvPr>
          <p:cNvPicPr>
            <a:picLocks noChangeAspect="1"/>
          </p:cNvPicPr>
          <p:nvPr/>
        </p:nvPicPr>
        <p:blipFill>
          <a:blip r:embed="rId8"/>
          <a:stretch>
            <a:fillRect/>
          </a:stretch>
        </p:blipFill>
        <p:spPr>
          <a:xfrm>
            <a:off x="2759795" y="3522837"/>
            <a:ext cx="869067" cy="1234074"/>
          </a:xfrm>
          <a:prstGeom prst="rect">
            <a:avLst/>
          </a:prstGeom>
        </p:spPr>
      </p:pic>
      <p:pic>
        <p:nvPicPr>
          <p:cNvPr id="2" name="Picture 5" descr="logo_100_Pant_RGB">
            <a:extLst>
              <a:ext uri="{FF2B5EF4-FFF2-40B4-BE49-F238E27FC236}">
                <a16:creationId xmlns:a16="http://schemas.microsoft.com/office/drawing/2014/main" id="{1E35BB8E-3FB3-B836-88D2-905DA2B62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3325" y="2508188"/>
            <a:ext cx="2222415" cy="42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13">
            <a:extLst>
              <a:ext uri="{FF2B5EF4-FFF2-40B4-BE49-F238E27FC236}">
                <a16:creationId xmlns:a16="http://schemas.microsoft.com/office/drawing/2014/main" id="{EA409B04-0437-2731-4F00-28009CE8E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3777" y="5455263"/>
            <a:ext cx="2960143" cy="90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Bild 7" descr="HNPS@HWK-Febr2010-17.JPG">
            <a:extLst>
              <a:ext uri="{FF2B5EF4-FFF2-40B4-BE49-F238E27FC236}">
                <a16:creationId xmlns:a16="http://schemas.microsoft.com/office/drawing/2014/main" id="{E333C81B-F77A-104D-5CAF-2A0A4708155F}"/>
              </a:ext>
            </a:extLst>
          </p:cNvPr>
          <p:cNvPicPr>
            <a:picLocks noChangeAspect="1"/>
          </p:cNvPicPr>
          <p:nvPr/>
        </p:nvPicPr>
        <p:blipFill>
          <a:blip r:embed="rId11">
            <a:lum bright="16000" contrast="32000"/>
            <a:alphaModFix amt="83000"/>
            <a:extLst>
              <a:ext uri="{28A0092B-C50C-407E-A947-70E740481C1C}">
                <a14:useLocalDpi xmlns:a14="http://schemas.microsoft.com/office/drawing/2010/main" val="0"/>
              </a:ext>
            </a:extLst>
          </a:blip>
          <a:srcRect/>
          <a:stretch>
            <a:fillRect/>
          </a:stretch>
        </p:blipFill>
        <p:spPr bwMode="auto">
          <a:xfrm>
            <a:off x="5735287" y="3389789"/>
            <a:ext cx="2883062" cy="1923104"/>
          </a:xfrm>
          <a:prstGeom prst="rect">
            <a:avLst/>
          </a:prstGeom>
          <a:noFill/>
          <a:ln>
            <a:noFill/>
          </a:ln>
          <a:extLst>
            <a:ext uri="{909E8E84-426E-40dd-AFC4-6F175D3DCCD1}">
              <a14:hiddenFill xmlns:a14="http://schemas.microsoft.com/office/drawing/2010/main" xmlns="">
                <a:solidFill>
                  <a:srgbClr val="FFFFFF">
                    <a:alpha val="83000"/>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a:extLst>
              <a:ext uri="{FF2B5EF4-FFF2-40B4-BE49-F238E27FC236}">
                <a16:creationId xmlns:a16="http://schemas.microsoft.com/office/drawing/2014/main" id="{8051DA15-2CB8-1720-389D-0230C721ED94}"/>
              </a:ext>
            </a:extLst>
          </p:cNvPr>
          <p:cNvPicPr>
            <a:picLocks noChangeAspect="1" noChangeArrowheads="1"/>
          </p:cNvPicPr>
          <p:nvPr/>
        </p:nvPicPr>
        <p:blipFill>
          <a:blip r:embed="rId12"/>
          <a:srcRect/>
          <a:stretch>
            <a:fillRect/>
          </a:stretch>
        </p:blipFill>
        <p:spPr bwMode="auto">
          <a:xfrm>
            <a:off x="6047221" y="112532"/>
            <a:ext cx="2519363" cy="865188"/>
          </a:xfrm>
          <a:prstGeom prst="rect">
            <a:avLst/>
          </a:prstGeom>
          <a:noFill/>
          <a:ln w="9525">
            <a:noFill/>
            <a:miter lim="800000"/>
            <a:headEnd/>
            <a:tailEnd/>
          </a:ln>
        </p:spPr>
      </p:pic>
      <p:pic>
        <p:nvPicPr>
          <p:cNvPr id="13" name="Grafik 12">
            <a:extLst>
              <a:ext uri="{FF2B5EF4-FFF2-40B4-BE49-F238E27FC236}">
                <a16:creationId xmlns:a16="http://schemas.microsoft.com/office/drawing/2014/main" id="{9BB8999D-02C5-1653-A1AA-207DDA478AE1}"/>
              </a:ext>
            </a:extLst>
          </p:cNvPr>
          <p:cNvPicPr>
            <a:picLocks noChangeAspect="1"/>
          </p:cNvPicPr>
          <p:nvPr/>
        </p:nvPicPr>
        <p:blipFill>
          <a:blip r:embed="rId13"/>
          <a:stretch>
            <a:fillRect/>
          </a:stretch>
        </p:blipFill>
        <p:spPr>
          <a:xfrm>
            <a:off x="7634414" y="1166261"/>
            <a:ext cx="1270000" cy="1701800"/>
          </a:xfrm>
          <a:prstGeom prst="rect">
            <a:avLst/>
          </a:prstGeom>
        </p:spPr>
      </p:pic>
      <p:pic>
        <p:nvPicPr>
          <p:cNvPr id="25" name="Grafik 24">
            <a:extLst>
              <a:ext uri="{FF2B5EF4-FFF2-40B4-BE49-F238E27FC236}">
                <a16:creationId xmlns:a16="http://schemas.microsoft.com/office/drawing/2014/main" id="{35A8577D-F066-3DF7-48BB-946BB4A15403}"/>
              </a:ext>
            </a:extLst>
          </p:cNvPr>
          <p:cNvPicPr>
            <a:picLocks noChangeAspect="1"/>
          </p:cNvPicPr>
          <p:nvPr/>
        </p:nvPicPr>
        <p:blipFill>
          <a:blip r:embed="rId14"/>
          <a:stretch>
            <a:fillRect/>
          </a:stretch>
        </p:blipFill>
        <p:spPr>
          <a:xfrm>
            <a:off x="6133248" y="1166261"/>
            <a:ext cx="1173655" cy="1701800"/>
          </a:xfrm>
          <a:prstGeom prst="rect">
            <a:avLst/>
          </a:prstGeom>
        </p:spPr>
      </p:pic>
    </p:spTree>
    <p:extLst>
      <p:ext uri="{BB962C8B-B14F-4D97-AF65-F5344CB8AC3E}">
        <p14:creationId xmlns:p14="http://schemas.microsoft.com/office/powerpoint/2010/main" val="3154552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5D3E9-BF2F-93BF-BE22-B01CD93B1843}"/>
              </a:ext>
            </a:extLst>
          </p:cNvPr>
          <p:cNvSpPr>
            <a:spLocks noGrp="1"/>
          </p:cNvSpPr>
          <p:nvPr>
            <p:ph type="title"/>
          </p:nvPr>
        </p:nvSpPr>
        <p:spPr>
          <a:xfrm>
            <a:off x="758889" y="5284725"/>
            <a:ext cx="7772400" cy="935788"/>
          </a:xfrm>
        </p:spPr>
        <p:txBody>
          <a:bodyPr/>
          <a:lstStyle/>
          <a:p>
            <a:pPr algn="ctr"/>
            <a:r>
              <a:rPr lang="de-DE" dirty="0"/>
              <a:t>Happy Birthday!!</a:t>
            </a:r>
          </a:p>
        </p:txBody>
      </p:sp>
      <p:pic>
        <p:nvPicPr>
          <p:cNvPr id="9" name="Grafik 8">
            <a:extLst>
              <a:ext uri="{FF2B5EF4-FFF2-40B4-BE49-F238E27FC236}">
                <a16:creationId xmlns:a16="http://schemas.microsoft.com/office/drawing/2014/main" id="{311D8C80-CB84-C7A5-1CC7-463B99C48852}"/>
              </a:ext>
            </a:extLst>
          </p:cNvPr>
          <p:cNvPicPr>
            <a:picLocks noChangeAspect="1"/>
          </p:cNvPicPr>
          <p:nvPr/>
        </p:nvPicPr>
        <p:blipFill>
          <a:blip r:embed="rId2"/>
          <a:stretch>
            <a:fillRect/>
          </a:stretch>
        </p:blipFill>
        <p:spPr>
          <a:xfrm>
            <a:off x="2926080" y="637488"/>
            <a:ext cx="2880360" cy="4530904"/>
          </a:xfrm>
          <a:prstGeom prst="rect">
            <a:avLst/>
          </a:prstGeom>
        </p:spPr>
      </p:pic>
    </p:spTree>
    <p:extLst>
      <p:ext uri="{BB962C8B-B14F-4D97-AF65-F5344CB8AC3E}">
        <p14:creationId xmlns:p14="http://schemas.microsoft.com/office/powerpoint/2010/main" val="1434132742"/>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11065</Words>
  <Application>Microsoft Office PowerPoint</Application>
  <PresentationFormat>Bildschirmpräsentation (4:3)</PresentationFormat>
  <Paragraphs>914</Paragraphs>
  <Slides>92</Slides>
  <Notes>54</Notes>
  <HiddenSlides>0</HiddenSlides>
  <MMClips>0</MMClips>
  <ScaleCrop>false</ScaleCrop>
  <HeadingPairs>
    <vt:vector size="8" baseType="variant">
      <vt:variant>
        <vt:lpstr>Verwendete Schriftarten</vt:lpstr>
      </vt:variant>
      <vt:variant>
        <vt:i4>14</vt:i4>
      </vt:variant>
      <vt:variant>
        <vt:lpstr>Design</vt:lpstr>
      </vt:variant>
      <vt:variant>
        <vt:i4>1</vt:i4>
      </vt:variant>
      <vt:variant>
        <vt:lpstr>Eingebettete OLE-Server</vt:lpstr>
      </vt:variant>
      <vt:variant>
        <vt:i4>2</vt:i4>
      </vt:variant>
      <vt:variant>
        <vt:lpstr>Folientitel</vt:lpstr>
      </vt:variant>
      <vt:variant>
        <vt:i4>92</vt:i4>
      </vt:variant>
    </vt:vector>
  </HeadingPairs>
  <TitlesOfParts>
    <vt:vector size="109" baseType="lpstr">
      <vt:lpstr>MS PGothic</vt:lpstr>
      <vt:lpstr>MS PGothic</vt:lpstr>
      <vt:lpstr>Arial</vt:lpstr>
      <vt:lpstr>Arial Black</vt:lpstr>
      <vt:lpstr>Calibri</vt:lpstr>
      <vt:lpstr>Calibri Light</vt:lpstr>
      <vt:lpstr>Corbel</vt:lpstr>
      <vt:lpstr>Corbel Regular</vt:lpstr>
      <vt:lpstr>Helvetica</vt:lpstr>
      <vt:lpstr>Osaka</vt:lpstr>
      <vt:lpstr>Tahoma</vt:lpstr>
      <vt:lpstr>Times</vt:lpstr>
      <vt:lpstr>Times New Roman</vt:lpstr>
      <vt:lpstr>Wingdings</vt:lpstr>
      <vt:lpstr>Office-Design</vt:lpstr>
      <vt:lpstr>Dokument</vt:lpstr>
      <vt:lpstr>Image</vt:lpstr>
      <vt:lpstr>Bindungstheoretische Überlegungen zu Verlust und Trauer</vt:lpstr>
      <vt:lpstr>Übersicht</vt:lpstr>
      <vt:lpstr>Übersicht</vt:lpstr>
      <vt:lpstr>Bowlby (1980)</vt:lpstr>
      <vt:lpstr>Auszug aus einem Bindungsinterview einer Borderline-Patientin</vt:lpstr>
      <vt:lpstr>  Anwendungsfelder der Bindungsforschung </vt:lpstr>
      <vt:lpstr>Biologische Basis von Bindung</vt:lpstr>
      <vt:lpstr>Bindung im transgenerationalen Modell  </vt:lpstr>
      <vt:lpstr>Valide Messmethoden</vt:lpstr>
      <vt:lpstr>Übereinstimmung der Bindungskategorien des Kindes in der Fremden Situation und Bindungspräsentation der Bezugsperson in Bindungsinterview</vt:lpstr>
      <vt:lpstr>Risiko- und Schutzfaktoren</vt:lpstr>
      <vt:lpstr>Sichere Bindung als Schutzfaktor </vt:lpstr>
      <vt:lpstr>PowerPoint-Präsentation</vt:lpstr>
      <vt:lpstr>PowerPoint-Präsentation</vt:lpstr>
      <vt:lpstr>PowerPoint-Präsentation</vt:lpstr>
      <vt:lpstr>Fragestellung</vt:lpstr>
      <vt:lpstr>Fazit</vt:lpstr>
      <vt:lpstr>PowerPoint-Präsentation</vt:lpstr>
      <vt:lpstr>Auswirkungen der Corona-Pandemie auf Familien </vt:lpstr>
      <vt:lpstr>Familiäre Belastung durch die Pandemie </vt:lpstr>
      <vt:lpstr>PowerPoint-Präsentation</vt:lpstr>
      <vt:lpstr>Befunde</vt:lpstr>
      <vt:lpstr> Adult Attachment Projective Picture System George, West, &amp; Pettem (1999), George &amp; West( 2012)  www.attachmentprojective.com</vt:lpstr>
      <vt:lpstr>Adult Attachment Projective Picture System</vt:lpstr>
      <vt:lpstr>Sichere Bindung</vt:lpstr>
      <vt:lpstr>PowerPoint-Präsentation</vt:lpstr>
      <vt:lpstr>Beispiel für eine sichere Bindung im AAP Bild “Friedhof”</vt:lpstr>
      <vt:lpstr>PowerPoint-Präsentation</vt:lpstr>
      <vt:lpstr>Beispiel für eine sichere Bindung im AAP Bild “Bett”</vt:lpstr>
      <vt:lpstr>Neues Forschungsfeld: Synchronie</vt:lpstr>
      <vt:lpstr>Vier Beobachtungsebenen  menschlicher Synchronität</vt:lpstr>
      <vt:lpstr>Studien zu Synchronie und Bindung</vt:lpstr>
      <vt:lpstr>Desorganisierte Bindung</vt:lpstr>
      <vt:lpstr>Genese der Bindungsdesorganisation </vt:lpstr>
      <vt:lpstr>PowerPoint-Präsentation</vt:lpstr>
      <vt:lpstr>Befunde zur Synchronie</vt:lpstr>
      <vt:lpstr>Kennzeichen unsicheren Dyaden</vt:lpstr>
      <vt:lpstr>Beispiel für ein unverarbeitetes Trauma im AAP Bild “Bett”</vt:lpstr>
      <vt:lpstr>Valide Messmethoden</vt:lpstr>
      <vt:lpstr>Adult Attachment Interview</vt:lpstr>
      <vt:lpstr>PowerPoint-Präsentation</vt:lpstr>
      <vt:lpstr>Unverarbeiteter Bindungsstatus</vt:lpstr>
      <vt:lpstr>Buchheim, A. (2005) Psyche 59, 35-50  Buchheim, A., George, C., &amp; Kächele, H. (2007). My dog is dying today: Attachment narratives and psychoanalytic interpretation of an initial interview. In: Diamond D, Blatt, SJ, Lichtenberg JD (Ed) Attachment and sexuality, The Analytic Press, Hillsdale, pp 161-178 </vt:lpstr>
      <vt:lpstr>Umgang mit der Frage nach Verlusten:  Desorientierung, gedankliche Fehler </vt:lpstr>
      <vt:lpstr>PowerPoint-Präsentation</vt:lpstr>
      <vt:lpstr>Übersicht</vt:lpstr>
      <vt:lpstr>Unsichere Bindung und Erkrankung</vt:lpstr>
      <vt:lpstr>Bindung als Vulnerabilitätsfaktor für Psychopathologie</vt:lpstr>
      <vt:lpstr>PowerPoint-Präsentation</vt:lpstr>
      <vt:lpstr>Auszug aus einem Bindungsinterview einer Borderline-Patientin</vt:lpstr>
      <vt:lpstr>PowerPoint-Präsentation</vt:lpstr>
      <vt:lpstr>Narrative</vt:lpstr>
      <vt:lpstr>Aktivierung des anterioren cingulären Cortex (ACC) bei Borderline-Patienten unter der Bedingung „monadische Bilder“  im Vergleich zu Gesunden</vt:lpstr>
      <vt:lpstr>PowerPoint-Präsentation</vt:lpstr>
      <vt:lpstr>PowerPoint-Präsentation</vt:lpstr>
      <vt:lpstr>Depression</vt:lpstr>
      <vt:lpstr>Verlusterfahrung und Depression</vt:lpstr>
      <vt:lpstr>PowerPoint-Präsentation</vt:lpstr>
      <vt:lpstr>PowerPoint-Präsentation</vt:lpstr>
      <vt:lpstr>PowerPoint-Präsentation</vt:lpstr>
      <vt:lpstr>Narrativ zu Beginn der Behandlung</vt:lpstr>
      <vt:lpstr>PowerPoint-Präsentation</vt:lpstr>
      <vt:lpstr>PowerPoint-Präsentation</vt:lpstr>
      <vt:lpstr>PowerPoint-Präsentation</vt:lpstr>
      <vt:lpstr>PowerPoint-Präsentation</vt:lpstr>
      <vt:lpstr> </vt:lpstr>
      <vt:lpstr>Bindung in Risikofamilien: Beispiel Mütter mit Angststörungen: Kooperation mit der Kinder- und Jugendpsychiatrie und –psychotherapie des Universitätsklinikums Ulm</vt:lpstr>
      <vt:lpstr>Welche Auswirkungen hatte der Verlust der Großmutter auf Ihr weiteres Leben?  Unverarbeitete Trauer im Adult Attachment Interview</vt:lpstr>
      <vt:lpstr>Narrativ zum AAP Bild „Friedhof“  </vt:lpstr>
      <vt:lpstr>Bindung bei Müttern mit Angststörungen und ihre Kinder</vt:lpstr>
      <vt:lpstr>Transgenerationale Weitergabe von Bindung bei Familie Z</vt:lpstr>
      <vt:lpstr>Zusammenfassung der Pilotstudie</vt:lpstr>
      <vt:lpstr>Übersicht</vt:lpstr>
      <vt:lpstr>Bowlbys Vorschläge für eine bindungsbezogene Psychotherapie </vt:lpstr>
      <vt:lpstr>PowerPoint-Präsentation</vt:lpstr>
      <vt:lpstr>Ziele einer Psychotherapie aus bindungstheoretischer Sicht</vt:lpstr>
      <vt:lpstr>PowerPoint-Präsentation</vt:lpstr>
      <vt:lpstr>PowerPoint-Präsentation</vt:lpstr>
      <vt:lpstr>PowerPoint-Präsentation</vt:lpstr>
      <vt:lpstr>Narrativ T1</vt:lpstr>
      <vt:lpstr>AAP-Bindungs-Paradigma</vt:lpstr>
      <vt:lpstr>Bindungs-Paradigma</vt:lpstr>
      <vt:lpstr>Veränderung der Symptomatologie und Struktur</vt:lpstr>
      <vt:lpstr>Trauer und Verlust</vt:lpstr>
      <vt:lpstr>Veränderung von Bindungsrepräsentationen  (im AAI und AAP)  nach 1 Jahr psychoanalytischer Behandlung</vt:lpstr>
      <vt:lpstr>Narrativ nach 15 Monaten Behandlung</vt:lpstr>
      <vt:lpstr>PowerPoint-Präsentation</vt:lpstr>
      <vt:lpstr>PowerPoint-Präsentation</vt:lpstr>
      <vt:lpstr>Zusammenfassung der neuronalen Korrelate mit dem Bindungsparadigma</vt:lpstr>
      <vt:lpstr>Zusammenfassung</vt:lpstr>
      <vt:lpstr>PowerPoint-Präsentation</vt:lpstr>
      <vt:lpstr>Happy Birthday!!</vt:lpstr>
    </vt:vector>
  </TitlesOfParts>
  <Company>privat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Buchheim</dc:creator>
  <cp:lastModifiedBy>install</cp:lastModifiedBy>
  <cp:revision>143</cp:revision>
  <dcterms:created xsi:type="dcterms:W3CDTF">2015-06-04T09:15:09Z</dcterms:created>
  <dcterms:modified xsi:type="dcterms:W3CDTF">2022-11-04T11:58:11Z</dcterms:modified>
</cp:coreProperties>
</file>